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95" r:id="rId3"/>
    <p:sldId id="297" r:id="rId4"/>
    <p:sldId id="259" r:id="rId5"/>
    <p:sldId id="265"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900"/>
    <a:srgbClr val="707780"/>
    <a:srgbClr val="D74100"/>
    <a:srgbClr val="000000"/>
    <a:srgbClr val="404040"/>
    <a:srgbClr val="6D777E"/>
    <a:srgbClr val="F76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6" autoAdjust="0"/>
    <p:restoredTop sz="90945" autoAdjust="0"/>
  </p:normalViewPr>
  <p:slideViewPr>
    <p:cSldViewPr snapToGrid="0" snapToObjects="1">
      <p:cViewPr varScale="1">
        <p:scale>
          <a:sx n="119" d="100"/>
          <a:sy n="119" d="100"/>
        </p:scale>
        <p:origin x="680" y="176"/>
      </p:cViewPr>
      <p:guideLst/>
    </p:cSldViewPr>
  </p:slideViewPr>
  <p:outlineViewPr>
    <p:cViewPr>
      <p:scale>
        <a:sx n="33" d="100"/>
        <a:sy n="33" d="100"/>
      </p:scale>
      <p:origin x="0" y="-1272"/>
    </p:cViewPr>
  </p:outlineViewPr>
  <p:notesTextViewPr>
    <p:cViewPr>
      <p:scale>
        <a:sx n="1" d="1"/>
        <a:sy n="1" d="1"/>
      </p:scale>
      <p:origin x="0" y="0"/>
    </p:cViewPr>
  </p:notesTextViewPr>
  <p:sorterViewPr>
    <p:cViewPr>
      <p:scale>
        <a:sx n="152" d="100"/>
        <a:sy n="152" d="100"/>
      </p:scale>
      <p:origin x="0" y="0"/>
    </p:cViewPr>
  </p:sorterViewPr>
  <p:notesViewPr>
    <p:cSldViewPr snapToGrid="0" snapToObjects="1">
      <p:cViewPr varScale="1">
        <p:scale>
          <a:sx n="114" d="100"/>
          <a:sy n="114" d="100"/>
        </p:scale>
        <p:origin x="35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E0C87-C4B2-804D-A271-30F16C3C06F1}" type="datetimeFigureOut">
              <a:rPr lang="en-US" smtClean="0"/>
              <a:t>3/24/26</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88AB-38D9-574D-9FE4-C1ABD659377A}" type="datetimeFigureOut">
              <a:rPr lang="en-US" smtClean="0"/>
              <a:t>3/24/26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245202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ea typeface="Calibri"/>
                <a:cs typeface="Calibri"/>
                <a:sym typeface="Calibri"/>
              </a:rPr>
              <a:t>First, </a:t>
            </a:r>
            <a:r>
              <a:rPr lang="en-US" sz="1200" dirty="0">
                <a:solidFill>
                  <a:srgbClr val="000000"/>
                </a:solidFill>
                <a:latin typeface="Calibri"/>
                <a:ea typeface="Calibri"/>
                <a:cs typeface="Calibri"/>
                <a:sym typeface="Calibri"/>
              </a:rPr>
              <a:t>for a little bit about the Environmental Finance Center, our team enhances the managerial and financial capacity of regional and local governments, nonprofit organizations, and local residents, to improve environmental infrastructure, services, and quality of life. Our partnership with our co-hosts for this </a:t>
            </a:r>
            <a:r>
              <a:rPr lang="en-US" dirty="0">
                <a:solidFill>
                  <a:srgbClr val="000000"/>
                </a:solidFill>
              </a:rPr>
              <a:t>presentation</a:t>
            </a:r>
            <a:r>
              <a:rPr lang="en-US" sz="1200" dirty="0">
                <a:solidFill>
                  <a:srgbClr val="000000"/>
                </a:solidFill>
                <a:latin typeface="Calibri"/>
                <a:ea typeface="Calibri"/>
                <a:cs typeface="Calibri"/>
                <a:sym typeface="Calibri"/>
              </a:rPr>
              <a:t> is supported under a grant by the Rural Utilities Service, housed in the United States Department of Agriculture.</a:t>
            </a:r>
            <a:r>
              <a:rPr lang="en-US" sz="1200" dirty="0">
                <a:latin typeface="Calibri"/>
                <a:ea typeface="Calibri"/>
                <a:cs typeface="Calibri"/>
                <a:sym typeface="Calibri"/>
              </a:rPr>
              <a:t>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4</a:t>
            </a:fld>
            <a:endParaRPr lang="en-US"/>
          </a:p>
        </p:txBody>
      </p:sp>
    </p:spTree>
    <p:extLst>
      <p:ext uri="{BB962C8B-B14F-4D97-AF65-F5344CB8AC3E}">
        <p14:creationId xmlns:p14="http://schemas.microsoft.com/office/powerpoint/2010/main" val="22023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community assistance every step along the way or at individual junctions, our technical assistance can be scaled to fit the needs of any community.  </a:t>
            </a:r>
          </a:p>
        </p:txBody>
      </p:sp>
      <p:sp>
        <p:nvSpPr>
          <p:cNvPr id="4" name="Slide Number Placeholder 3"/>
          <p:cNvSpPr>
            <a:spLocks noGrp="1"/>
          </p:cNvSpPr>
          <p:nvPr>
            <p:ph type="sldNum" sz="quarter" idx="5"/>
          </p:nvPr>
        </p:nvSpPr>
        <p:spPr/>
        <p:txBody>
          <a:bodyPr/>
          <a:lstStyle/>
          <a:p>
            <a:fld id="{9AC9CC7F-D7FD-7142-9894-9CD0A54CFBFA}" type="slidenum">
              <a:rPr lang="en-US" smtClean="0"/>
              <a:t>5</a:t>
            </a:fld>
            <a:endParaRPr lang="en-US"/>
          </a:p>
        </p:txBody>
      </p:sp>
    </p:spTree>
    <p:extLst>
      <p:ext uri="{BB962C8B-B14F-4D97-AF65-F5344CB8AC3E}">
        <p14:creationId xmlns:p14="http://schemas.microsoft.com/office/powerpoint/2010/main" val="18439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6</a:t>
            </a:fld>
            <a:endParaRPr lang="en-US"/>
          </a:p>
        </p:txBody>
      </p:sp>
    </p:spTree>
    <p:extLst>
      <p:ext uri="{BB962C8B-B14F-4D97-AF65-F5344CB8AC3E}">
        <p14:creationId xmlns:p14="http://schemas.microsoft.com/office/powerpoint/2010/main" val="274622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visit our website for additional information and feel free to stop by our table in the exhibit hall to pick up a postcard and speak to one of our representatives.</a:t>
            </a:r>
          </a:p>
        </p:txBody>
      </p:sp>
      <p:sp>
        <p:nvSpPr>
          <p:cNvPr id="4" name="Slide Number Placeholder 3"/>
          <p:cNvSpPr>
            <a:spLocks noGrp="1"/>
          </p:cNvSpPr>
          <p:nvPr>
            <p:ph type="sldNum" sz="quarter" idx="5"/>
          </p:nvPr>
        </p:nvSpPr>
        <p:spPr/>
        <p:txBody>
          <a:bodyPr/>
          <a:lstStyle/>
          <a:p>
            <a:fld id="{9AC9CC7F-D7FD-7142-9894-9CD0A54CFBFA}" type="slidenum">
              <a:rPr lang="en-US" smtClean="0"/>
              <a:t>7</a:t>
            </a:fld>
            <a:endParaRPr lang="en-US"/>
          </a:p>
        </p:txBody>
      </p:sp>
    </p:spTree>
    <p:extLst>
      <p:ext uri="{BB962C8B-B14F-4D97-AF65-F5344CB8AC3E}">
        <p14:creationId xmlns:p14="http://schemas.microsoft.com/office/powerpoint/2010/main" val="312856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fantastic lineup of speakers for you today from 6 agencies..</a:t>
            </a:r>
          </a:p>
        </p:txBody>
      </p:sp>
      <p:sp>
        <p:nvSpPr>
          <p:cNvPr id="4" name="Slide Number Placeholder 3"/>
          <p:cNvSpPr>
            <a:spLocks noGrp="1"/>
          </p:cNvSpPr>
          <p:nvPr>
            <p:ph type="sldNum" sz="quarter" idx="5"/>
          </p:nvPr>
        </p:nvSpPr>
        <p:spPr/>
        <p:txBody>
          <a:bodyPr/>
          <a:lstStyle/>
          <a:p>
            <a:fld id="{9AC9CC7F-D7FD-7142-9894-9CD0A54CFBFA}" type="slidenum">
              <a:rPr lang="en-US" smtClean="0"/>
              <a:t>8</a:t>
            </a:fld>
            <a:endParaRPr lang="en-US"/>
          </a:p>
        </p:txBody>
      </p:sp>
    </p:spTree>
    <p:extLst>
      <p:ext uri="{BB962C8B-B14F-4D97-AF65-F5344CB8AC3E}">
        <p14:creationId xmlns:p14="http://schemas.microsoft.com/office/powerpoint/2010/main" val="394606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That’s all we have today, thank you for joining us and please attend the Part 2 of this session at 2 PM in the Columbia Room on the 7</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floor</a:t>
            </a:r>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10</a:t>
            </a:fld>
            <a:endParaRPr lang="en-US"/>
          </a:p>
        </p:txBody>
      </p:sp>
    </p:spTree>
    <p:extLst>
      <p:ext uri="{BB962C8B-B14F-4D97-AF65-F5344CB8AC3E}">
        <p14:creationId xmlns:p14="http://schemas.microsoft.com/office/powerpoint/2010/main" val="2098712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6" name="Picture 5">
            <a:extLst>
              <a:ext uri="{FF2B5EF4-FFF2-40B4-BE49-F238E27FC236}">
                <a16:creationId xmlns:a16="http://schemas.microsoft.com/office/drawing/2014/main" id="{D1221376-2AE5-2440-A379-02BA6AB57591}"/>
              </a:ext>
            </a:extLst>
          </p:cNvPr>
          <p:cNvPicPr>
            <a:picLocks noChangeAspect="1"/>
          </p:cNvPicPr>
          <p:nvPr userDrawn="1"/>
        </p:nvPicPr>
        <p:blipFill>
          <a:blip r:embed="rId3"/>
          <a:stretch>
            <a:fillRect/>
          </a:stretch>
        </p:blipFill>
        <p:spPr>
          <a:xfrm>
            <a:off x="7571667" y="442093"/>
            <a:ext cx="4335411" cy="5963476"/>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6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6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6" name="Picture 5">
            <a:extLst>
              <a:ext uri="{FF2B5EF4-FFF2-40B4-BE49-F238E27FC236}">
                <a16:creationId xmlns:a16="http://schemas.microsoft.com/office/drawing/2014/main" id="{ED46B1D7-54A6-6E48-B3EB-C57020102EE7}"/>
              </a:ext>
            </a:extLst>
          </p:cNvPr>
          <p:cNvPicPr>
            <a:picLocks noChangeAspect="1"/>
          </p:cNvPicPr>
          <p:nvPr userDrawn="1"/>
        </p:nvPicPr>
        <p:blipFill>
          <a:blip r:embed="rId3"/>
          <a:stretch>
            <a:fillRect/>
          </a:stretch>
        </p:blipFill>
        <p:spPr>
          <a:xfrm>
            <a:off x="7571666" y="447261"/>
            <a:ext cx="4335412" cy="5963478"/>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6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6" name="Picture 5">
            <a:extLst>
              <a:ext uri="{FF2B5EF4-FFF2-40B4-BE49-F238E27FC236}">
                <a16:creationId xmlns:a16="http://schemas.microsoft.com/office/drawing/2014/main" id="{C6CDF402-FE80-D343-802B-79962E0F5AE5}"/>
              </a:ext>
            </a:extLst>
          </p:cNvPr>
          <p:cNvPicPr>
            <a:picLocks noChangeAspect="1"/>
          </p:cNvPicPr>
          <p:nvPr userDrawn="1"/>
        </p:nvPicPr>
        <p:blipFill>
          <a:blip r:embed="rId3"/>
          <a:stretch>
            <a:fillRect/>
          </a:stretch>
        </p:blipFill>
        <p:spPr>
          <a:xfrm>
            <a:off x="7571666" y="447261"/>
            <a:ext cx="4335412" cy="5963478"/>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sz="3200"/>
            </a:lvl1pPr>
            <a:lvl2pPr marL="9525" indent="0">
              <a:buNone/>
              <a:tabLst/>
              <a:defRPr sz="2800"/>
            </a:lvl2pPr>
            <a:lvl3pPr marL="9525" indent="0">
              <a:buNone/>
              <a:tabLst/>
              <a:defRPr sz="2800"/>
            </a:lvl3pPr>
            <a:lvl4pPr marL="9525" indent="0">
              <a:buNone/>
              <a:tabLst/>
              <a:defRPr sz="2400"/>
            </a:lvl4pPr>
            <a:lvl5pPr marL="9525" indent="0">
              <a:buNone/>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normAutofit/>
          </a:bodyPr>
          <a:lstStyle>
            <a:lvl1pPr marL="0" indent="0">
              <a:buNone/>
              <a:defRPr sz="2800" b="1" i="0">
                <a:solidFill>
                  <a:schemeClr val="accent1"/>
                </a:solidFill>
                <a:latin typeface="Sherman Sans Bold" pitchFamily="2" charset="77"/>
                <a:ea typeface="Sherman Sans Bold"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normAutofit/>
          </a:bodyPr>
          <a:lstStyle>
            <a:lvl1pPr marL="0" indent="0">
              <a:buNone/>
              <a:defRPr sz="2800" b="1" i="0">
                <a:solidFill>
                  <a:schemeClr val="accent1"/>
                </a:solidFill>
                <a:latin typeface="Sherman Sans Bold" pitchFamily="2" charset="77"/>
                <a:ea typeface="Sherman Sans Bold"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1919243" cy="365125"/>
          </a:xfrm>
          <a:prstGeom prst="rect">
            <a:avLst/>
          </a:prstGeom>
          <a:noFill/>
        </p:spPr>
        <p:txBody>
          <a:bodyPr wrap="none" lIns="0" rIns="0" rtlCol="0" anchor="ctr">
            <a:noAutofit/>
          </a:bodyPr>
          <a:lstStyle/>
          <a:p>
            <a:r>
              <a:rPr lang="en-US" sz="1100" dirty="0">
                <a:solidFill>
                  <a:schemeClr val="tx2"/>
                </a:solidFill>
                <a:latin typeface="Sherman Serif Book" pitchFamily="2" charset="77"/>
                <a:ea typeface="Sherman Serif Book" pitchFamily="2" charset="77"/>
                <a:cs typeface="Verdana" panose="020B0604030504040204" pitchFamily="34" charset="0"/>
              </a:rPr>
              <a:t>Syracuse University</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1000" b="0" smtClean="0">
                <a:solidFill>
                  <a:schemeClr val="tx2"/>
                </a:solidFill>
                <a:latin typeface="Sherman Sans Book" pitchFamily="2" charset="77"/>
                <a:ea typeface="Sherman Sans Book" pitchFamily="2" charset="77"/>
                <a:cs typeface="Verdana" panose="020B0604030504040204" pitchFamily="34" charset="0"/>
              </a:rPr>
              <a:t>‹#›</a:t>
            </a:fld>
            <a:endParaRPr lang="en-US" sz="1000" b="0" dirty="0">
              <a:solidFill>
                <a:schemeClr val="tx2"/>
              </a:solidFill>
              <a:latin typeface="Sherman Sans Book" pitchFamily="2" charset="77"/>
              <a:ea typeface="Sherman Sans Book" pitchFamily="2" charset="77"/>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Lst>
  <p:txStyles>
    <p:titleStyle>
      <a:lvl1pPr algn="l" defTabSz="914400" rtl="0" eaLnBrk="1" latinLnBrk="0" hangingPunct="1">
        <a:lnSpc>
          <a:spcPct val="90000"/>
        </a:lnSpc>
        <a:spcBef>
          <a:spcPct val="0"/>
        </a:spcBef>
        <a:buNone/>
        <a:defRPr sz="3600" kern="1200">
          <a:solidFill>
            <a:schemeClr val="tx2"/>
          </a:solidFill>
          <a:latin typeface="Sherman Sans Book" pitchFamily="2" charset="77"/>
          <a:ea typeface="Sherman Sans Book" pitchFamily="2" charset="77"/>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mailto:smallsystems@syr.edu"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A83250-86DB-0C33-AAC9-0801897AD7F0}"/>
              </a:ext>
            </a:extLst>
          </p:cNvPr>
          <p:cNvSpPr>
            <a:spLocks noGrp="1"/>
          </p:cNvSpPr>
          <p:nvPr>
            <p:ph type="subTitle" idx="1"/>
          </p:nvPr>
        </p:nvSpPr>
        <p:spPr>
          <a:xfrm>
            <a:off x="367989" y="3857297"/>
            <a:ext cx="4390103" cy="2858813"/>
          </a:xfrm>
        </p:spPr>
        <p:txBody>
          <a:bodyPr>
            <a:normAutofit/>
          </a:bodyPr>
          <a:lstStyle/>
          <a:p>
            <a:endParaRPr lang="en-US" sz="1700" b="1" dirty="0">
              <a:latin typeface="Sherman Sans Bold" pitchFamily="2" charset="0"/>
            </a:endParaRPr>
          </a:p>
          <a:p>
            <a:r>
              <a:rPr lang="en-US" sz="2100" b="1" dirty="0" err="1">
                <a:latin typeface="Sherman Sans Bold" pitchFamily="2" charset="0"/>
              </a:rPr>
              <a:t>Jes</a:t>
            </a:r>
            <a:r>
              <a:rPr lang="en-US" sz="2100" b="1" dirty="0">
                <a:latin typeface="Sherman Sans Bold" pitchFamily="2" charset="0"/>
              </a:rPr>
              <a:t> </a:t>
            </a:r>
            <a:r>
              <a:rPr lang="en-US" sz="2100" b="1" dirty="0" err="1">
                <a:latin typeface="Sherman Sans Bold" pitchFamily="2" charset="0"/>
              </a:rPr>
              <a:t>Eckerlin</a:t>
            </a:r>
            <a:endParaRPr lang="en-US" sz="2100" dirty="0">
              <a:solidFill>
                <a:schemeClr val="bg1"/>
              </a:solidFill>
              <a:latin typeface="Sherman Sans Bold Italic" pitchFamily="2" charset="0"/>
            </a:endParaRPr>
          </a:p>
          <a:p>
            <a:pPr>
              <a:lnSpc>
                <a:spcPct val="120000"/>
              </a:lnSpc>
            </a:pPr>
            <a:r>
              <a:rPr lang="en-US" sz="2100" dirty="0">
                <a:solidFill>
                  <a:schemeClr val="bg1"/>
                </a:solidFill>
                <a:latin typeface="Sherman Sans Bold Italic" pitchFamily="2" charset="0"/>
              </a:rPr>
              <a:t>Syracuse University Environmental Finance Center (SU-EFC)</a:t>
            </a:r>
          </a:p>
          <a:p>
            <a:endParaRPr lang="en-US" sz="100" dirty="0">
              <a:solidFill>
                <a:schemeClr val="accent5"/>
              </a:solidFill>
              <a:latin typeface="Sherman Sans Bold Italic" pitchFamily="2" charset="0"/>
            </a:endParaRPr>
          </a:p>
          <a:p>
            <a:r>
              <a:rPr lang="en-US" sz="2600" i="1" dirty="0">
                <a:latin typeface="Sherman Sans Bold Italic" pitchFamily="2" charset="0"/>
              </a:rPr>
              <a:t>efc.syr.edu</a:t>
            </a:r>
          </a:p>
        </p:txBody>
      </p:sp>
      <p:pic>
        <p:nvPicPr>
          <p:cNvPr id="1026" name="Picture 2">
            <a:extLst>
              <a:ext uri="{FF2B5EF4-FFF2-40B4-BE49-F238E27FC236}">
                <a16:creationId xmlns:a16="http://schemas.microsoft.com/office/drawing/2014/main" id="{E61AD8C0-FF6E-817D-A5FB-EED99D69ADE5}"/>
              </a:ext>
            </a:extLst>
          </p:cNvPr>
          <p:cNvPicPr>
            <a:picLocks noGrp="1" noChangeAspect="1" noChangeArrowheads="1"/>
          </p:cNvPicPr>
          <p:nvPr>
            <p:ph type="pic" sz="quarter" idx="10"/>
          </p:nvPr>
        </p:nvPicPr>
        <p:blipFill rotWithShape="1">
          <a:blip r:embed="rId3"/>
          <a:srcRect l="26217" r="12925"/>
          <a:stretch/>
        </p:blipFill>
        <p:spPr bwMode="auto">
          <a:xfrm>
            <a:off x="5936166" y="0"/>
            <a:ext cx="62558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34043A6-3AAF-A494-73D0-DB09EEB52C20}"/>
              </a:ext>
            </a:extLst>
          </p:cNvPr>
          <p:cNvSpPr>
            <a:spLocks noGrp="1" noRot="1" noMove="1" noResize="1" noEditPoints="1" noAdjustHandles="1" noChangeArrowheads="1" noChangeShapeType="1"/>
          </p:cNvSpPr>
          <p:nvPr/>
        </p:nvSpPr>
        <p:spPr>
          <a:xfrm>
            <a:off x="367989" y="262759"/>
            <a:ext cx="3594411" cy="98060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054A3-957B-4CDC-FFC7-3C69F89C5392}"/>
              </a:ext>
            </a:extLst>
          </p:cNvPr>
          <p:cNvSpPr>
            <a:spLocks noGrp="1"/>
          </p:cNvSpPr>
          <p:nvPr>
            <p:ph type="ctrTitle"/>
          </p:nvPr>
        </p:nvSpPr>
        <p:spPr>
          <a:xfrm>
            <a:off x="367988" y="276410"/>
            <a:ext cx="5114267" cy="2453268"/>
          </a:xfrm>
        </p:spPr>
        <p:txBody>
          <a:bodyPr>
            <a:normAutofit fontScale="90000"/>
          </a:bodyPr>
          <a:lstStyle/>
          <a:p>
            <a:r>
              <a:rPr lang="en-US" sz="4000" b="1" dirty="0">
                <a:latin typeface="Sherman Sans Bold" pitchFamily="2" charset="0"/>
              </a:rPr>
              <a:t>Income Surveys 101: Designing and Conducting a Compliant Survey</a:t>
            </a:r>
            <a:br>
              <a:rPr lang="en-US" sz="4000" b="1" dirty="0">
                <a:latin typeface="Sherman Sans Bold" pitchFamily="2" charset="0"/>
              </a:rPr>
            </a:br>
            <a:endParaRPr lang="en-US" sz="4000" b="1" dirty="0">
              <a:latin typeface="Sherman Sans Bold" pitchFamily="2" charset="0"/>
            </a:endParaRPr>
          </a:p>
        </p:txBody>
      </p:sp>
      <p:sp>
        <p:nvSpPr>
          <p:cNvPr id="8" name="Subtitle 2">
            <a:extLst>
              <a:ext uri="{FF2B5EF4-FFF2-40B4-BE49-F238E27FC236}">
                <a16:creationId xmlns:a16="http://schemas.microsoft.com/office/drawing/2014/main" id="{434CE67B-2CBF-A76C-C233-6490AE8EE61A}"/>
              </a:ext>
            </a:extLst>
          </p:cNvPr>
          <p:cNvSpPr txBox="1">
            <a:spLocks/>
          </p:cNvSpPr>
          <p:nvPr/>
        </p:nvSpPr>
        <p:spPr>
          <a:xfrm>
            <a:off x="365808" y="2724423"/>
            <a:ext cx="4390103" cy="523336"/>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spcAft>
                <a:spcPts val="1200"/>
              </a:spcAft>
              <a:buClr>
                <a:schemeClr val="tx2"/>
              </a:buClr>
              <a:buFont typeface="Arial" panose="020B0604020202020204" pitchFamily="34" charset="0"/>
              <a:buNone/>
              <a:defRPr sz="2800" kern="1200">
                <a:solidFill>
                  <a:schemeClr val="tx2"/>
                </a:solidFill>
                <a:latin typeface="Sherman Sans Book" pitchFamily="2" charset="77"/>
                <a:ea typeface="Sherman Sans Book" pitchFamily="2" charset="77"/>
                <a:cs typeface="Verdana" panose="020B0604030504040204" pitchFamily="34" charset="0"/>
              </a:defRPr>
            </a:lvl1pPr>
            <a:lvl2pPr marL="457200" indent="0" algn="ctr" defTabSz="914400" rtl="0" eaLnBrk="1" latinLnBrk="0" hangingPunct="1">
              <a:lnSpc>
                <a:spcPct val="90000"/>
              </a:lnSpc>
              <a:spcBef>
                <a:spcPts val="0"/>
              </a:spcBef>
              <a:spcAft>
                <a:spcPts val="1200"/>
              </a:spcAft>
              <a:buClr>
                <a:schemeClr val="tx2"/>
              </a:buClr>
              <a:buFont typeface="System Font Regular"/>
              <a:buNone/>
              <a:defRPr sz="2000" kern="1200">
                <a:solidFill>
                  <a:schemeClr val="accent1"/>
                </a:solidFill>
                <a:latin typeface="Sherman Sans Book" pitchFamily="2" charset="77"/>
                <a:ea typeface="Sherman Sans Book" pitchFamily="2" charset="77"/>
                <a:cs typeface="Verdana" panose="020B0604030504040204" pitchFamily="34" charset="0"/>
              </a:defRPr>
            </a:lvl2pPr>
            <a:lvl3pPr marL="914400" indent="0" algn="ctr" defTabSz="914400" rtl="0" eaLnBrk="1" latinLnBrk="0" hangingPunct="1">
              <a:lnSpc>
                <a:spcPct val="90000"/>
              </a:lnSpc>
              <a:spcBef>
                <a:spcPts val="0"/>
              </a:spcBef>
              <a:spcAft>
                <a:spcPts val="1200"/>
              </a:spcAft>
              <a:buClr>
                <a:schemeClr val="accent1"/>
              </a:buClr>
              <a:buFont typeface="Wingdings" pitchFamily="2" charset="2"/>
              <a:buNone/>
              <a:defRPr sz="1800" kern="1200">
                <a:solidFill>
                  <a:schemeClr val="accent1"/>
                </a:solidFill>
                <a:latin typeface="Sherman Sans Book" pitchFamily="2" charset="77"/>
                <a:ea typeface="Sherman Sans Book" pitchFamily="2" charset="77"/>
                <a:cs typeface="Verdana" panose="020B0604030504040204" pitchFamily="34" charset="0"/>
              </a:defRPr>
            </a:lvl3pPr>
            <a:lvl4pPr marL="1371600" indent="0" algn="ctr" defTabSz="914400" rtl="0" eaLnBrk="1" latinLnBrk="0" hangingPunct="1">
              <a:lnSpc>
                <a:spcPct val="90000"/>
              </a:lnSpc>
              <a:spcBef>
                <a:spcPts val="0"/>
              </a:spcBef>
              <a:spcAft>
                <a:spcPts val="1200"/>
              </a:spcAft>
              <a:buClr>
                <a:schemeClr val="accent1"/>
              </a:buClr>
              <a:buFont typeface="System Font Regular"/>
              <a:buNone/>
              <a:defRPr sz="1600" kern="1200">
                <a:solidFill>
                  <a:schemeClr val="accent1"/>
                </a:solidFill>
                <a:latin typeface="Sherman Sans Book" pitchFamily="2" charset="77"/>
                <a:ea typeface="Sherman Sans Book" pitchFamily="2" charset="77"/>
                <a:cs typeface="Verdana" panose="020B0604030504040204" pitchFamily="34" charset="0"/>
              </a:defRPr>
            </a:lvl4pPr>
            <a:lvl5pPr marL="1828800" indent="0" algn="ctr" defTabSz="914400" rtl="0" eaLnBrk="1" latinLnBrk="0" hangingPunct="1">
              <a:lnSpc>
                <a:spcPct val="90000"/>
              </a:lnSpc>
              <a:spcBef>
                <a:spcPts val="0"/>
              </a:spcBef>
              <a:spcAft>
                <a:spcPts val="1200"/>
              </a:spcAft>
              <a:buClrTx/>
              <a:buFont typeface="Arial" panose="020B0604020202020204" pitchFamily="34" charset="0"/>
              <a:buNone/>
              <a:defRPr sz="1600" kern="1200">
                <a:solidFill>
                  <a:schemeClr val="accent1"/>
                </a:solidFill>
                <a:latin typeface="Sherman Sans Book" pitchFamily="2" charset="77"/>
                <a:ea typeface="Sherman Sans Book" pitchFamily="2" charset="77"/>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Sherman Sans Bold" pitchFamily="2" charset="0"/>
              </a:rPr>
              <a:t>Wednesday, March 25, 2026</a:t>
            </a:r>
          </a:p>
        </p:txBody>
      </p:sp>
      <p:sp>
        <p:nvSpPr>
          <p:cNvPr id="11" name="Rectangle 10">
            <a:extLst>
              <a:ext uri="{FF2B5EF4-FFF2-40B4-BE49-F238E27FC236}">
                <a16:creationId xmlns:a16="http://schemas.microsoft.com/office/drawing/2014/main" id="{5EA8B530-05F5-2267-927F-7AC392F7E0A8}"/>
              </a:ext>
            </a:extLst>
          </p:cNvPr>
          <p:cNvSpPr/>
          <p:nvPr/>
        </p:nvSpPr>
        <p:spPr>
          <a:xfrm>
            <a:off x="5791200" y="-84083"/>
            <a:ext cx="6400800" cy="6947338"/>
          </a:xfrm>
          <a:prstGeom prst="rect">
            <a:avLst/>
          </a:prstGeom>
          <a:solidFill>
            <a:schemeClr val="accent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orange sign with white text&#10;&#10;Description automatically generated">
            <a:extLst>
              <a:ext uri="{FF2B5EF4-FFF2-40B4-BE49-F238E27FC236}">
                <a16:creationId xmlns:a16="http://schemas.microsoft.com/office/drawing/2014/main" id="{FEA2E855-B3DD-1BAF-8907-4E92128F3983}"/>
              </a:ext>
            </a:extLst>
          </p:cNvPr>
          <p:cNvPicPr>
            <a:picLocks noChangeAspect="1"/>
          </p:cNvPicPr>
          <p:nvPr/>
        </p:nvPicPr>
        <p:blipFill>
          <a:blip r:embed="rId4"/>
          <a:stretch>
            <a:fillRect/>
          </a:stretch>
        </p:blipFill>
        <p:spPr>
          <a:xfrm>
            <a:off x="6268155" y="276410"/>
            <a:ext cx="3758714" cy="1480201"/>
          </a:xfrm>
          <a:prstGeom prst="rect">
            <a:avLst/>
          </a:prstGeom>
        </p:spPr>
      </p:pic>
    </p:spTree>
    <p:extLst>
      <p:ext uri="{BB962C8B-B14F-4D97-AF65-F5344CB8AC3E}">
        <p14:creationId xmlns:p14="http://schemas.microsoft.com/office/powerpoint/2010/main" val="285014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C229-0EF8-36AC-86BE-503F9C9F0E96}"/>
              </a:ext>
            </a:extLst>
          </p:cNvPr>
          <p:cNvSpPr>
            <a:spLocks noGrp="1"/>
          </p:cNvSpPr>
          <p:nvPr>
            <p:ph type="title"/>
          </p:nvPr>
        </p:nvSpPr>
        <p:spPr>
          <a:xfrm>
            <a:off x="257664" y="1324303"/>
            <a:ext cx="5483335" cy="2874616"/>
          </a:xfrm>
        </p:spPr>
        <p:txBody>
          <a:bodyPr/>
          <a:lstStyle/>
          <a:p>
            <a:r>
              <a:rPr lang="en-US" dirty="0">
                <a:latin typeface="Sherman Sans Bold Italic" pitchFamily="2" charset="0"/>
              </a:rPr>
              <a:t>Please complete the evaluation</a:t>
            </a:r>
            <a:endParaRPr lang="en-US" b="1" dirty="0"/>
          </a:p>
        </p:txBody>
      </p:sp>
      <p:sp>
        <p:nvSpPr>
          <p:cNvPr id="3" name="Subtitle 2">
            <a:extLst>
              <a:ext uri="{FF2B5EF4-FFF2-40B4-BE49-F238E27FC236}">
                <a16:creationId xmlns:a16="http://schemas.microsoft.com/office/drawing/2014/main" id="{FF8021CB-341C-638B-D56E-D042EAF4735C}"/>
              </a:ext>
            </a:extLst>
          </p:cNvPr>
          <p:cNvSpPr txBox="1">
            <a:spLocks/>
          </p:cNvSpPr>
          <p:nvPr/>
        </p:nvSpPr>
        <p:spPr>
          <a:xfrm>
            <a:off x="517891" y="4667717"/>
            <a:ext cx="3806684" cy="1907334"/>
          </a:xfrm>
          <a:prstGeom prst="rect">
            <a:avLst/>
          </a:prstGeom>
        </p:spPr>
        <p:txBody>
          <a:bodyPr>
            <a:normAutofit fontScale="70000" lnSpcReduction="20000"/>
          </a:bodyPr>
          <a:lst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F76900"/>
                </a:solidFill>
                <a:latin typeface="Sherman Sans Bold" pitchFamily="2" charset="0"/>
              </a:rPr>
              <a:t>Jes</a:t>
            </a:r>
            <a:r>
              <a:rPr lang="en-US" b="1" dirty="0">
                <a:solidFill>
                  <a:srgbClr val="F76900"/>
                </a:solidFill>
                <a:latin typeface="Sherman Sans Bold" pitchFamily="2" charset="0"/>
              </a:rPr>
              <a:t> </a:t>
            </a:r>
            <a:r>
              <a:rPr lang="en-US" b="1" dirty="0" err="1">
                <a:solidFill>
                  <a:srgbClr val="F76900"/>
                </a:solidFill>
                <a:latin typeface="Sherman Sans Bold" pitchFamily="2" charset="0"/>
              </a:rPr>
              <a:t>Eckerlin</a:t>
            </a:r>
            <a:endParaRPr lang="en-US" dirty="0">
              <a:solidFill>
                <a:schemeClr val="bg1"/>
              </a:solidFill>
              <a:latin typeface="Sherman Sans Bold Italic" pitchFamily="2" charset="0"/>
            </a:endParaRPr>
          </a:p>
          <a:p>
            <a:pPr marL="0" indent="0">
              <a:lnSpc>
                <a:spcPct val="120000"/>
              </a:lnSpc>
              <a:buNone/>
            </a:pPr>
            <a:r>
              <a:rPr lang="en-US" sz="3100" dirty="0">
                <a:solidFill>
                  <a:schemeClr val="bg1"/>
                </a:solidFill>
                <a:latin typeface="Sherman Sans Bold Italic" pitchFamily="2" charset="0"/>
              </a:rPr>
              <a:t>Syracuse University Environmental Finance Center (SU-EFC)</a:t>
            </a:r>
          </a:p>
          <a:p>
            <a:pPr marL="0" indent="0">
              <a:buNone/>
            </a:pPr>
            <a:r>
              <a:rPr lang="en-US" sz="3100" dirty="0">
                <a:solidFill>
                  <a:schemeClr val="bg1"/>
                </a:solidFill>
                <a:latin typeface="Sherman Sans Bold Italic" pitchFamily="2" charset="0"/>
              </a:rPr>
              <a:t>E: </a:t>
            </a:r>
            <a:r>
              <a:rPr lang="en-US" sz="3100" dirty="0">
                <a:solidFill>
                  <a:schemeClr val="accent5">
                    <a:lumMod val="60000"/>
                    <a:lumOff val="40000"/>
                  </a:schemeClr>
                </a:solidFill>
                <a:latin typeface="Sherman Sans Bold Italic" pitchFamily="2" charset="0"/>
              </a:rPr>
              <a:t>jeschn01@syr.edu</a:t>
            </a:r>
            <a:endParaRPr lang="en-US" sz="3100" dirty="0">
              <a:solidFill>
                <a:srgbClr val="F76900"/>
              </a:solidFill>
              <a:latin typeface="Sherman Sans Bold Italic" pitchFamily="2" charset="0"/>
            </a:endParaRPr>
          </a:p>
        </p:txBody>
      </p:sp>
      <p:sp>
        <p:nvSpPr>
          <p:cNvPr id="6" name="Rectangle 5">
            <a:extLst>
              <a:ext uri="{FF2B5EF4-FFF2-40B4-BE49-F238E27FC236}">
                <a16:creationId xmlns:a16="http://schemas.microsoft.com/office/drawing/2014/main" id="{5218D187-7D19-B070-C71D-0BFE797F8C12}"/>
              </a:ext>
            </a:extLst>
          </p:cNvPr>
          <p:cNvSpPr>
            <a:spLocks noGrp="1" noRot="1" noMove="1" noResize="1" noEditPoints="1" noAdjustHandles="1" noChangeArrowheads="1" noChangeShapeType="1"/>
          </p:cNvSpPr>
          <p:nvPr/>
        </p:nvSpPr>
        <p:spPr>
          <a:xfrm>
            <a:off x="517890" y="346841"/>
            <a:ext cx="3581144" cy="9774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orange sign with white text&#10;&#10;Description automatically generated">
            <a:extLst>
              <a:ext uri="{FF2B5EF4-FFF2-40B4-BE49-F238E27FC236}">
                <a16:creationId xmlns:a16="http://schemas.microsoft.com/office/drawing/2014/main" id="{29CA500A-7335-C9D3-F3C8-CEDE72723FF1}"/>
              </a:ext>
            </a:extLst>
          </p:cNvPr>
          <p:cNvPicPr>
            <a:picLocks noChangeAspect="1"/>
          </p:cNvPicPr>
          <p:nvPr/>
        </p:nvPicPr>
        <p:blipFill>
          <a:blip r:embed="rId3"/>
          <a:stretch>
            <a:fillRect/>
          </a:stretch>
        </p:blipFill>
        <p:spPr>
          <a:xfrm>
            <a:off x="6723010" y="5500407"/>
            <a:ext cx="2477381" cy="975606"/>
          </a:xfrm>
          <a:prstGeom prst="rect">
            <a:avLst/>
          </a:prstGeom>
        </p:spPr>
      </p:pic>
      <p:pic>
        <p:nvPicPr>
          <p:cNvPr id="7" name="Picture 6">
            <a:extLst>
              <a:ext uri="{FF2B5EF4-FFF2-40B4-BE49-F238E27FC236}">
                <a16:creationId xmlns:a16="http://schemas.microsoft.com/office/drawing/2014/main" id="{017E4980-4FA4-5863-CF98-47888A0D179B}"/>
              </a:ext>
            </a:extLst>
          </p:cNvPr>
          <p:cNvPicPr>
            <a:picLocks noChangeAspect="1"/>
          </p:cNvPicPr>
          <p:nvPr/>
        </p:nvPicPr>
        <p:blipFill>
          <a:blip r:embed="rId4"/>
          <a:stretch>
            <a:fillRect/>
          </a:stretch>
        </p:blipFill>
        <p:spPr>
          <a:xfrm>
            <a:off x="4897384" y="1078361"/>
            <a:ext cx="3300874" cy="3300874"/>
          </a:xfrm>
          <a:prstGeom prst="rect">
            <a:avLst/>
          </a:prstGeom>
        </p:spPr>
      </p:pic>
    </p:spTree>
    <p:extLst>
      <p:ext uri="{BB962C8B-B14F-4D97-AF65-F5344CB8AC3E}">
        <p14:creationId xmlns:p14="http://schemas.microsoft.com/office/powerpoint/2010/main" val="33265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22038A-92AC-8B51-0FDC-401064BAD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7581"/>
            <a:ext cx="12192000" cy="5938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D19CA0-353C-FB21-6C3A-C99BF61F0BCF}"/>
              </a:ext>
            </a:extLst>
          </p:cNvPr>
          <p:cNvSpPr txBox="1"/>
          <p:nvPr/>
        </p:nvSpPr>
        <p:spPr>
          <a:xfrm>
            <a:off x="763793" y="290457"/>
            <a:ext cx="5411096" cy="769441"/>
          </a:xfrm>
          <a:prstGeom prst="rect">
            <a:avLst/>
          </a:prstGeom>
          <a:noFill/>
        </p:spPr>
        <p:txBody>
          <a:bodyPr wrap="square" rtlCol="0">
            <a:spAutoFit/>
          </a:bodyPr>
          <a:lstStyle/>
          <a:p>
            <a:r>
              <a:rPr lang="en-US" sz="4400" b="1" dirty="0">
                <a:solidFill>
                  <a:schemeClr val="accent4"/>
                </a:solidFill>
              </a:rPr>
              <a:t>Zoom Logistics</a:t>
            </a:r>
          </a:p>
        </p:txBody>
      </p:sp>
    </p:spTree>
    <p:extLst>
      <p:ext uri="{BB962C8B-B14F-4D97-AF65-F5344CB8AC3E}">
        <p14:creationId xmlns:p14="http://schemas.microsoft.com/office/powerpoint/2010/main" val="194500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44B6-D8C1-5DF7-D27B-09899088176B}"/>
              </a:ext>
            </a:extLst>
          </p:cNvPr>
          <p:cNvSpPr>
            <a:spLocks noGrp="1"/>
          </p:cNvSpPr>
          <p:nvPr>
            <p:ph type="title"/>
          </p:nvPr>
        </p:nvSpPr>
        <p:spPr>
          <a:xfrm>
            <a:off x="476848" y="211660"/>
            <a:ext cx="10515600" cy="1363663"/>
          </a:xfrm>
        </p:spPr>
        <p:txBody>
          <a:bodyPr/>
          <a:lstStyle/>
          <a:p>
            <a:r>
              <a:rPr lang="en-US" dirty="0"/>
              <a:t>Certificate of Completion</a:t>
            </a:r>
          </a:p>
        </p:txBody>
      </p:sp>
      <p:sp>
        <p:nvSpPr>
          <p:cNvPr id="3" name="Text Placeholder 2">
            <a:extLst>
              <a:ext uri="{FF2B5EF4-FFF2-40B4-BE49-F238E27FC236}">
                <a16:creationId xmlns:a16="http://schemas.microsoft.com/office/drawing/2014/main" id="{0C16935D-FAA4-3C03-D179-925317643121}"/>
              </a:ext>
            </a:extLst>
          </p:cNvPr>
          <p:cNvSpPr>
            <a:spLocks noGrp="1"/>
          </p:cNvSpPr>
          <p:nvPr>
            <p:ph type="body" idx="1"/>
          </p:nvPr>
        </p:nvSpPr>
        <p:spPr>
          <a:xfrm>
            <a:off x="476848" y="1463040"/>
            <a:ext cx="10870602" cy="5088367"/>
          </a:xfrm>
        </p:spPr>
        <p:txBody>
          <a:bodyPr>
            <a:normAutofit fontScale="92500" lnSpcReduction="20000"/>
          </a:bodyPr>
          <a:lstStyle/>
          <a:p>
            <a:pPr algn="l" rtl="0">
              <a:spcBef>
                <a:spcPts val="0"/>
              </a:spcBef>
              <a:spcAft>
                <a:spcPts val="0"/>
              </a:spcAft>
            </a:pPr>
            <a:br>
              <a:rPr lang="en-US" dirty="0"/>
            </a:br>
            <a:br>
              <a:rPr lang="en-US" dirty="0"/>
            </a:br>
            <a:r>
              <a:rPr lang="en-US" sz="2800" b="0" i="0" u="none" strike="noStrike" dirty="0">
                <a:solidFill>
                  <a:schemeClr val="bg1">
                    <a:lumMod val="95000"/>
                  </a:schemeClr>
                </a:solidFill>
                <a:effectLst/>
                <a:latin typeface="Helvetica Neue" panose="02000503000000020004" pitchFamily="2" charset="0"/>
              </a:rPr>
              <a:t>This session has </a:t>
            </a:r>
            <a:r>
              <a:rPr lang="en-US" sz="2800" b="1" i="0" u="none" strike="noStrike" dirty="0">
                <a:solidFill>
                  <a:schemeClr val="bg1">
                    <a:lumMod val="95000"/>
                  </a:schemeClr>
                </a:solidFill>
                <a:effectLst/>
                <a:latin typeface="Helvetica Neue" panose="02000503000000020004" pitchFamily="2" charset="0"/>
              </a:rPr>
              <a:t>NOT</a:t>
            </a:r>
            <a:r>
              <a:rPr lang="en-US" sz="2800" b="0" i="0" u="none" strike="noStrike" dirty="0">
                <a:solidFill>
                  <a:schemeClr val="bg1">
                    <a:lumMod val="95000"/>
                  </a:schemeClr>
                </a:solidFill>
                <a:effectLst/>
                <a:latin typeface="Helvetica Neue" panose="02000503000000020004" pitchFamily="2" charset="0"/>
              </a:rPr>
              <a:t> been submitted for pre-approval of Continuing Education Credits, but eligible attendees will receive a certificate of attendance for their personal record.</a:t>
            </a:r>
            <a:endParaRPr lang="en-US" b="0" i="0" u="none" strike="noStrike" dirty="0">
              <a:solidFill>
                <a:schemeClr val="bg1">
                  <a:lumMod val="95000"/>
                </a:schemeClr>
              </a:solidFill>
              <a:effectLst/>
            </a:endParaRPr>
          </a:p>
          <a:p>
            <a:pPr algn="l" rtl="0">
              <a:spcBef>
                <a:spcPts val="0"/>
              </a:spcBef>
              <a:spcAft>
                <a:spcPts val="0"/>
              </a:spcAft>
            </a:pPr>
            <a:br>
              <a:rPr lang="en-US" b="0" i="0" u="none" strike="noStrike" dirty="0">
                <a:solidFill>
                  <a:srgbClr val="000000"/>
                </a:solidFill>
                <a:effectLst/>
              </a:rPr>
            </a:br>
            <a:r>
              <a:rPr lang="en-US" sz="2800" b="1" i="0" u="none" strike="noStrike" dirty="0">
                <a:effectLst/>
                <a:latin typeface="Helvetica Neue" panose="02000503000000020004" pitchFamily="2" charset="0"/>
              </a:rPr>
              <a:t>To receive a certificate:</a:t>
            </a:r>
          </a:p>
          <a:p>
            <a:pPr algn="l" rtl="0">
              <a:spcBef>
                <a:spcPts val="0"/>
              </a:spcBef>
              <a:spcAft>
                <a:spcPts val="0"/>
              </a:spcAft>
            </a:pPr>
            <a:endParaRPr lang="en-US" b="0" i="0" u="none" strike="noStrike" dirty="0">
              <a:effectLst/>
            </a:endParaRPr>
          </a:p>
          <a:p>
            <a:pPr algn="l" rtl="0" fontAlgn="base">
              <a:spcBef>
                <a:spcPts val="0"/>
              </a:spcBef>
              <a:spcAft>
                <a:spcPts val="0"/>
              </a:spcAft>
              <a:buFont typeface="Arial" panose="020B0604020202020204" pitchFamily="34" charset="0"/>
              <a:buChar char="•"/>
            </a:pPr>
            <a:r>
              <a:rPr lang="en-US" sz="2800" b="0" i="0" u="none" strike="noStrike" dirty="0">
                <a:solidFill>
                  <a:schemeClr val="bg1">
                    <a:lumMod val="95000"/>
                  </a:schemeClr>
                </a:solidFill>
                <a:effectLst/>
                <a:latin typeface="Helvetica Neue" panose="02000503000000020004" pitchFamily="2" charset="0"/>
              </a:rPr>
              <a:t>You must attend the entire session</a:t>
            </a:r>
            <a:endParaRPr lang="en-US" sz="2800" b="0" i="0" u="none" strike="noStrike" dirty="0">
              <a:solidFill>
                <a:schemeClr val="bg1">
                  <a:lumMod val="95000"/>
                </a:schemeClr>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2800" b="0" i="0" u="none" strike="noStrike" dirty="0">
                <a:solidFill>
                  <a:schemeClr val="bg1">
                    <a:lumMod val="95000"/>
                  </a:schemeClr>
                </a:solidFill>
                <a:effectLst/>
                <a:latin typeface="Helvetica Neue" panose="02000503000000020004" pitchFamily="2" charset="0"/>
              </a:rPr>
              <a:t>You must register and attend using your real name and unique email address -  group viewing credit will not be acceptable</a:t>
            </a:r>
            <a:endParaRPr lang="en-US" sz="2800" b="0" i="0" u="none" strike="noStrike" dirty="0">
              <a:solidFill>
                <a:schemeClr val="bg1">
                  <a:lumMod val="95000"/>
                </a:schemeClr>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2800" b="0" i="0" u="none" strike="noStrike" dirty="0">
                <a:solidFill>
                  <a:schemeClr val="bg1">
                    <a:lumMod val="95000"/>
                  </a:schemeClr>
                </a:solidFill>
                <a:effectLst/>
                <a:latin typeface="Helvetica Neue" panose="02000503000000020004" pitchFamily="2" charset="0"/>
              </a:rPr>
              <a:t>You must participate in all polling questions</a:t>
            </a:r>
            <a:endParaRPr lang="en-US" sz="2800" b="0" i="0" u="none" strike="noStrike" dirty="0">
              <a:solidFill>
                <a:schemeClr val="bg1">
                  <a:lumMod val="95000"/>
                </a:schemeClr>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2800" b="0" i="0" u="none" strike="noStrike" dirty="0">
                <a:solidFill>
                  <a:schemeClr val="bg1">
                    <a:lumMod val="95000"/>
                  </a:schemeClr>
                </a:solidFill>
                <a:effectLst/>
                <a:latin typeface="Helvetica Neue" panose="02000503000000020004" pitchFamily="2" charset="0"/>
              </a:rPr>
              <a:t>Certificates will be sent via email within 30 days</a:t>
            </a:r>
            <a:endParaRPr lang="en-US" sz="2800" b="0" i="0" u="none" strike="noStrike" dirty="0">
              <a:solidFill>
                <a:schemeClr val="bg1">
                  <a:lumMod val="95000"/>
                </a:schemeClr>
              </a:solidFill>
              <a:effectLst/>
              <a:latin typeface="Arial" panose="020B0604020202020204" pitchFamily="34" charset="0"/>
            </a:endParaRPr>
          </a:p>
          <a:p>
            <a:pPr algn="l" rtl="0">
              <a:spcBef>
                <a:spcPts val="0"/>
              </a:spcBef>
              <a:spcAft>
                <a:spcPts val="0"/>
              </a:spcAft>
            </a:pPr>
            <a:br>
              <a:rPr lang="en-US" b="0" i="0" u="none" strike="noStrike" dirty="0">
                <a:solidFill>
                  <a:schemeClr val="bg1">
                    <a:lumMod val="95000"/>
                  </a:schemeClr>
                </a:solidFill>
                <a:effectLst/>
              </a:rPr>
            </a:br>
            <a:r>
              <a:rPr lang="en-US" sz="2800" b="0" i="0" u="none" strike="noStrike" dirty="0">
                <a:solidFill>
                  <a:schemeClr val="bg1">
                    <a:lumMod val="95000"/>
                  </a:schemeClr>
                </a:solidFill>
                <a:effectLst/>
                <a:latin typeface="Helvetica Neue" panose="02000503000000020004" pitchFamily="2" charset="0"/>
              </a:rPr>
              <a:t>If you have questions or need assistance, please contact </a:t>
            </a:r>
            <a:r>
              <a:rPr lang="en-US" sz="2800" b="0" i="0" u="sng" strike="noStrike" dirty="0">
                <a:solidFill>
                  <a:srgbClr val="767171"/>
                </a:solidFill>
                <a:effectLst/>
                <a:latin typeface="Helvetica Neue" panose="02000503000000020004" pitchFamily="2" charset="0"/>
                <a:hlinkClick r:id="rId2"/>
              </a:rPr>
              <a:t>smallsystems@syr.edu</a:t>
            </a:r>
            <a:r>
              <a:rPr lang="en-US" sz="2800" b="0" i="0" u="none" strike="noStrike" dirty="0">
                <a:solidFill>
                  <a:srgbClr val="767171"/>
                </a:solidFill>
                <a:effectLst/>
                <a:latin typeface="Helvetica Neue" panose="02000503000000020004" pitchFamily="2" charset="0"/>
              </a:rPr>
              <a:t>.</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337150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9213-037B-8F68-4F63-79A1288ECCB9}"/>
              </a:ext>
            </a:extLst>
          </p:cNvPr>
          <p:cNvSpPr>
            <a:spLocks noGrp="1"/>
          </p:cNvSpPr>
          <p:nvPr>
            <p:ph type="title"/>
          </p:nvPr>
        </p:nvSpPr>
        <p:spPr>
          <a:xfrm>
            <a:off x="838200" y="458934"/>
            <a:ext cx="9249229" cy="1325563"/>
          </a:xfrm>
        </p:spPr>
        <p:txBody>
          <a:bodyPr>
            <a:noAutofit/>
          </a:bodyPr>
          <a:lstStyle/>
          <a:p>
            <a:r>
              <a:rPr lang="en-US" sz="4400" dirty="0">
                <a:latin typeface="Sherman Sans Bold Italic" pitchFamily="2" charset="0"/>
              </a:rPr>
              <a:t>Who We Are</a:t>
            </a:r>
          </a:p>
        </p:txBody>
      </p:sp>
      <p:sp>
        <p:nvSpPr>
          <p:cNvPr id="3" name="Content Placeholder 2">
            <a:extLst>
              <a:ext uri="{FF2B5EF4-FFF2-40B4-BE49-F238E27FC236}">
                <a16:creationId xmlns:a16="http://schemas.microsoft.com/office/drawing/2014/main" id="{7AD0BCA3-C956-B491-6D15-E497073C9BA0}"/>
              </a:ext>
            </a:extLst>
          </p:cNvPr>
          <p:cNvSpPr>
            <a:spLocks noGrp="1"/>
          </p:cNvSpPr>
          <p:nvPr>
            <p:ph idx="1"/>
          </p:nvPr>
        </p:nvSpPr>
        <p:spPr>
          <a:xfrm>
            <a:off x="838200" y="1591659"/>
            <a:ext cx="10155621" cy="4227732"/>
          </a:xfrm>
        </p:spPr>
        <p:txBody>
          <a:bodyPr>
            <a:normAutofit fontScale="92500" lnSpcReduction="10000"/>
          </a:bodyPr>
          <a:lstStyle/>
          <a:p>
            <a:r>
              <a:rPr lang="en-US" dirty="0">
                <a:latin typeface="Sherman Sans Bold Italic" pitchFamily="2" charset="0"/>
              </a:rPr>
              <a:t>The </a:t>
            </a:r>
            <a:r>
              <a:rPr lang="en-US" dirty="0">
                <a:solidFill>
                  <a:schemeClr val="accent6"/>
                </a:solidFill>
                <a:latin typeface="Sherman Sans Bold Italic" pitchFamily="2" charset="0"/>
              </a:rPr>
              <a:t>Syracuse University Environmental Finance Center (SU-EFC) </a:t>
            </a:r>
            <a:r>
              <a:rPr lang="en-US" dirty="0">
                <a:latin typeface="Sherman Sans Bold Italic" pitchFamily="2" charset="0"/>
              </a:rPr>
              <a:t>enhances the managerial and financial capacity of regional and local governments, nonprofit organizations, and local residents to improve environmental infrastructure, services, and quality of life.</a:t>
            </a:r>
          </a:p>
          <a:p>
            <a:r>
              <a:rPr lang="en-US" dirty="0">
                <a:latin typeface="Sherman Sans Bold Italic" pitchFamily="2" charset="0"/>
              </a:rPr>
              <a:t>Founded in 1993, </a:t>
            </a:r>
            <a:r>
              <a:rPr lang="en-US" dirty="0">
                <a:solidFill>
                  <a:schemeClr val="accent6"/>
                </a:solidFill>
                <a:latin typeface="Sherman Sans Bold Italic" pitchFamily="2" charset="0"/>
              </a:rPr>
              <a:t>SU-EFC </a:t>
            </a:r>
            <a:r>
              <a:rPr lang="en-US" dirty="0">
                <a:latin typeface="Sherman Sans Bold Italic" pitchFamily="2" charset="0"/>
              </a:rPr>
              <a:t>operates at the intersection of science, policy, and communications, guided by a strong commitment to equity and environmental justice. We build capacity by providing technical assistance and tools to help local leaders make informed decisions that support community resiliency.​</a:t>
            </a:r>
          </a:p>
        </p:txBody>
      </p:sp>
      <p:pic>
        <p:nvPicPr>
          <p:cNvPr id="6" name="Picture 5" descr="A black and orange sign with blue text&#10;&#10;Description automatically generated">
            <a:extLst>
              <a:ext uri="{FF2B5EF4-FFF2-40B4-BE49-F238E27FC236}">
                <a16:creationId xmlns:a16="http://schemas.microsoft.com/office/drawing/2014/main" id="{66F4E043-D92E-E84B-16E9-3B38FA0E341E}"/>
              </a:ext>
            </a:extLst>
          </p:cNvPr>
          <p:cNvPicPr>
            <a:picLocks noChangeAspect="1"/>
          </p:cNvPicPr>
          <p:nvPr/>
        </p:nvPicPr>
        <p:blipFill>
          <a:blip r:embed="rId3"/>
          <a:stretch>
            <a:fillRect/>
          </a:stretch>
        </p:blipFill>
        <p:spPr>
          <a:xfrm>
            <a:off x="9442293" y="424064"/>
            <a:ext cx="2196664" cy="865057"/>
          </a:xfrm>
          <a:prstGeom prst="rect">
            <a:avLst/>
          </a:prstGeom>
        </p:spPr>
      </p:pic>
    </p:spTree>
    <p:extLst>
      <p:ext uri="{BB962C8B-B14F-4D97-AF65-F5344CB8AC3E}">
        <p14:creationId xmlns:p14="http://schemas.microsoft.com/office/powerpoint/2010/main" val="145520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E5EF-96FF-54AB-A5A2-D5692944D40D}"/>
              </a:ext>
            </a:extLst>
          </p:cNvPr>
          <p:cNvSpPr>
            <a:spLocks noGrp="1"/>
          </p:cNvSpPr>
          <p:nvPr>
            <p:ph type="title"/>
          </p:nvPr>
        </p:nvSpPr>
        <p:spPr/>
        <p:txBody>
          <a:bodyPr>
            <a:normAutofit/>
          </a:bodyPr>
          <a:lstStyle/>
          <a:p>
            <a:r>
              <a:rPr lang="en-US" sz="4400" dirty="0">
                <a:latin typeface="Sherman Sans Bold Italic" pitchFamily="2" charset="0"/>
              </a:rPr>
              <a:t>Our Approach </a:t>
            </a:r>
          </a:p>
        </p:txBody>
      </p:sp>
      <p:pic>
        <p:nvPicPr>
          <p:cNvPr id="1026" name="Picture 2">
            <a:extLst>
              <a:ext uri="{FF2B5EF4-FFF2-40B4-BE49-F238E27FC236}">
                <a16:creationId xmlns:a16="http://schemas.microsoft.com/office/drawing/2014/main" id="{60A5FE65-226B-F24F-6563-D6997821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27906"/>
            <a:ext cx="10773103" cy="496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6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E5EF-96FF-54AB-A5A2-D5692944D40D}"/>
              </a:ext>
            </a:extLst>
          </p:cNvPr>
          <p:cNvSpPr>
            <a:spLocks noGrp="1"/>
          </p:cNvSpPr>
          <p:nvPr>
            <p:ph type="title"/>
          </p:nvPr>
        </p:nvSpPr>
        <p:spPr/>
        <p:txBody>
          <a:bodyPr>
            <a:normAutofit/>
          </a:bodyPr>
          <a:lstStyle/>
          <a:p>
            <a:r>
              <a:rPr lang="en-US" sz="4400" dirty="0">
                <a:latin typeface="Sherman Sans Bold Italic" pitchFamily="2" charset="0"/>
              </a:rPr>
              <a:t>Tackle Your Water and Climate Challenges Head-On: Get Help From Our Team!</a:t>
            </a:r>
          </a:p>
        </p:txBody>
      </p:sp>
      <p:sp>
        <p:nvSpPr>
          <p:cNvPr id="3" name="Content Placeholder 2">
            <a:extLst>
              <a:ext uri="{FF2B5EF4-FFF2-40B4-BE49-F238E27FC236}">
                <a16:creationId xmlns:a16="http://schemas.microsoft.com/office/drawing/2014/main" id="{68C226A2-4004-AB82-C621-2F760F90E7B5}"/>
              </a:ext>
            </a:extLst>
          </p:cNvPr>
          <p:cNvSpPr>
            <a:spLocks noGrp="1"/>
          </p:cNvSpPr>
          <p:nvPr>
            <p:ph idx="1"/>
          </p:nvPr>
        </p:nvSpPr>
        <p:spPr>
          <a:xfrm>
            <a:off x="557038" y="1967507"/>
            <a:ext cx="11028948" cy="2492210"/>
          </a:xfrm>
        </p:spPr>
        <p:txBody>
          <a:bodyPr>
            <a:normAutofit/>
          </a:bodyPr>
          <a:lstStyle/>
          <a:p>
            <a:pPr marL="457200" indent="-457200">
              <a:buFont typeface="Arial" panose="020B0604020202020204" pitchFamily="34" charset="0"/>
              <a:buChar char="•"/>
            </a:pPr>
            <a:r>
              <a:rPr lang="en-US" dirty="0">
                <a:latin typeface="Sherman Sans Bold Italic" pitchFamily="2" charset="0"/>
              </a:rPr>
              <a:t>Assistance is </a:t>
            </a:r>
            <a:r>
              <a:rPr lang="en-US" b="1" dirty="0">
                <a:latin typeface="Sherman Sans Bold" pitchFamily="2" charset="0"/>
              </a:rPr>
              <a:t>free</a:t>
            </a:r>
            <a:r>
              <a:rPr lang="en-US" dirty="0">
                <a:latin typeface="Sherman Sans Bold Italic" pitchFamily="2" charset="0"/>
              </a:rPr>
              <a:t> for communities in EPA Region 2 (NY, NJ, PR)</a:t>
            </a:r>
          </a:p>
          <a:p>
            <a:pPr marL="457200" indent="-457200">
              <a:buFont typeface="Arial" panose="020B0604020202020204" pitchFamily="34" charset="0"/>
              <a:buChar char="•"/>
            </a:pPr>
            <a:r>
              <a:rPr lang="en-US" dirty="0">
                <a:latin typeface="Sherman Sans Bold Italic" pitchFamily="2" charset="0"/>
              </a:rPr>
              <a:t>We use a </a:t>
            </a:r>
            <a:r>
              <a:rPr lang="en-US" b="1" dirty="0">
                <a:latin typeface="Sherman Sans Bold" pitchFamily="2" charset="0"/>
              </a:rPr>
              <a:t>flexible approach</a:t>
            </a:r>
            <a:r>
              <a:rPr lang="en-US" dirty="0">
                <a:latin typeface="Sherman Sans Bold Italic" pitchFamily="2" charset="0"/>
              </a:rPr>
              <a:t> tailored to your community’s goals</a:t>
            </a:r>
          </a:p>
          <a:p>
            <a:pPr marL="457200" indent="-457200">
              <a:buFont typeface="Arial" panose="020B0604020202020204" pitchFamily="34" charset="0"/>
              <a:buChar char="•"/>
            </a:pPr>
            <a:r>
              <a:rPr lang="en-US" dirty="0">
                <a:latin typeface="Sherman Sans Bold Italic" pitchFamily="2" charset="0"/>
              </a:rPr>
              <a:t>Our team of providers have </a:t>
            </a:r>
            <a:r>
              <a:rPr lang="en-US" b="1" dirty="0">
                <a:latin typeface="Sherman Sans Bold" pitchFamily="2" charset="0"/>
              </a:rPr>
              <a:t>expertise</a:t>
            </a:r>
            <a:r>
              <a:rPr lang="en-US" dirty="0">
                <a:latin typeface="Sherman Sans Bold Italic" pitchFamily="2" charset="0"/>
              </a:rPr>
              <a:t> across engineering, community engagement, funding &amp; finance, and more!</a:t>
            </a:r>
          </a:p>
          <a:p>
            <a:pPr marL="457200" indent="-457200">
              <a:buFont typeface="Arial" panose="020B0604020202020204" pitchFamily="34" charset="0"/>
              <a:buChar char="•"/>
            </a:pPr>
            <a:endParaRPr lang="en-US" dirty="0">
              <a:latin typeface="Sherman Sans Bold Italic" pitchFamily="2" charset="0"/>
            </a:endParaRPr>
          </a:p>
        </p:txBody>
      </p:sp>
      <p:grpSp>
        <p:nvGrpSpPr>
          <p:cNvPr id="8" name="Group 7">
            <a:extLst>
              <a:ext uri="{FF2B5EF4-FFF2-40B4-BE49-F238E27FC236}">
                <a16:creationId xmlns:a16="http://schemas.microsoft.com/office/drawing/2014/main" id="{6BCC7728-81AC-F887-7590-3353842BD4D4}"/>
              </a:ext>
            </a:extLst>
          </p:cNvPr>
          <p:cNvGrpSpPr/>
          <p:nvPr/>
        </p:nvGrpSpPr>
        <p:grpSpPr>
          <a:xfrm>
            <a:off x="2561590" y="4294312"/>
            <a:ext cx="7068820" cy="2031185"/>
            <a:chOff x="1124607" y="4552495"/>
            <a:chExt cx="6495393" cy="1509249"/>
          </a:xfrm>
        </p:grpSpPr>
        <p:sp>
          <p:nvSpPr>
            <p:cNvPr id="5" name="Rectangle: Rounded Corners 4">
              <a:extLst>
                <a:ext uri="{FF2B5EF4-FFF2-40B4-BE49-F238E27FC236}">
                  <a16:creationId xmlns:a16="http://schemas.microsoft.com/office/drawing/2014/main" id="{43D48C45-9075-75A5-25E3-9C3422F1A929}"/>
                </a:ext>
              </a:extLst>
            </p:cNvPr>
            <p:cNvSpPr/>
            <p:nvPr/>
          </p:nvSpPr>
          <p:spPr>
            <a:xfrm>
              <a:off x="1124607" y="4552495"/>
              <a:ext cx="6495393" cy="15092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qr code on a white background&#10;&#10;Description automatically generated">
              <a:extLst>
                <a:ext uri="{FF2B5EF4-FFF2-40B4-BE49-F238E27FC236}">
                  <a16:creationId xmlns:a16="http://schemas.microsoft.com/office/drawing/2014/main" id="{F6376584-A36A-C5B5-8B22-34064FF5E1FA}"/>
                </a:ext>
              </a:extLst>
            </p:cNvPr>
            <p:cNvPicPr>
              <a:picLocks noChangeAspect="1"/>
            </p:cNvPicPr>
            <p:nvPr/>
          </p:nvPicPr>
          <p:blipFill rotWithShape="1">
            <a:blip r:embed="rId3"/>
            <a:srcRect l="4254" t="5079" r="5139" b="5034"/>
            <a:stretch/>
          </p:blipFill>
          <p:spPr>
            <a:xfrm>
              <a:off x="6222124" y="4715515"/>
              <a:ext cx="1192675" cy="1183209"/>
            </a:xfrm>
            <a:prstGeom prst="rect">
              <a:avLst/>
            </a:prstGeom>
            <a:ln w="57150">
              <a:solidFill>
                <a:schemeClr val="accent6"/>
              </a:solidFill>
            </a:ln>
          </p:spPr>
        </p:pic>
        <p:sp>
          <p:nvSpPr>
            <p:cNvPr id="7" name="TextBox 6">
              <a:extLst>
                <a:ext uri="{FF2B5EF4-FFF2-40B4-BE49-F238E27FC236}">
                  <a16:creationId xmlns:a16="http://schemas.microsoft.com/office/drawing/2014/main" id="{E7A81C15-1EDA-DBCB-E6AC-35DD815131F4}"/>
                </a:ext>
              </a:extLst>
            </p:cNvPr>
            <p:cNvSpPr txBox="1"/>
            <p:nvPr/>
          </p:nvSpPr>
          <p:spPr>
            <a:xfrm>
              <a:off x="1366345" y="4900315"/>
              <a:ext cx="4855779" cy="830997"/>
            </a:xfrm>
            <a:prstGeom prst="rect">
              <a:avLst/>
            </a:prstGeom>
            <a:noFill/>
          </p:spPr>
          <p:txBody>
            <a:bodyPr wrap="square" rtlCol="0">
              <a:spAutoFit/>
            </a:bodyPr>
            <a:lstStyle/>
            <a:p>
              <a:r>
                <a:rPr lang="en-US" sz="2400" dirty="0">
                  <a:solidFill>
                    <a:schemeClr val="bg1"/>
                  </a:solidFill>
                  <a:latin typeface="Sherman Sans Bold Italic" pitchFamily="2" charset="0"/>
                </a:rPr>
                <a:t>Scan the QR code for more information or visit:</a:t>
              </a:r>
              <a:r>
                <a:rPr lang="en-US" sz="2400" dirty="0">
                  <a:solidFill>
                    <a:schemeClr val="tx2"/>
                  </a:solidFill>
                  <a:latin typeface="Sherman Sans Bold Italic" pitchFamily="2" charset="0"/>
                </a:rPr>
                <a:t> </a:t>
              </a:r>
              <a:r>
                <a:rPr lang="en-US" sz="2400" b="1" dirty="0">
                  <a:solidFill>
                    <a:schemeClr val="tx2"/>
                  </a:solidFill>
                  <a:latin typeface="Sherman Sans Bold" pitchFamily="2" charset="0"/>
                </a:rPr>
                <a:t>efc.syr.edu/assistance</a:t>
              </a:r>
            </a:p>
          </p:txBody>
        </p:sp>
      </p:grpSp>
    </p:spTree>
    <p:extLst>
      <p:ext uri="{BB962C8B-B14F-4D97-AF65-F5344CB8AC3E}">
        <p14:creationId xmlns:p14="http://schemas.microsoft.com/office/powerpoint/2010/main" val="26626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E5EF-96FF-54AB-A5A2-D5692944D40D}"/>
              </a:ext>
            </a:extLst>
          </p:cNvPr>
          <p:cNvSpPr>
            <a:spLocks noGrp="1"/>
          </p:cNvSpPr>
          <p:nvPr>
            <p:ph type="title"/>
          </p:nvPr>
        </p:nvSpPr>
        <p:spPr>
          <a:xfrm>
            <a:off x="838201" y="461470"/>
            <a:ext cx="6801126" cy="1325563"/>
          </a:xfrm>
        </p:spPr>
        <p:txBody>
          <a:bodyPr>
            <a:normAutofit/>
          </a:bodyPr>
          <a:lstStyle/>
          <a:p>
            <a:r>
              <a:rPr lang="en-US" sz="4400" dirty="0">
                <a:latin typeface="Sherman Sans Bold Italic" pitchFamily="2" charset="0"/>
              </a:rPr>
              <a:t>Examples of Technical Assistance:</a:t>
            </a:r>
          </a:p>
        </p:txBody>
      </p:sp>
      <p:sp>
        <p:nvSpPr>
          <p:cNvPr id="3" name="Content Placeholder 2">
            <a:extLst>
              <a:ext uri="{FF2B5EF4-FFF2-40B4-BE49-F238E27FC236}">
                <a16:creationId xmlns:a16="http://schemas.microsoft.com/office/drawing/2014/main" id="{68C226A2-4004-AB82-C621-2F760F90E7B5}"/>
              </a:ext>
            </a:extLst>
          </p:cNvPr>
          <p:cNvSpPr>
            <a:spLocks noGrp="1"/>
          </p:cNvSpPr>
          <p:nvPr>
            <p:ph idx="1"/>
          </p:nvPr>
        </p:nvSpPr>
        <p:spPr>
          <a:xfrm>
            <a:off x="838201" y="2101324"/>
            <a:ext cx="9768840" cy="4217908"/>
          </a:xfrm>
        </p:spPr>
        <p:txBody>
          <a:bodyPr>
            <a:normAutofit/>
          </a:bodyPr>
          <a:lstStyle/>
          <a:p>
            <a:pPr marL="457200" indent="-457200">
              <a:buFont typeface="Arial" panose="020B0604020202020204" pitchFamily="34" charset="0"/>
              <a:buChar char="•"/>
            </a:pPr>
            <a:r>
              <a:rPr lang="en-US" sz="3600" dirty="0">
                <a:latin typeface="Sherman Sans Bold Italic" pitchFamily="2" charset="0"/>
              </a:rPr>
              <a:t>Community Engagement</a:t>
            </a:r>
          </a:p>
          <a:p>
            <a:pPr marL="457200" indent="-457200">
              <a:buFont typeface="Arial" panose="020B0604020202020204" pitchFamily="34" charset="0"/>
              <a:buChar char="•"/>
            </a:pPr>
            <a:r>
              <a:rPr lang="en-US" sz="3600" dirty="0">
                <a:latin typeface="Sherman Sans Bold Italic" pitchFamily="2" charset="0"/>
              </a:rPr>
              <a:t>Messaging and Outreach</a:t>
            </a:r>
          </a:p>
          <a:p>
            <a:pPr marL="457200" indent="-457200">
              <a:buFont typeface="Arial" panose="020B0604020202020204" pitchFamily="34" charset="0"/>
              <a:buChar char="•"/>
            </a:pPr>
            <a:r>
              <a:rPr lang="en-US" sz="3600" dirty="0">
                <a:latin typeface="Sherman Sans Bold Italic" pitchFamily="2" charset="0"/>
              </a:rPr>
              <a:t>Needs Assessment, Planning Studies</a:t>
            </a:r>
          </a:p>
          <a:p>
            <a:pPr marL="457200" indent="-457200">
              <a:buFont typeface="Arial" panose="020B0604020202020204" pitchFamily="34" charset="0"/>
              <a:buChar char="•"/>
            </a:pPr>
            <a:r>
              <a:rPr lang="en-US" sz="3600" dirty="0">
                <a:latin typeface="Sherman Sans Bold Italic" pitchFamily="2" charset="0"/>
              </a:rPr>
              <a:t>Training and Professional Development</a:t>
            </a:r>
          </a:p>
          <a:p>
            <a:pPr marL="457200" indent="-457200">
              <a:buFont typeface="Arial" panose="020B0604020202020204" pitchFamily="34" charset="0"/>
              <a:buChar char="•"/>
            </a:pPr>
            <a:r>
              <a:rPr lang="en-US" sz="3600" dirty="0">
                <a:latin typeface="Sherman Sans Bold Italic" pitchFamily="2" charset="0"/>
              </a:rPr>
              <a:t>Project Planning and Development</a:t>
            </a:r>
          </a:p>
          <a:p>
            <a:pPr marL="457200" indent="-457200">
              <a:buFont typeface="Arial" panose="020B0604020202020204" pitchFamily="34" charset="0"/>
              <a:buChar char="•"/>
            </a:pPr>
            <a:r>
              <a:rPr lang="en-US" sz="3600" dirty="0">
                <a:latin typeface="Sherman Sans Bold Italic" pitchFamily="2" charset="0"/>
              </a:rPr>
              <a:t>Funding and Finance</a:t>
            </a:r>
          </a:p>
          <a:p>
            <a:pPr marL="457200" indent="-457200">
              <a:buFont typeface="Arial" panose="020B0604020202020204" pitchFamily="34" charset="0"/>
              <a:buChar char="•"/>
            </a:pPr>
            <a:endParaRPr lang="en-US" dirty="0">
              <a:latin typeface="Sherman Sans Bold Italic" pitchFamily="2" charset="0"/>
            </a:endParaRPr>
          </a:p>
        </p:txBody>
      </p:sp>
      <p:pic>
        <p:nvPicPr>
          <p:cNvPr id="12" name="Picture 11">
            <a:extLst>
              <a:ext uri="{FF2B5EF4-FFF2-40B4-BE49-F238E27FC236}">
                <a16:creationId xmlns:a16="http://schemas.microsoft.com/office/drawing/2014/main" id="{6D1BBB49-3245-454F-3A1A-3D714FB79DB7}"/>
              </a:ext>
            </a:extLst>
          </p:cNvPr>
          <p:cNvPicPr>
            <a:picLocks noChangeAspect="1"/>
          </p:cNvPicPr>
          <p:nvPr/>
        </p:nvPicPr>
        <p:blipFill rotWithShape="1">
          <a:blip r:embed="rId3"/>
          <a:srcRect l="16085" t="17018" r="20559" b="10825"/>
          <a:stretch/>
        </p:blipFill>
        <p:spPr>
          <a:xfrm>
            <a:off x="7418675" y="189720"/>
            <a:ext cx="4304821" cy="2757875"/>
          </a:xfrm>
          <a:prstGeom prst="rect">
            <a:avLst/>
          </a:prstGeom>
        </p:spPr>
      </p:pic>
    </p:spTree>
    <p:extLst>
      <p:ext uri="{BB962C8B-B14F-4D97-AF65-F5344CB8AC3E}">
        <p14:creationId xmlns:p14="http://schemas.microsoft.com/office/powerpoint/2010/main" val="41177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E5EF-96FF-54AB-A5A2-D5692944D40D}"/>
              </a:ext>
            </a:extLst>
          </p:cNvPr>
          <p:cNvSpPr>
            <a:spLocks noGrp="1"/>
          </p:cNvSpPr>
          <p:nvPr>
            <p:ph type="title"/>
          </p:nvPr>
        </p:nvSpPr>
        <p:spPr>
          <a:xfrm>
            <a:off x="838200" y="171488"/>
            <a:ext cx="10515600" cy="1325563"/>
          </a:xfrm>
        </p:spPr>
        <p:txBody>
          <a:bodyPr>
            <a:normAutofit/>
          </a:bodyPr>
          <a:lstStyle/>
          <a:p>
            <a:r>
              <a:rPr lang="en-US" sz="4400" dirty="0">
                <a:latin typeface="Sherman Sans Bold Italic" pitchFamily="2" charset="0"/>
              </a:rPr>
              <a:t>Today’s Training </a:t>
            </a:r>
          </a:p>
        </p:txBody>
      </p:sp>
      <p:sp>
        <p:nvSpPr>
          <p:cNvPr id="3" name="Content Placeholder 2">
            <a:extLst>
              <a:ext uri="{FF2B5EF4-FFF2-40B4-BE49-F238E27FC236}">
                <a16:creationId xmlns:a16="http://schemas.microsoft.com/office/drawing/2014/main" id="{68C226A2-4004-AB82-C621-2F760F90E7B5}"/>
              </a:ext>
            </a:extLst>
          </p:cNvPr>
          <p:cNvSpPr>
            <a:spLocks noGrp="1"/>
          </p:cNvSpPr>
          <p:nvPr>
            <p:ph idx="1"/>
          </p:nvPr>
        </p:nvSpPr>
        <p:spPr>
          <a:xfrm>
            <a:off x="838200" y="1253331"/>
            <a:ext cx="8488680" cy="4960968"/>
          </a:xfrm>
        </p:spPr>
        <p:txBody>
          <a:bodyPr>
            <a:normAutofit/>
          </a:bodyPr>
          <a:lstStyle/>
          <a:p>
            <a:pPr marL="466725" lvl="1" indent="-457200">
              <a:buFont typeface="Arial" panose="020B0604020202020204" pitchFamily="34" charset="0"/>
              <a:buChar char="•"/>
            </a:pPr>
            <a:r>
              <a:rPr lang="en-US" b="1" dirty="0">
                <a:latin typeface="+mn-lt"/>
              </a:rPr>
              <a:t>Charlie </a:t>
            </a:r>
            <a:r>
              <a:rPr lang="en-US" b="1" dirty="0" err="1">
                <a:latin typeface="+mn-lt"/>
              </a:rPr>
              <a:t>Philion</a:t>
            </a:r>
            <a:r>
              <a:rPr lang="en-US" dirty="0">
                <a:latin typeface="+mn-lt"/>
              </a:rPr>
              <a:t>, Community </a:t>
            </a:r>
            <a:r>
              <a:rPr lang="en-US" dirty="0">
                <a:effectLst/>
                <a:latin typeface="+mn-lt"/>
              </a:rPr>
              <a:t>Development, New York State Homes &amp; Community Renewal</a:t>
            </a:r>
          </a:p>
          <a:p>
            <a:pPr marL="466725" lvl="1" indent="-457200">
              <a:buFont typeface="Arial" panose="020B0604020202020204" pitchFamily="34" charset="0"/>
              <a:buChar char="•"/>
            </a:pPr>
            <a:endParaRPr lang="en-US" dirty="0">
              <a:latin typeface="+mn-lt"/>
            </a:endParaRPr>
          </a:p>
          <a:p>
            <a:pPr marL="466725" lvl="1" indent="-457200">
              <a:buFont typeface="Arial" panose="020B0604020202020204" pitchFamily="34" charset="0"/>
              <a:buChar char="•"/>
            </a:pPr>
            <a:r>
              <a:rPr lang="en-US" b="1" dirty="0">
                <a:effectLst/>
                <a:latin typeface="+mn-lt"/>
              </a:rPr>
              <a:t>Nick </a:t>
            </a:r>
            <a:r>
              <a:rPr lang="en-US" b="1" dirty="0" err="1">
                <a:effectLst/>
                <a:latin typeface="+mn-lt"/>
              </a:rPr>
              <a:t>Demitraszek</a:t>
            </a:r>
            <a:r>
              <a:rPr lang="en-US" dirty="0">
                <a:effectLst/>
                <a:latin typeface="+mn-lt"/>
              </a:rPr>
              <a:t>, </a:t>
            </a:r>
            <a:r>
              <a:rPr lang="en-US" dirty="0">
                <a:latin typeface="+mn-lt"/>
              </a:rPr>
              <a:t>NYS Environmental Facilities Corporation</a:t>
            </a:r>
          </a:p>
          <a:p>
            <a:pPr marL="466725" lvl="1" indent="-457200">
              <a:buFont typeface="Arial" panose="020B0604020202020204" pitchFamily="34" charset="0"/>
              <a:buChar char="•"/>
            </a:pPr>
            <a:endParaRPr lang="en-US" dirty="0">
              <a:latin typeface="+mn-lt"/>
            </a:endParaRPr>
          </a:p>
          <a:p>
            <a:pPr marL="466725" lvl="1" indent="-457200">
              <a:buFont typeface="Arial" panose="020B0604020202020204" pitchFamily="34" charset="0"/>
              <a:buChar char="•"/>
            </a:pPr>
            <a:r>
              <a:rPr lang="en-US" b="1" dirty="0">
                <a:effectLst/>
                <a:latin typeface="+mn-lt"/>
              </a:rPr>
              <a:t>Candace Balmer</a:t>
            </a:r>
            <a:r>
              <a:rPr lang="en-US" dirty="0">
                <a:effectLst/>
                <a:latin typeface="+mn-lt"/>
              </a:rPr>
              <a:t>, RCAP Solutions</a:t>
            </a:r>
          </a:p>
        </p:txBody>
      </p:sp>
      <p:pic>
        <p:nvPicPr>
          <p:cNvPr id="17" name="Graphic 16" descr="Money with solid fill">
            <a:extLst>
              <a:ext uri="{FF2B5EF4-FFF2-40B4-BE49-F238E27FC236}">
                <a16:creationId xmlns:a16="http://schemas.microsoft.com/office/drawing/2014/main" id="{494C99AE-270C-9A71-97B0-013595D0E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38058">
            <a:off x="8761770" y="2914539"/>
            <a:ext cx="2924433" cy="2924433"/>
          </a:xfrm>
          <a:prstGeom prst="rect">
            <a:avLst/>
          </a:prstGeom>
        </p:spPr>
      </p:pic>
    </p:spTree>
    <p:extLst>
      <p:ext uri="{BB962C8B-B14F-4D97-AF65-F5344CB8AC3E}">
        <p14:creationId xmlns:p14="http://schemas.microsoft.com/office/powerpoint/2010/main" val="240768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9997-5476-6089-0F88-FC85CE11EC3A}"/>
              </a:ext>
            </a:extLst>
          </p:cNvPr>
          <p:cNvSpPr>
            <a:spLocks noGrp="1"/>
          </p:cNvSpPr>
          <p:nvPr>
            <p:ph type="title"/>
          </p:nvPr>
        </p:nvSpPr>
        <p:spPr/>
        <p:txBody>
          <a:bodyPr/>
          <a:lstStyle/>
          <a:p>
            <a:r>
              <a:rPr lang="en-US" sz="3600" dirty="0">
                <a:latin typeface="Sherman Sans Bold Italic" pitchFamily="2" charset="0"/>
              </a:rPr>
              <a:t>Who Are You?</a:t>
            </a:r>
            <a:endParaRPr lang="en-US" dirty="0"/>
          </a:p>
        </p:txBody>
      </p:sp>
      <p:sp>
        <p:nvSpPr>
          <p:cNvPr id="3" name="Content Placeholder 2">
            <a:extLst>
              <a:ext uri="{FF2B5EF4-FFF2-40B4-BE49-F238E27FC236}">
                <a16:creationId xmlns:a16="http://schemas.microsoft.com/office/drawing/2014/main" id="{6B1AF2E8-38D7-56C4-F87E-7BC0EB9F826A}"/>
              </a:ext>
            </a:extLst>
          </p:cNvPr>
          <p:cNvSpPr>
            <a:spLocks noGrp="1"/>
          </p:cNvSpPr>
          <p:nvPr>
            <p:ph idx="1"/>
          </p:nvPr>
        </p:nvSpPr>
        <p:spPr/>
        <p:txBody>
          <a:bodyPr/>
          <a:lstStyle/>
          <a:p>
            <a:r>
              <a:rPr lang="en-US" dirty="0"/>
              <a:t>Please raise your hand if you…</a:t>
            </a:r>
          </a:p>
          <a:p>
            <a:r>
              <a:rPr lang="en-US" dirty="0"/>
              <a:t>1.) Represent a community comprised of fewer than 2,500 residents</a:t>
            </a:r>
          </a:p>
          <a:p>
            <a:endParaRPr lang="en-US" dirty="0"/>
          </a:p>
          <a:p>
            <a:r>
              <a:rPr lang="en-US" dirty="0"/>
              <a:t>2.) Represent a community of between 2,500 to 5,000 residents</a:t>
            </a:r>
          </a:p>
          <a:p>
            <a:endParaRPr lang="en-US" dirty="0"/>
          </a:p>
          <a:p>
            <a:r>
              <a:rPr lang="en-US" dirty="0"/>
              <a:t>3.) Represent a community of larger than 5,000 or Other</a:t>
            </a:r>
          </a:p>
        </p:txBody>
      </p:sp>
    </p:spTree>
    <p:extLst>
      <p:ext uri="{BB962C8B-B14F-4D97-AF65-F5344CB8AC3E}">
        <p14:creationId xmlns:p14="http://schemas.microsoft.com/office/powerpoint/2010/main" val="1386679647"/>
      </p:ext>
    </p:extLst>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111892871638428325DDDD73306B49" ma:contentTypeVersion="18" ma:contentTypeDescription="Create a new document." ma:contentTypeScope="" ma:versionID="60fd8a3b67181757bef122118bfa42c4">
  <xsd:schema xmlns:xsd="http://www.w3.org/2001/XMLSchema" xmlns:xs="http://www.w3.org/2001/XMLSchema" xmlns:p="http://schemas.microsoft.com/office/2006/metadata/properties" xmlns:ns2="95fbe03c-44a4-4693-bf45-4cb2594c52cf" xmlns:ns3="9e2475de-78a7-491e-85e1-a98f4c579b5c" targetNamespace="http://schemas.microsoft.com/office/2006/metadata/properties" ma:root="true" ma:fieldsID="fd7d941886e318d94acaef68340e3ede" ns2:_="" ns3:_="">
    <xsd:import namespace="95fbe03c-44a4-4693-bf45-4cb2594c52cf"/>
    <xsd:import namespace="9e2475de-78a7-491e-85e1-a98f4c579b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be03c-44a4-4693-bf45-4cb2594c5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34dd798-54fc-4a98-a97f-5b734a12fa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 ma:index="23" nillable="true" ma:displayName="Date" ma:format="DateOnly" ma:internalName="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2475de-78a7-491e-85e1-a98f4c579b5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5b41d2f-2806-4523-9b01-ff3fc9eddcaf}" ma:internalName="TaxCatchAll" ma:showField="CatchAllData" ma:web="9e2475de-78a7-491e-85e1-a98f4c579b5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e2475de-78a7-491e-85e1-a98f4c579b5c" xsi:nil="true"/>
    <Date xmlns="95fbe03c-44a4-4693-bf45-4cb2594c52cf" xsi:nil="true"/>
    <lcf76f155ced4ddcb4097134ff3c332f xmlns="95fbe03c-44a4-4693-bf45-4cb2594c52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45683D-00E0-45C7-BEC2-218A96138006}"/>
</file>

<file path=customXml/itemProps2.xml><?xml version="1.0" encoding="utf-8"?>
<ds:datastoreItem xmlns:ds="http://schemas.openxmlformats.org/officeDocument/2006/customXml" ds:itemID="{E7B98AEC-D8EB-4138-A82A-B9F56DE8EA1A}"/>
</file>

<file path=customXml/itemProps3.xml><?xml version="1.0" encoding="utf-8"?>
<ds:datastoreItem xmlns:ds="http://schemas.openxmlformats.org/officeDocument/2006/customXml" ds:itemID="{0ACC20C1-3307-4F6E-BEFD-59D560815DD8}"/>
</file>

<file path=docProps/app.xml><?xml version="1.0" encoding="utf-8"?>
<Properties xmlns="http://schemas.openxmlformats.org/officeDocument/2006/extended-properties" xmlns:vt="http://schemas.openxmlformats.org/officeDocument/2006/docPropsVTypes">
  <TotalTime>14608</TotalTime>
  <Words>604</Words>
  <Application>Microsoft Macintosh PowerPoint</Application>
  <PresentationFormat>Widescreen</PresentationFormat>
  <Paragraphs>62</Paragraphs>
  <Slides>10</Slides>
  <Notes>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Helvetica Neue</vt:lpstr>
      <vt:lpstr>Sherman Sans Bold</vt:lpstr>
      <vt:lpstr>Sherman Sans Bold Italic</vt:lpstr>
      <vt:lpstr>Sherman Sans Book</vt:lpstr>
      <vt:lpstr>Sherman Serif Book</vt:lpstr>
      <vt:lpstr>System Font Regular</vt:lpstr>
      <vt:lpstr>Verdana</vt:lpstr>
      <vt:lpstr>Wingdings</vt:lpstr>
      <vt:lpstr>Office Theme</vt:lpstr>
      <vt:lpstr>Income Surveys 101: Designing and Conducting a Compliant Survey </vt:lpstr>
      <vt:lpstr>PowerPoint Presentation</vt:lpstr>
      <vt:lpstr>Certificate of Completion</vt:lpstr>
      <vt:lpstr>Who We Are</vt:lpstr>
      <vt:lpstr>Our Approach </vt:lpstr>
      <vt:lpstr>Tackle Your Water and Climate Challenges Head-On: Get Help From Our Team!</vt:lpstr>
      <vt:lpstr>Examples of Technical Assistance:</vt:lpstr>
      <vt:lpstr>Today’s Training </vt:lpstr>
      <vt:lpstr>Who Are You?</vt:lpstr>
      <vt:lpstr>Please complete the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Jessica Ellen Eckerlin</cp:lastModifiedBy>
  <cp:revision>156</cp:revision>
  <dcterms:created xsi:type="dcterms:W3CDTF">2019-07-05T14:23:44Z</dcterms:created>
  <dcterms:modified xsi:type="dcterms:W3CDTF">2026-03-24T17:53:53Z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0x01010077111892871638428325DDDD73306B49</vt:lpwstr>
  </property>
</Properties>
</file>