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0.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51.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5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55.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56.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 id="2147483656" r:id="rId5"/>
    <p:sldMasterId id="2147483658" r:id="rId6"/>
  </p:sldMasterIdLst>
  <p:notesMasterIdLst>
    <p:notesMasterId r:id="rId67"/>
  </p:notesMasterIdLst>
  <p:sldIdLst>
    <p:sldId id="389" r:id="rId7"/>
    <p:sldId id="392" r:id="rId8"/>
    <p:sldId id="402" r:id="rId9"/>
    <p:sldId id="397" r:id="rId10"/>
    <p:sldId id="398" r:id="rId11"/>
    <p:sldId id="399" r:id="rId12"/>
    <p:sldId id="400" r:id="rId13"/>
    <p:sldId id="441" r:id="rId14"/>
    <p:sldId id="401" r:id="rId15"/>
    <p:sldId id="403" r:id="rId16"/>
    <p:sldId id="407" r:id="rId17"/>
    <p:sldId id="404" r:id="rId18"/>
    <p:sldId id="405" r:id="rId19"/>
    <p:sldId id="443" r:id="rId20"/>
    <p:sldId id="444" r:id="rId21"/>
    <p:sldId id="448" r:id="rId22"/>
    <p:sldId id="445" r:id="rId23"/>
    <p:sldId id="447" r:id="rId24"/>
    <p:sldId id="449" r:id="rId25"/>
    <p:sldId id="406" r:id="rId26"/>
    <p:sldId id="408" r:id="rId27"/>
    <p:sldId id="409" r:id="rId28"/>
    <p:sldId id="414" r:id="rId29"/>
    <p:sldId id="415" r:id="rId30"/>
    <p:sldId id="413" r:id="rId31"/>
    <p:sldId id="412" r:id="rId32"/>
    <p:sldId id="411" r:id="rId33"/>
    <p:sldId id="416" r:id="rId34"/>
    <p:sldId id="410" r:id="rId35"/>
    <p:sldId id="418" r:id="rId36"/>
    <p:sldId id="419" r:id="rId37"/>
    <p:sldId id="420" r:id="rId38"/>
    <p:sldId id="421" r:id="rId39"/>
    <p:sldId id="417" r:id="rId40"/>
    <p:sldId id="422" r:id="rId41"/>
    <p:sldId id="423" r:id="rId42"/>
    <p:sldId id="424" r:id="rId43"/>
    <p:sldId id="425" r:id="rId44"/>
    <p:sldId id="426" r:id="rId45"/>
    <p:sldId id="427" r:id="rId46"/>
    <p:sldId id="450" r:id="rId47"/>
    <p:sldId id="451" r:id="rId48"/>
    <p:sldId id="452" r:id="rId49"/>
    <p:sldId id="428" r:id="rId50"/>
    <p:sldId id="429" r:id="rId51"/>
    <p:sldId id="430" r:id="rId52"/>
    <p:sldId id="431" r:id="rId53"/>
    <p:sldId id="432" r:id="rId54"/>
    <p:sldId id="454" r:id="rId55"/>
    <p:sldId id="434" r:id="rId56"/>
    <p:sldId id="435" r:id="rId57"/>
    <p:sldId id="436" r:id="rId58"/>
    <p:sldId id="439" r:id="rId59"/>
    <p:sldId id="437" r:id="rId60"/>
    <p:sldId id="453" r:id="rId61"/>
    <p:sldId id="455" r:id="rId62"/>
    <p:sldId id="394" r:id="rId63"/>
    <p:sldId id="440" r:id="rId64"/>
    <p:sldId id="456" r:id="rId65"/>
    <p:sldId id="396" r:id="rId66"/>
  </p:sldIdLst>
  <p:sldSz cx="12192000" cy="6858000"/>
  <p:notesSz cx="7023100" cy="9309100"/>
  <p:embeddedFontLst>
    <p:embeddedFont>
      <p:font typeface="Oswald" panose="00000500000000000000" pitchFamily="2" charset="0"/>
      <p:regular r:id="rId68"/>
      <p:bold r:id="rId69"/>
    </p:embeddedFont>
    <p:embeddedFont>
      <p:font typeface="Proxima Nova Rg" panose="0200050603000002000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giEQzM15yImlSdMhu3IxpNo6DnM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42F690-29C7-D8E3-C9CD-D4A9ED58F7E3}" name="Philion, Charles (HCR)" initials="CP" userId="S::Charles.Philion@hcr.ny.gov::4cc0299d-ed64-49fb-b575-366b90ec95f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07954"/>
    <a:srgbClr val="A2350A"/>
    <a:srgbClr val="65999E"/>
    <a:srgbClr val="0B5D66"/>
    <a:srgbClr val="154973"/>
    <a:srgbClr val="457AA5"/>
    <a:srgbClr val="D0D0CE"/>
    <a:srgbClr val="EDEDED"/>
    <a:srgbClr val="0B5584"/>
    <a:srgbClr val="FAC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68364" autoAdjust="0"/>
  </p:normalViewPr>
  <p:slideViewPr>
    <p:cSldViewPr snapToGrid="0">
      <p:cViewPr varScale="1">
        <p:scale>
          <a:sx n="43" d="100"/>
          <a:sy n="43" d="100"/>
        </p:scale>
        <p:origin x="1308" y="4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font" Target="fonts/font1.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customschemas.google.com/relationships/presentationmetadata" Target="metadata"/><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font" Target="fonts/font2.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3.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6.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ata48.xml.rels><?xml version="1.0" encoding="UTF-8" standalone="yes"?>
<Relationships xmlns="http://schemas.openxmlformats.org/package/2006/relationships"><Relationship Id="rId8" Type="http://schemas.openxmlformats.org/officeDocument/2006/relationships/hyperlink" Target="https://hcr.ny.gov/system/files/documents/2025/03/eligible-communities-by-county.pdf" TargetMode="External"/><Relationship Id="rId3" Type="http://schemas.openxmlformats.org/officeDocument/2006/relationships/hyperlink" Target="https://www.raosoft.com/samplesize.html" TargetMode="External"/><Relationship Id="rId7" Type="http://schemas.openxmlformats.org/officeDocument/2006/relationships/hyperlink" Target="https://hcr.ny.gov/community-development-block-grant" TargetMode="External"/><Relationship Id="rId2" Type="http://schemas.openxmlformats.org/officeDocument/2006/relationships/hyperlink" Target="https://www.huduser.gov/portal/datasets/il.html" TargetMode="External"/><Relationship Id="rId1" Type="http://schemas.openxmlformats.org/officeDocument/2006/relationships/hyperlink" Target="https://www.hudexchange.info/programs/cdbg/cdbg-income-survey-toolkit/" TargetMode="External"/><Relationship Id="rId6" Type="http://schemas.openxmlformats.org/officeDocument/2006/relationships/hyperlink" Target="https://www.snapsurveys.com/resources/sample-size-calculator-free/" TargetMode="External"/><Relationship Id="rId5" Type="http://schemas.openxmlformats.org/officeDocument/2006/relationships/hyperlink" Target="https://www.calculator.net/sample-size-calculator.html" TargetMode="External"/><Relationship Id="rId10" Type="http://schemas.openxmlformats.org/officeDocument/2006/relationships/hyperlink" Target="https://hcr.ny.gov/community-development-block-grant#funding-round-materials" TargetMode="External"/><Relationship Id="rId4" Type="http://schemas.openxmlformats.org/officeDocument/2006/relationships/hyperlink" Target="https://www.surveymonkey.com/learn/research-and-analysis/sample-size-calculator/" TargetMode="External"/><Relationship Id="rId9" Type="http://schemas.openxmlformats.org/officeDocument/2006/relationships/hyperlink" Target="https://experience.arcgis.com/experience/279eca0222754f8a954bbf8cf995a1a3"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48.xml.rels><?xml version="1.0" encoding="UTF-8" standalone="yes"?>
<Relationships xmlns="http://schemas.openxmlformats.org/package/2006/relationships"><Relationship Id="rId8" Type="http://schemas.openxmlformats.org/officeDocument/2006/relationships/hyperlink" Target="https://experience.arcgis.com/experience/279eca0222754f8a954bbf8cf995a1a3" TargetMode="External"/><Relationship Id="rId3" Type="http://schemas.openxmlformats.org/officeDocument/2006/relationships/hyperlink" Target="https://www.raosoft.com/samplesize.html" TargetMode="External"/><Relationship Id="rId7" Type="http://schemas.openxmlformats.org/officeDocument/2006/relationships/hyperlink" Target="https://hcr.ny.gov/system/files/documents/2025/03/eligible-communities-by-county.pdf" TargetMode="External"/><Relationship Id="rId2" Type="http://schemas.openxmlformats.org/officeDocument/2006/relationships/hyperlink" Target="https://www.huduser.gov/portal/datasets/il.html" TargetMode="External"/><Relationship Id="rId1" Type="http://schemas.openxmlformats.org/officeDocument/2006/relationships/hyperlink" Target="https://www.hudexchange.info/programs/cdbg/cdbg-income-survey-toolkit/" TargetMode="External"/><Relationship Id="rId6" Type="http://schemas.openxmlformats.org/officeDocument/2006/relationships/hyperlink" Target="https://www.snapsurveys.com/resources/sample-size-calculator-free/" TargetMode="External"/><Relationship Id="rId5" Type="http://schemas.openxmlformats.org/officeDocument/2006/relationships/hyperlink" Target="https://www.calculator.net/sample-size-calculator.html" TargetMode="External"/><Relationship Id="rId10" Type="http://schemas.openxmlformats.org/officeDocument/2006/relationships/hyperlink" Target="https://hcr.ny.gov/community-development-block-grant" TargetMode="External"/><Relationship Id="rId4" Type="http://schemas.openxmlformats.org/officeDocument/2006/relationships/hyperlink" Target="https://www.surveymonkey.com/learn/research-and-analysis/sample-size-calculator/" TargetMode="External"/><Relationship Id="rId9" Type="http://schemas.openxmlformats.org/officeDocument/2006/relationships/hyperlink" Target="https://hcr.ny.gov/community-development-block-grant#funding-round-material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D4A94-2E63-422D-BA17-AA9F7771ED5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A09B3E0-A459-498E-9E22-25D6517144B2}">
      <dgm:prSet/>
      <dgm:spPr/>
      <dgm:t>
        <a:bodyPr/>
        <a:lstStyle/>
        <a:p>
          <a:pPr>
            <a:lnSpc>
              <a:spcPct val="100000"/>
            </a:lnSpc>
          </a:pPr>
          <a:r>
            <a:rPr lang="en-US"/>
            <a:t>Section 1 – Why Income Surveys Exist</a:t>
          </a:r>
        </a:p>
      </dgm:t>
    </dgm:pt>
    <dgm:pt modelId="{06EAA5FF-AC16-4C55-A6BD-5FEC1368CDFB}" type="parTrans" cxnId="{DF84F51D-AA5D-4CD3-A048-30CE61871510}">
      <dgm:prSet/>
      <dgm:spPr/>
      <dgm:t>
        <a:bodyPr/>
        <a:lstStyle/>
        <a:p>
          <a:endParaRPr lang="en-US"/>
        </a:p>
      </dgm:t>
    </dgm:pt>
    <dgm:pt modelId="{CC9E9475-68A1-4637-BB2B-AFF7DC37D2D2}" type="sibTrans" cxnId="{DF84F51D-AA5D-4CD3-A048-30CE61871510}">
      <dgm:prSet/>
      <dgm:spPr/>
      <dgm:t>
        <a:bodyPr/>
        <a:lstStyle/>
        <a:p>
          <a:endParaRPr lang="en-US"/>
        </a:p>
      </dgm:t>
    </dgm:pt>
    <dgm:pt modelId="{832A0BAB-348E-43B4-9B2A-5A3F61438395}">
      <dgm:prSet/>
      <dgm:spPr/>
      <dgm:t>
        <a:bodyPr/>
        <a:lstStyle/>
        <a:p>
          <a:pPr>
            <a:lnSpc>
              <a:spcPct val="100000"/>
            </a:lnSpc>
          </a:pPr>
          <a:r>
            <a:rPr lang="en-US"/>
            <a:t>Section 2 – Core Definitions That Drive Validity</a:t>
          </a:r>
        </a:p>
      </dgm:t>
    </dgm:pt>
    <dgm:pt modelId="{BEA1A423-45E1-4E16-9D74-D59834A9AA3D}" type="parTrans" cxnId="{61E234EE-98D0-4E77-951F-D2406850284E}">
      <dgm:prSet/>
      <dgm:spPr/>
      <dgm:t>
        <a:bodyPr/>
        <a:lstStyle/>
        <a:p>
          <a:endParaRPr lang="en-US"/>
        </a:p>
      </dgm:t>
    </dgm:pt>
    <dgm:pt modelId="{768B0D57-EF30-4D86-8C44-D5092D0A8E87}" type="sibTrans" cxnId="{61E234EE-98D0-4E77-951F-D2406850284E}">
      <dgm:prSet/>
      <dgm:spPr/>
      <dgm:t>
        <a:bodyPr/>
        <a:lstStyle/>
        <a:p>
          <a:endParaRPr lang="en-US"/>
        </a:p>
      </dgm:t>
    </dgm:pt>
    <dgm:pt modelId="{09E18242-3A18-4467-AF34-F2B6063C5F96}">
      <dgm:prSet/>
      <dgm:spPr/>
      <dgm:t>
        <a:bodyPr/>
        <a:lstStyle/>
        <a:p>
          <a:pPr>
            <a:lnSpc>
              <a:spcPct val="100000"/>
            </a:lnSpc>
          </a:pPr>
          <a:r>
            <a:rPr lang="en-US"/>
            <a:t>Section 3 – Survey Planning: The Who, Where &amp; When </a:t>
          </a:r>
        </a:p>
      </dgm:t>
    </dgm:pt>
    <dgm:pt modelId="{BE4C83C6-6432-4E81-8B15-7B888384640A}" type="parTrans" cxnId="{E43F56B9-E7C7-4C29-B803-11FB62746305}">
      <dgm:prSet/>
      <dgm:spPr/>
      <dgm:t>
        <a:bodyPr/>
        <a:lstStyle/>
        <a:p>
          <a:endParaRPr lang="en-US"/>
        </a:p>
      </dgm:t>
    </dgm:pt>
    <dgm:pt modelId="{F2EE6775-7F28-4482-9BAD-B07CDE630F60}" type="sibTrans" cxnId="{E43F56B9-E7C7-4C29-B803-11FB62746305}">
      <dgm:prSet/>
      <dgm:spPr/>
      <dgm:t>
        <a:bodyPr/>
        <a:lstStyle/>
        <a:p>
          <a:endParaRPr lang="en-US"/>
        </a:p>
      </dgm:t>
    </dgm:pt>
    <dgm:pt modelId="{D4739CAC-7AFC-438F-BD35-2C7C9A0ED151}">
      <dgm:prSet/>
      <dgm:spPr/>
      <dgm:t>
        <a:bodyPr/>
        <a:lstStyle/>
        <a:p>
          <a:pPr>
            <a:lnSpc>
              <a:spcPct val="100000"/>
            </a:lnSpc>
          </a:pPr>
          <a:r>
            <a:rPr lang="en-US"/>
            <a:t>Section 4 – Survey Design &amp; Data Collection</a:t>
          </a:r>
        </a:p>
      </dgm:t>
    </dgm:pt>
    <dgm:pt modelId="{152AB633-73A8-4FAE-AA32-0669DB527F09}" type="parTrans" cxnId="{B6E49BE2-0108-430E-B5A0-A13318EA41D9}">
      <dgm:prSet/>
      <dgm:spPr/>
      <dgm:t>
        <a:bodyPr/>
        <a:lstStyle/>
        <a:p>
          <a:endParaRPr lang="en-US"/>
        </a:p>
      </dgm:t>
    </dgm:pt>
    <dgm:pt modelId="{B3AAFB9A-2458-4A1B-AA17-2BE5A97AD632}" type="sibTrans" cxnId="{B6E49BE2-0108-430E-B5A0-A13318EA41D9}">
      <dgm:prSet/>
      <dgm:spPr/>
      <dgm:t>
        <a:bodyPr/>
        <a:lstStyle/>
        <a:p>
          <a:endParaRPr lang="en-US"/>
        </a:p>
      </dgm:t>
    </dgm:pt>
    <dgm:pt modelId="{F6F43D82-CEC8-4F46-8BF2-E1EE3F62E7A0}">
      <dgm:prSet/>
      <dgm:spPr/>
      <dgm:t>
        <a:bodyPr/>
        <a:lstStyle/>
        <a:p>
          <a:pPr>
            <a:lnSpc>
              <a:spcPct val="100000"/>
            </a:lnSpc>
          </a:pPr>
          <a:r>
            <a:rPr lang="en-US"/>
            <a:t>Section 5 – Sampling, Statistics &amp; Math</a:t>
          </a:r>
        </a:p>
      </dgm:t>
    </dgm:pt>
    <dgm:pt modelId="{FA101150-3C3B-4E06-A1A2-C0E1C200FD19}" type="parTrans" cxnId="{E7B0C7E6-950E-42CE-A3A6-B9FF1416B1BB}">
      <dgm:prSet/>
      <dgm:spPr/>
      <dgm:t>
        <a:bodyPr/>
        <a:lstStyle/>
        <a:p>
          <a:endParaRPr lang="en-US"/>
        </a:p>
      </dgm:t>
    </dgm:pt>
    <dgm:pt modelId="{7464BD3E-1B1F-4BDE-A698-2A001414F1FD}" type="sibTrans" cxnId="{E7B0C7E6-950E-42CE-A3A6-B9FF1416B1BB}">
      <dgm:prSet/>
      <dgm:spPr/>
      <dgm:t>
        <a:bodyPr/>
        <a:lstStyle/>
        <a:p>
          <a:endParaRPr lang="en-US"/>
        </a:p>
      </dgm:t>
    </dgm:pt>
    <dgm:pt modelId="{C79B57BC-63ED-4D2D-9CA7-81B556A6BB37}">
      <dgm:prSet/>
      <dgm:spPr/>
      <dgm:t>
        <a:bodyPr/>
        <a:lstStyle/>
        <a:p>
          <a:pPr>
            <a:lnSpc>
              <a:spcPct val="100000"/>
            </a:lnSpc>
          </a:pPr>
          <a:r>
            <a:rPr lang="en-US"/>
            <a:t>Section 6 – Using Results for CDBG Applications</a:t>
          </a:r>
        </a:p>
      </dgm:t>
    </dgm:pt>
    <dgm:pt modelId="{23A667BC-B761-4449-8A2E-B292702E6070}" type="parTrans" cxnId="{36A0E8D6-9F5E-4CEA-BFB4-D792D96CC7B4}">
      <dgm:prSet/>
      <dgm:spPr/>
      <dgm:t>
        <a:bodyPr/>
        <a:lstStyle/>
        <a:p>
          <a:endParaRPr lang="en-US"/>
        </a:p>
      </dgm:t>
    </dgm:pt>
    <dgm:pt modelId="{C32C6AB7-B551-442B-BC88-1998BE14BE6B}" type="sibTrans" cxnId="{36A0E8D6-9F5E-4CEA-BFB4-D792D96CC7B4}">
      <dgm:prSet/>
      <dgm:spPr/>
      <dgm:t>
        <a:bodyPr/>
        <a:lstStyle/>
        <a:p>
          <a:endParaRPr lang="en-US"/>
        </a:p>
      </dgm:t>
    </dgm:pt>
    <dgm:pt modelId="{95A2E019-8E74-45E9-93E3-5406F02A0E23}">
      <dgm:prSet/>
      <dgm:spPr/>
      <dgm:t>
        <a:bodyPr/>
        <a:lstStyle/>
        <a:p>
          <a:pPr>
            <a:lnSpc>
              <a:spcPct val="100000"/>
            </a:lnSpc>
          </a:pPr>
          <a:r>
            <a:rPr lang="en-US"/>
            <a:t>Section 7 – Common Mistakes &amp; Audit Findings </a:t>
          </a:r>
        </a:p>
      </dgm:t>
    </dgm:pt>
    <dgm:pt modelId="{E9172985-E23C-4234-B45F-ABB419E2F964}" type="parTrans" cxnId="{236CC156-DD0A-493F-AE63-6EE9BA46F1DE}">
      <dgm:prSet/>
      <dgm:spPr/>
      <dgm:t>
        <a:bodyPr/>
        <a:lstStyle/>
        <a:p>
          <a:endParaRPr lang="en-US"/>
        </a:p>
      </dgm:t>
    </dgm:pt>
    <dgm:pt modelId="{DD895306-5652-4C2B-B68F-16170EE29F43}" type="sibTrans" cxnId="{236CC156-DD0A-493F-AE63-6EE9BA46F1DE}">
      <dgm:prSet/>
      <dgm:spPr/>
      <dgm:t>
        <a:bodyPr/>
        <a:lstStyle/>
        <a:p>
          <a:endParaRPr lang="en-US"/>
        </a:p>
      </dgm:t>
    </dgm:pt>
    <dgm:pt modelId="{4EB40B7E-0729-423F-8AB3-FA887B9CA69C}" type="pres">
      <dgm:prSet presAssocID="{0AFD4A94-2E63-422D-BA17-AA9F7771ED52}" presName="root" presStyleCnt="0">
        <dgm:presLayoutVars>
          <dgm:dir/>
          <dgm:resizeHandles val="exact"/>
        </dgm:presLayoutVars>
      </dgm:prSet>
      <dgm:spPr/>
    </dgm:pt>
    <dgm:pt modelId="{873A1019-756E-451C-844B-F477954AB987}" type="pres">
      <dgm:prSet presAssocID="{EA09B3E0-A459-498E-9E22-25D6517144B2}" presName="compNode" presStyleCnt="0"/>
      <dgm:spPr/>
    </dgm:pt>
    <dgm:pt modelId="{58C58B9C-57AD-4D7E-8112-3375217FB751}" type="pres">
      <dgm:prSet presAssocID="{EA09B3E0-A459-498E-9E22-25D6517144B2}" presName="bgRect" presStyleLbl="bgShp" presStyleIdx="0" presStyleCnt="7"/>
      <dgm:spPr/>
    </dgm:pt>
    <dgm:pt modelId="{BD770790-2831-4001-A943-343B9518DD0D}" type="pres">
      <dgm:prSet presAssocID="{EA09B3E0-A459-498E-9E22-25D6517144B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81BE84DF-2A6F-4F37-9FBC-0C75AB51DDAC}" type="pres">
      <dgm:prSet presAssocID="{EA09B3E0-A459-498E-9E22-25D6517144B2}" presName="spaceRect" presStyleCnt="0"/>
      <dgm:spPr/>
    </dgm:pt>
    <dgm:pt modelId="{2AC7F0BA-DC6E-4BDA-909A-F7B22E238238}" type="pres">
      <dgm:prSet presAssocID="{EA09B3E0-A459-498E-9E22-25D6517144B2}" presName="parTx" presStyleLbl="revTx" presStyleIdx="0" presStyleCnt="7">
        <dgm:presLayoutVars>
          <dgm:chMax val="0"/>
          <dgm:chPref val="0"/>
        </dgm:presLayoutVars>
      </dgm:prSet>
      <dgm:spPr/>
    </dgm:pt>
    <dgm:pt modelId="{F751B57C-CC52-4CF2-845B-C87141BF2A42}" type="pres">
      <dgm:prSet presAssocID="{CC9E9475-68A1-4637-BB2B-AFF7DC37D2D2}" presName="sibTrans" presStyleCnt="0"/>
      <dgm:spPr/>
    </dgm:pt>
    <dgm:pt modelId="{68FB8F13-8D15-405B-B660-FDBBC5B11711}" type="pres">
      <dgm:prSet presAssocID="{832A0BAB-348E-43B4-9B2A-5A3F61438395}" presName="compNode" presStyleCnt="0"/>
      <dgm:spPr/>
    </dgm:pt>
    <dgm:pt modelId="{FA71327A-38E4-44A6-BF38-9DD2BE9BC1C8}" type="pres">
      <dgm:prSet presAssocID="{832A0BAB-348E-43B4-9B2A-5A3F61438395}" presName="bgRect" presStyleLbl="bgShp" presStyleIdx="1" presStyleCnt="7"/>
      <dgm:spPr/>
    </dgm:pt>
    <dgm:pt modelId="{5BB4DFAE-58BD-4F10-8FCA-6DE4968BC0BD}" type="pres">
      <dgm:prSet presAssocID="{832A0BAB-348E-43B4-9B2A-5A3F6143839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06C94B6-1E3D-42FF-9AF2-6F7C4D5F0981}" type="pres">
      <dgm:prSet presAssocID="{832A0BAB-348E-43B4-9B2A-5A3F61438395}" presName="spaceRect" presStyleCnt="0"/>
      <dgm:spPr/>
    </dgm:pt>
    <dgm:pt modelId="{547C58E5-A725-4D87-8218-78970F400AD7}" type="pres">
      <dgm:prSet presAssocID="{832A0BAB-348E-43B4-9B2A-5A3F61438395}" presName="parTx" presStyleLbl="revTx" presStyleIdx="1" presStyleCnt="7">
        <dgm:presLayoutVars>
          <dgm:chMax val="0"/>
          <dgm:chPref val="0"/>
        </dgm:presLayoutVars>
      </dgm:prSet>
      <dgm:spPr/>
    </dgm:pt>
    <dgm:pt modelId="{C29CF776-E275-4C90-97B5-AB037A794896}" type="pres">
      <dgm:prSet presAssocID="{768B0D57-EF30-4D86-8C44-D5092D0A8E87}" presName="sibTrans" presStyleCnt="0"/>
      <dgm:spPr/>
    </dgm:pt>
    <dgm:pt modelId="{4166C647-4AC6-4449-BCC7-D478F717516A}" type="pres">
      <dgm:prSet presAssocID="{09E18242-3A18-4467-AF34-F2B6063C5F96}" presName="compNode" presStyleCnt="0"/>
      <dgm:spPr/>
    </dgm:pt>
    <dgm:pt modelId="{A99E49EB-3D74-4F91-A9F3-EB5809630CC0}" type="pres">
      <dgm:prSet presAssocID="{09E18242-3A18-4467-AF34-F2B6063C5F96}" presName="bgRect" presStyleLbl="bgShp" presStyleIdx="2" presStyleCnt="7"/>
      <dgm:spPr/>
    </dgm:pt>
    <dgm:pt modelId="{932E4828-4AC5-428A-A249-2621499DDF12}" type="pres">
      <dgm:prSet presAssocID="{09E18242-3A18-4467-AF34-F2B6063C5F9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st"/>
        </a:ext>
      </dgm:extLst>
    </dgm:pt>
    <dgm:pt modelId="{9CCC67DB-005C-4F59-A154-EE339A59C570}" type="pres">
      <dgm:prSet presAssocID="{09E18242-3A18-4467-AF34-F2B6063C5F96}" presName="spaceRect" presStyleCnt="0"/>
      <dgm:spPr/>
    </dgm:pt>
    <dgm:pt modelId="{B3D94493-2AB4-4797-8D7E-955EA173CCE5}" type="pres">
      <dgm:prSet presAssocID="{09E18242-3A18-4467-AF34-F2B6063C5F96}" presName="parTx" presStyleLbl="revTx" presStyleIdx="2" presStyleCnt="7">
        <dgm:presLayoutVars>
          <dgm:chMax val="0"/>
          <dgm:chPref val="0"/>
        </dgm:presLayoutVars>
      </dgm:prSet>
      <dgm:spPr/>
    </dgm:pt>
    <dgm:pt modelId="{5C9DD7EA-9BA6-4F2A-8DE3-4EBC93A79C87}" type="pres">
      <dgm:prSet presAssocID="{F2EE6775-7F28-4482-9BAD-B07CDE630F60}" presName="sibTrans" presStyleCnt="0"/>
      <dgm:spPr/>
    </dgm:pt>
    <dgm:pt modelId="{58B82D90-116D-4444-9402-15589973A859}" type="pres">
      <dgm:prSet presAssocID="{D4739CAC-7AFC-438F-BD35-2C7C9A0ED151}" presName="compNode" presStyleCnt="0"/>
      <dgm:spPr/>
    </dgm:pt>
    <dgm:pt modelId="{8AE9993A-D569-4459-8B72-7C9A998BE30B}" type="pres">
      <dgm:prSet presAssocID="{D4739CAC-7AFC-438F-BD35-2C7C9A0ED151}" presName="bgRect" presStyleLbl="bgShp" presStyleIdx="3" presStyleCnt="7"/>
      <dgm:spPr/>
    </dgm:pt>
    <dgm:pt modelId="{DC2B96B9-4933-4170-8CF5-679D588CA791}" type="pres">
      <dgm:prSet presAssocID="{D4739CAC-7AFC-438F-BD35-2C7C9A0ED15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CE84E376-99A8-4465-92A8-DC9CE8552553}" type="pres">
      <dgm:prSet presAssocID="{D4739CAC-7AFC-438F-BD35-2C7C9A0ED151}" presName="spaceRect" presStyleCnt="0"/>
      <dgm:spPr/>
    </dgm:pt>
    <dgm:pt modelId="{18785DFE-80EA-4931-B059-FB74A8B3DFDE}" type="pres">
      <dgm:prSet presAssocID="{D4739CAC-7AFC-438F-BD35-2C7C9A0ED151}" presName="parTx" presStyleLbl="revTx" presStyleIdx="3" presStyleCnt="7">
        <dgm:presLayoutVars>
          <dgm:chMax val="0"/>
          <dgm:chPref val="0"/>
        </dgm:presLayoutVars>
      </dgm:prSet>
      <dgm:spPr/>
    </dgm:pt>
    <dgm:pt modelId="{0D299F7B-5FAE-4D69-8D39-C8852072BDED}" type="pres">
      <dgm:prSet presAssocID="{B3AAFB9A-2458-4A1B-AA17-2BE5A97AD632}" presName="sibTrans" presStyleCnt="0"/>
      <dgm:spPr/>
    </dgm:pt>
    <dgm:pt modelId="{2A28DDD3-44CF-493A-9461-88776C380479}" type="pres">
      <dgm:prSet presAssocID="{F6F43D82-CEC8-4F46-8BF2-E1EE3F62E7A0}" presName="compNode" presStyleCnt="0"/>
      <dgm:spPr/>
    </dgm:pt>
    <dgm:pt modelId="{620E851C-8195-4162-B332-39695EC81FC8}" type="pres">
      <dgm:prSet presAssocID="{F6F43D82-CEC8-4F46-8BF2-E1EE3F62E7A0}" presName="bgRect" presStyleLbl="bgShp" presStyleIdx="4" presStyleCnt="7"/>
      <dgm:spPr/>
    </dgm:pt>
    <dgm:pt modelId="{04365C8E-1EA1-4CFF-99E8-76AC7BED2516}" type="pres">
      <dgm:prSet presAssocID="{F6F43D82-CEC8-4F46-8BF2-E1EE3F62E7A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lculator"/>
        </a:ext>
      </dgm:extLst>
    </dgm:pt>
    <dgm:pt modelId="{40E4981B-9E42-4E77-941C-B0E975A21209}" type="pres">
      <dgm:prSet presAssocID="{F6F43D82-CEC8-4F46-8BF2-E1EE3F62E7A0}" presName="spaceRect" presStyleCnt="0"/>
      <dgm:spPr/>
    </dgm:pt>
    <dgm:pt modelId="{E20630A0-8A3C-4456-8414-0FCA6FEEAE89}" type="pres">
      <dgm:prSet presAssocID="{F6F43D82-CEC8-4F46-8BF2-E1EE3F62E7A0}" presName="parTx" presStyleLbl="revTx" presStyleIdx="4" presStyleCnt="7">
        <dgm:presLayoutVars>
          <dgm:chMax val="0"/>
          <dgm:chPref val="0"/>
        </dgm:presLayoutVars>
      </dgm:prSet>
      <dgm:spPr/>
    </dgm:pt>
    <dgm:pt modelId="{A2A4854F-FD6D-425E-9774-BAA2A145716E}" type="pres">
      <dgm:prSet presAssocID="{7464BD3E-1B1F-4BDE-A698-2A001414F1FD}" presName="sibTrans" presStyleCnt="0"/>
      <dgm:spPr/>
    </dgm:pt>
    <dgm:pt modelId="{08E04B47-5854-436E-AE80-284CAC82F09F}" type="pres">
      <dgm:prSet presAssocID="{C79B57BC-63ED-4D2D-9CA7-81B556A6BB37}" presName="compNode" presStyleCnt="0"/>
      <dgm:spPr/>
    </dgm:pt>
    <dgm:pt modelId="{A8740728-8CA8-481C-9F6C-688955A2B254}" type="pres">
      <dgm:prSet presAssocID="{C79B57BC-63ED-4D2D-9CA7-81B556A6BB37}" presName="bgRect" presStyleLbl="bgShp" presStyleIdx="5" presStyleCnt="7"/>
      <dgm:spPr>
        <a:ln>
          <a:noFill/>
        </a:ln>
      </dgm:spPr>
    </dgm:pt>
    <dgm:pt modelId="{4283A98E-945C-4BE4-9021-967EB044C9B5}" type="pres">
      <dgm:prSet presAssocID="{C79B57BC-63ED-4D2D-9CA7-81B556A6BB3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eedle"/>
        </a:ext>
      </dgm:extLst>
    </dgm:pt>
    <dgm:pt modelId="{82E9D117-462F-4D9D-8C84-6066F0D9B8E5}" type="pres">
      <dgm:prSet presAssocID="{C79B57BC-63ED-4D2D-9CA7-81B556A6BB37}" presName="spaceRect" presStyleCnt="0"/>
      <dgm:spPr/>
    </dgm:pt>
    <dgm:pt modelId="{EF5AFAE6-3EA4-47DA-B22B-80A8DF23F1D5}" type="pres">
      <dgm:prSet presAssocID="{C79B57BC-63ED-4D2D-9CA7-81B556A6BB37}" presName="parTx" presStyleLbl="revTx" presStyleIdx="5" presStyleCnt="7">
        <dgm:presLayoutVars>
          <dgm:chMax val="0"/>
          <dgm:chPref val="0"/>
        </dgm:presLayoutVars>
      </dgm:prSet>
      <dgm:spPr/>
    </dgm:pt>
    <dgm:pt modelId="{A434743F-99BD-4347-A577-E8DCE88568DA}" type="pres">
      <dgm:prSet presAssocID="{C32C6AB7-B551-442B-BC88-1998BE14BE6B}" presName="sibTrans" presStyleCnt="0"/>
      <dgm:spPr/>
    </dgm:pt>
    <dgm:pt modelId="{4C38C8F6-3662-4989-85A6-77F9495F87A2}" type="pres">
      <dgm:prSet presAssocID="{95A2E019-8E74-45E9-93E3-5406F02A0E23}" presName="compNode" presStyleCnt="0"/>
      <dgm:spPr/>
    </dgm:pt>
    <dgm:pt modelId="{B9D50B52-71B7-4111-8771-117BFC45CF09}" type="pres">
      <dgm:prSet presAssocID="{95A2E019-8E74-45E9-93E3-5406F02A0E23}" presName="bgRect" presStyleLbl="bgShp" presStyleIdx="6" presStyleCnt="7"/>
      <dgm:spPr/>
    </dgm:pt>
    <dgm:pt modelId="{B1678D90-0638-4D86-BCFC-9C1636D8ED1C}" type="pres">
      <dgm:prSet presAssocID="{95A2E019-8E74-45E9-93E3-5406F02A0E2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agnifying glass"/>
        </a:ext>
      </dgm:extLst>
    </dgm:pt>
    <dgm:pt modelId="{B319A2E1-9E02-456B-9556-ED9A5DE4D975}" type="pres">
      <dgm:prSet presAssocID="{95A2E019-8E74-45E9-93E3-5406F02A0E23}" presName="spaceRect" presStyleCnt="0"/>
      <dgm:spPr/>
    </dgm:pt>
    <dgm:pt modelId="{47BD65C2-5350-4447-A542-2B8BBDD3BFAD}" type="pres">
      <dgm:prSet presAssocID="{95A2E019-8E74-45E9-93E3-5406F02A0E23}" presName="parTx" presStyleLbl="revTx" presStyleIdx="6" presStyleCnt="7">
        <dgm:presLayoutVars>
          <dgm:chMax val="0"/>
          <dgm:chPref val="0"/>
        </dgm:presLayoutVars>
      </dgm:prSet>
      <dgm:spPr/>
    </dgm:pt>
  </dgm:ptLst>
  <dgm:cxnLst>
    <dgm:cxn modelId="{DF84F51D-AA5D-4CD3-A048-30CE61871510}" srcId="{0AFD4A94-2E63-422D-BA17-AA9F7771ED52}" destId="{EA09B3E0-A459-498E-9E22-25D6517144B2}" srcOrd="0" destOrd="0" parTransId="{06EAA5FF-AC16-4C55-A6BD-5FEC1368CDFB}" sibTransId="{CC9E9475-68A1-4637-BB2B-AFF7DC37D2D2}"/>
    <dgm:cxn modelId="{08A48E54-C280-4721-AE04-94748D0475A5}" type="presOf" srcId="{832A0BAB-348E-43B4-9B2A-5A3F61438395}" destId="{547C58E5-A725-4D87-8218-78970F400AD7}" srcOrd="0" destOrd="0" presId="urn:microsoft.com/office/officeart/2018/2/layout/IconVerticalSolidList"/>
    <dgm:cxn modelId="{236CC156-DD0A-493F-AE63-6EE9BA46F1DE}" srcId="{0AFD4A94-2E63-422D-BA17-AA9F7771ED52}" destId="{95A2E019-8E74-45E9-93E3-5406F02A0E23}" srcOrd="6" destOrd="0" parTransId="{E9172985-E23C-4234-B45F-ABB419E2F964}" sibTransId="{DD895306-5652-4C2B-B68F-16170EE29F43}"/>
    <dgm:cxn modelId="{A85AF556-C0B5-42F2-8F9A-5381EC122553}" type="presOf" srcId="{EA09B3E0-A459-498E-9E22-25D6517144B2}" destId="{2AC7F0BA-DC6E-4BDA-909A-F7B22E238238}" srcOrd="0" destOrd="0" presId="urn:microsoft.com/office/officeart/2018/2/layout/IconVerticalSolidList"/>
    <dgm:cxn modelId="{6FBCC588-AC04-4FEF-AE7E-B7597467B0E7}" type="presOf" srcId="{95A2E019-8E74-45E9-93E3-5406F02A0E23}" destId="{47BD65C2-5350-4447-A542-2B8BBDD3BFAD}" srcOrd="0" destOrd="0" presId="urn:microsoft.com/office/officeart/2018/2/layout/IconVerticalSolidList"/>
    <dgm:cxn modelId="{90C75B9C-7436-4125-9952-AF8B2C6F672F}" type="presOf" srcId="{09E18242-3A18-4467-AF34-F2B6063C5F96}" destId="{B3D94493-2AB4-4797-8D7E-955EA173CCE5}" srcOrd="0" destOrd="0" presId="urn:microsoft.com/office/officeart/2018/2/layout/IconVerticalSolidList"/>
    <dgm:cxn modelId="{4D3EB2B5-6B87-4CA6-89C0-2B1F627F35A1}" type="presOf" srcId="{0AFD4A94-2E63-422D-BA17-AA9F7771ED52}" destId="{4EB40B7E-0729-423F-8AB3-FA887B9CA69C}" srcOrd="0" destOrd="0" presId="urn:microsoft.com/office/officeart/2018/2/layout/IconVerticalSolidList"/>
    <dgm:cxn modelId="{E43F56B9-E7C7-4C29-B803-11FB62746305}" srcId="{0AFD4A94-2E63-422D-BA17-AA9F7771ED52}" destId="{09E18242-3A18-4467-AF34-F2B6063C5F96}" srcOrd="2" destOrd="0" parTransId="{BE4C83C6-6432-4E81-8B15-7B888384640A}" sibTransId="{F2EE6775-7F28-4482-9BAD-B07CDE630F60}"/>
    <dgm:cxn modelId="{61B3E0C0-6743-44BF-A89A-EA9D42267EAA}" type="presOf" srcId="{C79B57BC-63ED-4D2D-9CA7-81B556A6BB37}" destId="{EF5AFAE6-3EA4-47DA-B22B-80A8DF23F1D5}" srcOrd="0" destOrd="0" presId="urn:microsoft.com/office/officeart/2018/2/layout/IconVerticalSolidList"/>
    <dgm:cxn modelId="{EA96C3C2-84E6-49FE-85B7-26BFEF134F32}" type="presOf" srcId="{F6F43D82-CEC8-4F46-8BF2-E1EE3F62E7A0}" destId="{E20630A0-8A3C-4456-8414-0FCA6FEEAE89}" srcOrd="0" destOrd="0" presId="urn:microsoft.com/office/officeart/2018/2/layout/IconVerticalSolidList"/>
    <dgm:cxn modelId="{36A0E8D6-9F5E-4CEA-BFB4-D792D96CC7B4}" srcId="{0AFD4A94-2E63-422D-BA17-AA9F7771ED52}" destId="{C79B57BC-63ED-4D2D-9CA7-81B556A6BB37}" srcOrd="5" destOrd="0" parTransId="{23A667BC-B761-4449-8A2E-B292702E6070}" sibTransId="{C32C6AB7-B551-442B-BC88-1998BE14BE6B}"/>
    <dgm:cxn modelId="{B6E49BE2-0108-430E-B5A0-A13318EA41D9}" srcId="{0AFD4A94-2E63-422D-BA17-AA9F7771ED52}" destId="{D4739CAC-7AFC-438F-BD35-2C7C9A0ED151}" srcOrd="3" destOrd="0" parTransId="{152AB633-73A8-4FAE-AA32-0669DB527F09}" sibTransId="{B3AAFB9A-2458-4A1B-AA17-2BE5A97AD632}"/>
    <dgm:cxn modelId="{E7B0C7E6-950E-42CE-A3A6-B9FF1416B1BB}" srcId="{0AFD4A94-2E63-422D-BA17-AA9F7771ED52}" destId="{F6F43D82-CEC8-4F46-8BF2-E1EE3F62E7A0}" srcOrd="4" destOrd="0" parTransId="{FA101150-3C3B-4E06-A1A2-C0E1C200FD19}" sibTransId="{7464BD3E-1B1F-4BDE-A698-2A001414F1FD}"/>
    <dgm:cxn modelId="{61E234EE-98D0-4E77-951F-D2406850284E}" srcId="{0AFD4A94-2E63-422D-BA17-AA9F7771ED52}" destId="{832A0BAB-348E-43B4-9B2A-5A3F61438395}" srcOrd="1" destOrd="0" parTransId="{BEA1A423-45E1-4E16-9D74-D59834A9AA3D}" sibTransId="{768B0D57-EF30-4D86-8C44-D5092D0A8E87}"/>
    <dgm:cxn modelId="{D7477CEE-1F64-44B6-8A08-055DBBD706F4}" type="presOf" srcId="{D4739CAC-7AFC-438F-BD35-2C7C9A0ED151}" destId="{18785DFE-80EA-4931-B059-FB74A8B3DFDE}" srcOrd="0" destOrd="0" presId="urn:microsoft.com/office/officeart/2018/2/layout/IconVerticalSolidList"/>
    <dgm:cxn modelId="{010D609E-3B53-490A-AB45-555748591767}" type="presParOf" srcId="{4EB40B7E-0729-423F-8AB3-FA887B9CA69C}" destId="{873A1019-756E-451C-844B-F477954AB987}" srcOrd="0" destOrd="0" presId="urn:microsoft.com/office/officeart/2018/2/layout/IconVerticalSolidList"/>
    <dgm:cxn modelId="{A5ACF479-ED38-4B4A-BF43-36DF3861E177}" type="presParOf" srcId="{873A1019-756E-451C-844B-F477954AB987}" destId="{58C58B9C-57AD-4D7E-8112-3375217FB751}" srcOrd="0" destOrd="0" presId="urn:microsoft.com/office/officeart/2018/2/layout/IconVerticalSolidList"/>
    <dgm:cxn modelId="{2F687254-49F4-472D-9693-F4FE3132DB32}" type="presParOf" srcId="{873A1019-756E-451C-844B-F477954AB987}" destId="{BD770790-2831-4001-A943-343B9518DD0D}" srcOrd="1" destOrd="0" presId="urn:microsoft.com/office/officeart/2018/2/layout/IconVerticalSolidList"/>
    <dgm:cxn modelId="{B1CA9FDD-9FA3-43CE-ABC0-C49581886E8C}" type="presParOf" srcId="{873A1019-756E-451C-844B-F477954AB987}" destId="{81BE84DF-2A6F-4F37-9FBC-0C75AB51DDAC}" srcOrd="2" destOrd="0" presId="urn:microsoft.com/office/officeart/2018/2/layout/IconVerticalSolidList"/>
    <dgm:cxn modelId="{F5CBD248-0A19-4BF9-9134-9B9F5831E71E}" type="presParOf" srcId="{873A1019-756E-451C-844B-F477954AB987}" destId="{2AC7F0BA-DC6E-4BDA-909A-F7B22E238238}" srcOrd="3" destOrd="0" presId="urn:microsoft.com/office/officeart/2018/2/layout/IconVerticalSolidList"/>
    <dgm:cxn modelId="{4D99B27B-8C76-47D8-A6DD-21B9485971B5}" type="presParOf" srcId="{4EB40B7E-0729-423F-8AB3-FA887B9CA69C}" destId="{F751B57C-CC52-4CF2-845B-C87141BF2A42}" srcOrd="1" destOrd="0" presId="urn:microsoft.com/office/officeart/2018/2/layout/IconVerticalSolidList"/>
    <dgm:cxn modelId="{342BBE67-F1D6-4DC5-9F87-3985C44EA1E9}" type="presParOf" srcId="{4EB40B7E-0729-423F-8AB3-FA887B9CA69C}" destId="{68FB8F13-8D15-405B-B660-FDBBC5B11711}" srcOrd="2" destOrd="0" presId="urn:microsoft.com/office/officeart/2018/2/layout/IconVerticalSolidList"/>
    <dgm:cxn modelId="{F8690A36-EDE4-4DFC-816E-11483C5F753C}" type="presParOf" srcId="{68FB8F13-8D15-405B-B660-FDBBC5B11711}" destId="{FA71327A-38E4-44A6-BF38-9DD2BE9BC1C8}" srcOrd="0" destOrd="0" presId="urn:microsoft.com/office/officeart/2018/2/layout/IconVerticalSolidList"/>
    <dgm:cxn modelId="{E0824408-D009-473E-BC63-62F342D65C80}" type="presParOf" srcId="{68FB8F13-8D15-405B-B660-FDBBC5B11711}" destId="{5BB4DFAE-58BD-4F10-8FCA-6DE4968BC0BD}" srcOrd="1" destOrd="0" presId="urn:microsoft.com/office/officeart/2018/2/layout/IconVerticalSolidList"/>
    <dgm:cxn modelId="{3EF74D17-BF9C-4C8C-91DB-D7308A7AF742}" type="presParOf" srcId="{68FB8F13-8D15-405B-B660-FDBBC5B11711}" destId="{206C94B6-1E3D-42FF-9AF2-6F7C4D5F0981}" srcOrd="2" destOrd="0" presId="urn:microsoft.com/office/officeart/2018/2/layout/IconVerticalSolidList"/>
    <dgm:cxn modelId="{F844C647-E448-4813-ADE8-B0BBF7901175}" type="presParOf" srcId="{68FB8F13-8D15-405B-B660-FDBBC5B11711}" destId="{547C58E5-A725-4D87-8218-78970F400AD7}" srcOrd="3" destOrd="0" presId="urn:microsoft.com/office/officeart/2018/2/layout/IconVerticalSolidList"/>
    <dgm:cxn modelId="{51562C8B-85A3-47AD-9890-128B108DBEDE}" type="presParOf" srcId="{4EB40B7E-0729-423F-8AB3-FA887B9CA69C}" destId="{C29CF776-E275-4C90-97B5-AB037A794896}" srcOrd="3" destOrd="0" presId="urn:microsoft.com/office/officeart/2018/2/layout/IconVerticalSolidList"/>
    <dgm:cxn modelId="{FBAB6486-927D-4158-9EDB-AE3DEFD8AA08}" type="presParOf" srcId="{4EB40B7E-0729-423F-8AB3-FA887B9CA69C}" destId="{4166C647-4AC6-4449-BCC7-D478F717516A}" srcOrd="4" destOrd="0" presId="urn:microsoft.com/office/officeart/2018/2/layout/IconVerticalSolidList"/>
    <dgm:cxn modelId="{ED7AAD0E-7E58-43F4-80A7-21E5FB01AEC3}" type="presParOf" srcId="{4166C647-4AC6-4449-BCC7-D478F717516A}" destId="{A99E49EB-3D74-4F91-A9F3-EB5809630CC0}" srcOrd="0" destOrd="0" presId="urn:microsoft.com/office/officeart/2018/2/layout/IconVerticalSolidList"/>
    <dgm:cxn modelId="{D4F625AE-0E48-45E5-B2B4-CFE3B7288AB0}" type="presParOf" srcId="{4166C647-4AC6-4449-BCC7-D478F717516A}" destId="{932E4828-4AC5-428A-A249-2621499DDF12}" srcOrd="1" destOrd="0" presId="urn:microsoft.com/office/officeart/2018/2/layout/IconVerticalSolidList"/>
    <dgm:cxn modelId="{3364C123-8A86-4589-A111-1A3201E557D0}" type="presParOf" srcId="{4166C647-4AC6-4449-BCC7-D478F717516A}" destId="{9CCC67DB-005C-4F59-A154-EE339A59C570}" srcOrd="2" destOrd="0" presId="urn:microsoft.com/office/officeart/2018/2/layout/IconVerticalSolidList"/>
    <dgm:cxn modelId="{D200CAC8-2531-4157-A918-0E6AA783DA5B}" type="presParOf" srcId="{4166C647-4AC6-4449-BCC7-D478F717516A}" destId="{B3D94493-2AB4-4797-8D7E-955EA173CCE5}" srcOrd="3" destOrd="0" presId="urn:microsoft.com/office/officeart/2018/2/layout/IconVerticalSolidList"/>
    <dgm:cxn modelId="{AE94E5FB-797B-4CDB-A806-97BA86E54F5F}" type="presParOf" srcId="{4EB40B7E-0729-423F-8AB3-FA887B9CA69C}" destId="{5C9DD7EA-9BA6-4F2A-8DE3-4EBC93A79C87}" srcOrd="5" destOrd="0" presId="urn:microsoft.com/office/officeart/2018/2/layout/IconVerticalSolidList"/>
    <dgm:cxn modelId="{79A86661-444D-40D2-98EE-680D13835233}" type="presParOf" srcId="{4EB40B7E-0729-423F-8AB3-FA887B9CA69C}" destId="{58B82D90-116D-4444-9402-15589973A859}" srcOrd="6" destOrd="0" presId="urn:microsoft.com/office/officeart/2018/2/layout/IconVerticalSolidList"/>
    <dgm:cxn modelId="{297976C2-A8FD-42D3-BA4A-5F66B0ED8DA4}" type="presParOf" srcId="{58B82D90-116D-4444-9402-15589973A859}" destId="{8AE9993A-D569-4459-8B72-7C9A998BE30B}" srcOrd="0" destOrd="0" presId="urn:microsoft.com/office/officeart/2018/2/layout/IconVerticalSolidList"/>
    <dgm:cxn modelId="{FF49CA8F-2555-4544-9933-76BED8040387}" type="presParOf" srcId="{58B82D90-116D-4444-9402-15589973A859}" destId="{DC2B96B9-4933-4170-8CF5-679D588CA791}" srcOrd="1" destOrd="0" presId="urn:microsoft.com/office/officeart/2018/2/layout/IconVerticalSolidList"/>
    <dgm:cxn modelId="{BDAF96D6-918E-45B8-B249-04EB06C20731}" type="presParOf" srcId="{58B82D90-116D-4444-9402-15589973A859}" destId="{CE84E376-99A8-4465-92A8-DC9CE8552553}" srcOrd="2" destOrd="0" presId="urn:microsoft.com/office/officeart/2018/2/layout/IconVerticalSolidList"/>
    <dgm:cxn modelId="{46A145A1-7038-443F-B4F1-B3BC75056031}" type="presParOf" srcId="{58B82D90-116D-4444-9402-15589973A859}" destId="{18785DFE-80EA-4931-B059-FB74A8B3DFDE}" srcOrd="3" destOrd="0" presId="urn:microsoft.com/office/officeart/2018/2/layout/IconVerticalSolidList"/>
    <dgm:cxn modelId="{29515EBE-4CEA-4A8D-9797-A86AAAC8A8DE}" type="presParOf" srcId="{4EB40B7E-0729-423F-8AB3-FA887B9CA69C}" destId="{0D299F7B-5FAE-4D69-8D39-C8852072BDED}" srcOrd="7" destOrd="0" presId="urn:microsoft.com/office/officeart/2018/2/layout/IconVerticalSolidList"/>
    <dgm:cxn modelId="{88BA992C-63AE-432C-9C4C-71AE44B70D94}" type="presParOf" srcId="{4EB40B7E-0729-423F-8AB3-FA887B9CA69C}" destId="{2A28DDD3-44CF-493A-9461-88776C380479}" srcOrd="8" destOrd="0" presId="urn:microsoft.com/office/officeart/2018/2/layout/IconVerticalSolidList"/>
    <dgm:cxn modelId="{83EFEB32-5377-4102-9A6E-66A587185525}" type="presParOf" srcId="{2A28DDD3-44CF-493A-9461-88776C380479}" destId="{620E851C-8195-4162-B332-39695EC81FC8}" srcOrd="0" destOrd="0" presId="urn:microsoft.com/office/officeart/2018/2/layout/IconVerticalSolidList"/>
    <dgm:cxn modelId="{5E356B27-B62C-47DF-8A23-02C80F69C578}" type="presParOf" srcId="{2A28DDD3-44CF-493A-9461-88776C380479}" destId="{04365C8E-1EA1-4CFF-99E8-76AC7BED2516}" srcOrd="1" destOrd="0" presId="urn:microsoft.com/office/officeart/2018/2/layout/IconVerticalSolidList"/>
    <dgm:cxn modelId="{E1E651CA-506B-4703-A12F-52CB8EAB0A8D}" type="presParOf" srcId="{2A28DDD3-44CF-493A-9461-88776C380479}" destId="{40E4981B-9E42-4E77-941C-B0E975A21209}" srcOrd="2" destOrd="0" presId="urn:microsoft.com/office/officeart/2018/2/layout/IconVerticalSolidList"/>
    <dgm:cxn modelId="{47C74E83-E8C6-4AAD-A16C-F6472FB6E906}" type="presParOf" srcId="{2A28DDD3-44CF-493A-9461-88776C380479}" destId="{E20630A0-8A3C-4456-8414-0FCA6FEEAE89}" srcOrd="3" destOrd="0" presId="urn:microsoft.com/office/officeart/2018/2/layout/IconVerticalSolidList"/>
    <dgm:cxn modelId="{1438424B-BF0B-4071-977D-BB2F76269432}" type="presParOf" srcId="{4EB40B7E-0729-423F-8AB3-FA887B9CA69C}" destId="{A2A4854F-FD6D-425E-9774-BAA2A145716E}" srcOrd="9" destOrd="0" presId="urn:microsoft.com/office/officeart/2018/2/layout/IconVerticalSolidList"/>
    <dgm:cxn modelId="{4BC0F109-A456-476E-9AB9-B4CF5599D45C}" type="presParOf" srcId="{4EB40B7E-0729-423F-8AB3-FA887B9CA69C}" destId="{08E04B47-5854-436E-AE80-284CAC82F09F}" srcOrd="10" destOrd="0" presId="urn:microsoft.com/office/officeart/2018/2/layout/IconVerticalSolidList"/>
    <dgm:cxn modelId="{9347332D-D9D9-4C45-BC26-A0FCEE9B64C5}" type="presParOf" srcId="{08E04B47-5854-436E-AE80-284CAC82F09F}" destId="{A8740728-8CA8-481C-9F6C-688955A2B254}" srcOrd="0" destOrd="0" presId="urn:microsoft.com/office/officeart/2018/2/layout/IconVerticalSolidList"/>
    <dgm:cxn modelId="{C117819F-1AEC-4AAF-969C-CD10C607FEBF}" type="presParOf" srcId="{08E04B47-5854-436E-AE80-284CAC82F09F}" destId="{4283A98E-945C-4BE4-9021-967EB044C9B5}" srcOrd="1" destOrd="0" presId="urn:microsoft.com/office/officeart/2018/2/layout/IconVerticalSolidList"/>
    <dgm:cxn modelId="{21E0924C-78F9-47D7-9179-F8E48AE7B2B0}" type="presParOf" srcId="{08E04B47-5854-436E-AE80-284CAC82F09F}" destId="{82E9D117-462F-4D9D-8C84-6066F0D9B8E5}" srcOrd="2" destOrd="0" presId="urn:microsoft.com/office/officeart/2018/2/layout/IconVerticalSolidList"/>
    <dgm:cxn modelId="{371CC652-EC81-4E16-9F64-5DBC8DE74329}" type="presParOf" srcId="{08E04B47-5854-436E-AE80-284CAC82F09F}" destId="{EF5AFAE6-3EA4-47DA-B22B-80A8DF23F1D5}" srcOrd="3" destOrd="0" presId="urn:microsoft.com/office/officeart/2018/2/layout/IconVerticalSolidList"/>
    <dgm:cxn modelId="{DD841F52-5EB6-4D8D-81F5-B61454223F14}" type="presParOf" srcId="{4EB40B7E-0729-423F-8AB3-FA887B9CA69C}" destId="{A434743F-99BD-4347-A577-E8DCE88568DA}" srcOrd="11" destOrd="0" presId="urn:microsoft.com/office/officeart/2018/2/layout/IconVerticalSolidList"/>
    <dgm:cxn modelId="{507D55AB-A0C1-411B-BE53-D3302AB5BCF1}" type="presParOf" srcId="{4EB40B7E-0729-423F-8AB3-FA887B9CA69C}" destId="{4C38C8F6-3662-4989-85A6-77F9495F87A2}" srcOrd="12" destOrd="0" presId="urn:microsoft.com/office/officeart/2018/2/layout/IconVerticalSolidList"/>
    <dgm:cxn modelId="{558A00C0-981F-4B8F-8178-854081BA173B}" type="presParOf" srcId="{4C38C8F6-3662-4989-85A6-77F9495F87A2}" destId="{B9D50B52-71B7-4111-8771-117BFC45CF09}" srcOrd="0" destOrd="0" presId="urn:microsoft.com/office/officeart/2018/2/layout/IconVerticalSolidList"/>
    <dgm:cxn modelId="{10A30D49-603B-425F-8DF1-79FE87BF8C02}" type="presParOf" srcId="{4C38C8F6-3662-4989-85A6-77F9495F87A2}" destId="{B1678D90-0638-4D86-BCFC-9C1636D8ED1C}" srcOrd="1" destOrd="0" presId="urn:microsoft.com/office/officeart/2018/2/layout/IconVerticalSolidList"/>
    <dgm:cxn modelId="{630BFB40-07D4-4706-9DC9-228DA6F3DAED}" type="presParOf" srcId="{4C38C8F6-3662-4989-85A6-77F9495F87A2}" destId="{B319A2E1-9E02-456B-9556-ED9A5DE4D975}" srcOrd="2" destOrd="0" presId="urn:microsoft.com/office/officeart/2018/2/layout/IconVerticalSolidList"/>
    <dgm:cxn modelId="{64B8C9AA-14A4-4129-B1E7-84FD62FB8C9A}" type="presParOf" srcId="{4C38C8F6-3662-4989-85A6-77F9495F87A2}" destId="{47BD65C2-5350-4447-A542-2B8BBDD3BFA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E77A62-B06F-43C7-BF99-AB5A66E31E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BB353C9-CAFC-4E62-9E40-9F3D9824ED1D}">
      <dgm:prSet/>
      <dgm:spPr/>
      <dgm:t>
        <a:bodyPr/>
        <a:lstStyle/>
        <a:p>
          <a:r>
            <a:rPr lang="en-US"/>
            <a:t>Town of Riverton</a:t>
          </a:r>
        </a:p>
      </dgm:t>
    </dgm:pt>
    <dgm:pt modelId="{55978A3F-3A5A-4F0D-A4EA-AAAF145BF7F3}" type="parTrans" cxnId="{801D3844-B9D7-4A70-A27E-83EF0563A0E8}">
      <dgm:prSet/>
      <dgm:spPr/>
      <dgm:t>
        <a:bodyPr/>
        <a:lstStyle/>
        <a:p>
          <a:endParaRPr lang="en-US"/>
        </a:p>
      </dgm:t>
    </dgm:pt>
    <dgm:pt modelId="{6C608973-D425-469D-9FBE-4A88A9BFE06C}" type="sibTrans" cxnId="{801D3844-B9D7-4A70-A27E-83EF0563A0E8}">
      <dgm:prSet/>
      <dgm:spPr/>
      <dgm:t>
        <a:bodyPr/>
        <a:lstStyle/>
        <a:p>
          <a:endParaRPr lang="en-US"/>
        </a:p>
      </dgm:t>
    </dgm:pt>
    <dgm:pt modelId="{C1ADA2E3-8674-4485-8D47-972EAB507C59}">
      <dgm:prSet/>
      <dgm:spPr/>
      <dgm:t>
        <a:bodyPr/>
        <a:lstStyle/>
        <a:p>
          <a:r>
            <a:rPr lang="en-US"/>
            <a:t>Water District Project</a:t>
          </a:r>
        </a:p>
      </dgm:t>
    </dgm:pt>
    <dgm:pt modelId="{76DB7C69-B7E6-4906-B702-1748621548FF}" type="parTrans" cxnId="{DF57E55F-91F8-42FC-AC87-2423B9AC7BF7}">
      <dgm:prSet/>
      <dgm:spPr/>
      <dgm:t>
        <a:bodyPr/>
        <a:lstStyle/>
        <a:p>
          <a:endParaRPr lang="en-US"/>
        </a:p>
      </dgm:t>
    </dgm:pt>
    <dgm:pt modelId="{E9673D47-D121-44D0-AFAB-362C47C727EE}" type="sibTrans" cxnId="{DF57E55F-91F8-42FC-AC87-2423B9AC7BF7}">
      <dgm:prSet/>
      <dgm:spPr/>
      <dgm:t>
        <a:bodyPr/>
        <a:lstStyle/>
        <a:p>
          <a:endParaRPr lang="en-US"/>
        </a:p>
      </dgm:t>
    </dgm:pt>
    <dgm:pt modelId="{84F2334A-4A65-4085-8E37-D5DF74DB2692}">
      <dgm:prSet/>
      <dgm:spPr/>
      <dgm:t>
        <a:bodyPr/>
        <a:lstStyle/>
        <a:p>
          <a:r>
            <a:rPr lang="en-US" dirty="0"/>
            <a:t>What is the service area?</a:t>
          </a:r>
        </a:p>
      </dgm:t>
    </dgm:pt>
    <dgm:pt modelId="{EF549C0F-3457-481A-9B28-21470258AB21}" type="parTrans" cxnId="{5535CBF9-F088-4A9E-84E0-A1D3063FBDB6}">
      <dgm:prSet/>
      <dgm:spPr/>
      <dgm:t>
        <a:bodyPr/>
        <a:lstStyle/>
        <a:p>
          <a:endParaRPr lang="en-US"/>
        </a:p>
      </dgm:t>
    </dgm:pt>
    <dgm:pt modelId="{59B607B9-A0FE-4AE5-89B9-C9561C30ECC6}" type="sibTrans" cxnId="{5535CBF9-F088-4A9E-84E0-A1D3063FBDB6}">
      <dgm:prSet/>
      <dgm:spPr/>
      <dgm:t>
        <a:bodyPr/>
        <a:lstStyle/>
        <a:p>
          <a:endParaRPr lang="en-US"/>
        </a:p>
      </dgm:t>
    </dgm:pt>
    <dgm:pt modelId="{57BEB496-8AEC-422F-A27A-102D34179BAC}">
      <dgm:prSet/>
      <dgm:spPr/>
      <dgm:t>
        <a:bodyPr/>
        <a:lstStyle/>
        <a:p>
          <a:r>
            <a:rPr lang="en-US" dirty="0"/>
            <a:t>a. Entire Town</a:t>
          </a:r>
        </a:p>
      </dgm:t>
    </dgm:pt>
    <dgm:pt modelId="{A6CFC765-4B90-4E69-A473-A04CF4AFC7F2}" type="parTrans" cxnId="{A7D4A831-4795-42D9-9DF1-B6B28BD6FB08}">
      <dgm:prSet/>
      <dgm:spPr/>
      <dgm:t>
        <a:bodyPr/>
        <a:lstStyle/>
        <a:p>
          <a:endParaRPr lang="en-US"/>
        </a:p>
      </dgm:t>
    </dgm:pt>
    <dgm:pt modelId="{A41CB30D-C03F-4670-8826-D2543ECF07BB}" type="sibTrans" cxnId="{A7D4A831-4795-42D9-9DF1-B6B28BD6FB08}">
      <dgm:prSet/>
      <dgm:spPr/>
      <dgm:t>
        <a:bodyPr/>
        <a:lstStyle/>
        <a:p>
          <a:endParaRPr lang="en-US"/>
        </a:p>
      </dgm:t>
    </dgm:pt>
    <dgm:pt modelId="{5DD74BA5-CF28-489C-B3F4-A963419E7D05}">
      <dgm:prSet/>
      <dgm:spPr/>
      <dgm:t>
        <a:bodyPr/>
        <a:lstStyle/>
        <a:p>
          <a:r>
            <a:rPr lang="en-US" dirty="0"/>
            <a:t>b. District</a:t>
          </a:r>
        </a:p>
      </dgm:t>
    </dgm:pt>
    <dgm:pt modelId="{FD8A658E-B644-43D5-ACBB-DF563A18F422}" type="parTrans" cxnId="{2C392EAC-0E7C-4B40-93CE-625147D312B5}">
      <dgm:prSet/>
      <dgm:spPr/>
      <dgm:t>
        <a:bodyPr/>
        <a:lstStyle/>
        <a:p>
          <a:endParaRPr lang="en-US"/>
        </a:p>
      </dgm:t>
    </dgm:pt>
    <dgm:pt modelId="{B6FC83FC-11D0-4424-9669-0F2C7E6BCC2F}" type="sibTrans" cxnId="{2C392EAC-0E7C-4B40-93CE-625147D312B5}">
      <dgm:prSet/>
      <dgm:spPr/>
      <dgm:t>
        <a:bodyPr/>
        <a:lstStyle/>
        <a:p>
          <a:endParaRPr lang="en-US"/>
        </a:p>
      </dgm:t>
    </dgm:pt>
    <dgm:pt modelId="{E8F71605-2A6D-4EB5-8322-FC97DD7F4736}" type="pres">
      <dgm:prSet presAssocID="{B9E77A62-B06F-43C7-BF99-AB5A66E31EE2}" presName="Name0" presStyleCnt="0">
        <dgm:presLayoutVars>
          <dgm:dir/>
          <dgm:animLvl val="lvl"/>
          <dgm:resizeHandles val="exact"/>
        </dgm:presLayoutVars>
      </dgm:prSet>
      <dgm:spPr/>
    </dgm:pt>
    <dgm:pt modelId="{D6FAAA9D-52C2-4A24-B371-258832B4CEBC}" type="pres">
      <dgm:prSet presAssocID="{5BB353C9-CAFC-4E62-9E40-9F3D9824ED1D}" presName="linNode" presStyleCnt="0"/>
      <dgm:spPr/>
    </dgm:pt>
    <dgm:pt modelId="{BC436617-5393-4E52-AC46-D8C505DF0DA8}" type="pres">
      <dgm:prSet presAssocID="{5BB353C9-CAFC-4E62-9E40-9F3D9824ED1D}" presName="parentText" presStyleLbl="node1" presStyleIdx="0" presStyleCnt="1">
        <dgm:presLayoutVars>
          <dgm:chMax val="1"/>
          <dgm:bulletEnabled val="1"/>
        </dgm:presLayoutVars>
      </dgm:prSet>
      <dgm:spPr/>
    </dgm:pt>
    <dgm:pt modelId="{F8BE2314-D894-47E7-9144-20C5C4C4621C}" type="pres">
      <dgm:prSet presAssocID="{5BB353C9-CAFC-4E62-9E40-9F3D9824ED1D}" presName="descendantText" presStyleLbl="alignAccFollowNode1" presStyleIdx="0" presStyleCnt="1">
        <dgm:presLayoutVars>
          <dgm:bulletEnabled val="1"/>
        </dgm:presLayoutVars>
      </dgm:prSet>
      <dgm:spPr/>
    </dgm:pt>
  </dgm:ptLst>
  <dgm:cxnLst>
    <dgm:cxn modelId="{DA44310B-B67B-4919-A065-C055E9817B00}" type="presOf" srcId="{84F2334A-4A65-4085-8E37-D5DF74DB2692}" destId="{F8BE2314-D894-47E7-9144-20C5C4C4621C}" srcOrd="0" destOrd="1" presId="urn:microsoft.com/office/officeart/2005/8/layout/vList5"/>
    <dgm:cxn modelId="{2B06D71A-3C46-4C99-9A11-457CEDC66EF4}" type="presOf" srcId="{B9E77A62-B06F-43C7-BF99-AB5A66E31EE2}" destId="{E8F71605-2A6D-4EB5-8322-FC97DD7F4736}" srcOrd="0" destOrd="0" presId="urn:microsoft.com/office/officeart/2005/8/layout/vList5"/>
    <dgm:cxn modelId="{A7D4A831-4795-42D9-9DF1-B6B28BD6FB08}" srcId="{84F2334A-4A65-4085-8E37-D5DF74DB2692}" destId="{57BEB496-8AEC-422F-A27A-102D34179BAC}" srcOrd="0" destOrd="0" parTransId="{A6CFC765-4B90-4E69-A473-A04CF4AFC7F2}" sibTransId="{A41CB30D-C03F-4670-8826-D2543ECF07BB}"/>
    <dgm:cxn modelId="{DF57E55F-91F8-42FC-AC87-2423B9AC7BF7}" srcId="{5BB353C9-CAFC-4E62-9E40-9F3D9824ED1D}" destId="{C1ADA2E3-8674-4485-8D47-972EAB507C59}" srcOrd="0" destOrd="0" parTransId="{76DB7C69-B7E6-4906-B702-1748621548FF}" sibTransId="{E9673D47-D121-44D0-AFAB-362C47C727EE}"/>
    <dgm:cxn modelId="{801D3844-B9D7-4A70-A27E-83EF0563A0E8}" srcId="{B9E77A62-B06F-43C7-BF99-AB5A66E31EE2}" destId="{5BB353C9-CAFC-4E62-9E40-9F3D9824ED1D}" srcOrd="0" destOrd="0" parTransId="{55978A3F-3A5A-4F0D-A4EA-AAAF145BF7F3}" sibTransId="{6C608973-D425-469D-9FBE-4A88A9BFE06C}"/>
    <dgm:cxn modelId="{31C1D044-CC86-4E14-B9AD-8E0C1D186183}" type="presOf" srcId="{57BEB496-8AEC-422F-A27A-102D34179BAC}" destId="{F8BE2314-D894-47E7-9144-20C5C4C4621C}" srcOrd="0" destOrd="2" presId="urn:microsoft.com/office/officeart/2005/8/layout/vList5"/>
    <dgm:cxn modelId="{77B68646-E15E-42F5-A52C-2132915035E3}" type="presOf" srcId="{5DD74BA5-CF28-489C-B3F4-A963419E7D05}" destId="{F8BE2314-D894-47E7-9144-20C5C4C4621C}" srcOrd="0" destOrd="3" presId="urn:microsoft.com/office/officeart/2005/8/layout/vList5"/>
    <dgm:cxn modelId="{1E5C576C-C83B-4094-BBFE-FB45F406D1F8}" type="presOf" srcId="{5BB353C9-CAFC-4E62-9E40-9F3D9824ED1D}" destId="{BC436617-5393-4E52-AC46-D8C505DF0DA8}" srcOrd="0" destOrd="0" presId="urn:microsoft.com/office/officeart/2005/8/layout/vList5"/>
    <dgm:cxn modelId="{269BDC9F-D7AC-42C2-AC44-D2314A2B365B}" type="presOf" srcId="{C1ADA2E3-8674-4485-8D47-972EAB507C59}" destId="{F8BE2314-D894-47E7-9144-20C5C4C4621C}" srcOrd="0" destOrd="0" presId="urn:microsoft.com/office/officeart/2005/8/layout/vList5"/>
    <dgm:cxn modelId="{2C392EAC-0E7C-4B40-93CE-625147D312B5}" srcId="{84F2334A-4A65-4085-8E37-D5DF74DB2692}" destId="{5DD74BA5-CF28-489C-B3F4-A963419E7D05}" srcOrd="1" destOrd="0" parTransId="{FD8A658E-B644-43D5-ACBB-DF563A18F422}" sibTransId="{B6FC83FC-11D0-4424-9669-0F2C7E6BCC2F}"/>
    <dgm:cxn modelId="{5535CBF9-F088-4A9E-84E0-A1D3063FBDB6}" srcId="{5BB353C9-CAFC-4E62-9E40-9F3D9824ED1D}" destId="{84F2334A-4A65-4085-8E37-D5DF74DB2692}" srcOrd="1" destOrd="0" parTransId="{EF549C0F-3457-481A-9B28-21470258AB21}" sibTransId="{59B607B9-A0FE-4AE5-89B9-C9561C30ECC6}"/>
    <dgm:cxn modelId="{F14D3B05-4476-44AB-93A7-EBB321EC013E}" type="presParOf" srcId="{E8F71605-2A6D-4EB5-8322-FC97DD7F4736}" destId="{D6FAAA9D-52C2-4A24-B371-258832B4CEBC}" srcOrd="0" destOrd="0" presId="urn:microsoft.com/office/officeart/2005/8/layout/vList5"/>
    <dgm:cxn modelId="{07E4597A-3DEE-4F42-9B8A-DFFAD8208D27}" type="presParOf" srcId="{D6FAAA9D-52C2-4A24-B371-258832B4CEBC}" destId="{BC436617-5393-4E52-AC46-D8C505DF0DA8}" srcOrd="0" destOrd="0" presId="urn:microsoft.com/office/officeart/2005/8/layout/vList5"/>
    <dgm:cxn modelId="{A90B3D47-B776-44B5-B519-85477E151554}" type="presParOf" srcId="{D6FAAA9D-52C2-4A24-B371-258832B4CEBC}" destId="{F8BE2314-D894-47E7-9144-20C5C4C462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710AAA-E00B-4AA0-A0B2-C9EDDC1A2D1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50C50D81-B3BC-460B-9D34-8DA5919F7CE6}">
      <dgm:prSet/>
      <dgm:spPr/>
      <dgm:t>
        <a:bodyPr/>
        <a:lstStyle/>
        <a:p>
          <a:r>
            <a:rPr lang="en-US" dirty="0"/>
            <a:t>b. Only the 250 households within the boundaries of the district</a:t>
          </a:r>
        </a:p>
      </dgm:t>
    </dgm:pt>
    <dgm:pt modelId="{84284875-3261-4D70-8934-F74F1C3FE24E}" type="parTrans" cxnId="{3160C313-6290-479C-88B8-FA111F51D0AF}">
      <dgm:prSet/>
      <dgm:spPr/>
      <dgm:t>
        <a:bodyPr/>
        <a:lstStyle/>
        <a:p>
          <a:endParaRPr lang="en-US"/>
        </a:p>
      </dgm:t>
    </dgm:pt>
    <dgm:pt modelId="{DD65FE57-B02E-4A6A-AFE5-722CAB43E413}" type="sibTrans" cxnId="{3160C313-6290-479C-88B8-FA111F51D0AF}">
      <dgm:prSet/>
      <dgm:spPr/>
      <dgm:t>
        <a:bodyPr/>
        <a:lstStyle/>
        <a:p>
          <a:endParaRPr lang="en-US"/>
        </a:p>
      </dgm:t>
    </dgm:pt>
    <dgm:pt modelId="{F8DB2459-DB07-4340-8016-292311B743B5}" type="pres">
      <dgm:prSet presAssocID="{20710AAA-E00B-4AA0-A0B2-C9EDDC1A2D1B}" presName="compositeShape" presStyleCnt="0">
        <dgm:presLayoutVars>
          <dgm:chMax val="7"/>
          <dgm:dir/>
          <dgm:resizeHandles val="exact"/>
        </dgm:presLayoutVars>
      </dgm:prSet>
      <dgm:spPr/>
    </dgm:pt>
    <dgm:pt modelId="{E17192AA-0BE3-4719-8051-A8910B83E3D4}" type="pres">
      <dgm:prSet presAssocID="{50C50D81-B3BC-460B-9D34-8DA5919F7CE6}" presName="circ1TxSh" presStyleLbl="vennNode1" presStyleIdx="0" presStyleCnt="1"/>
      <dgm:spPr/>
    </dgm:pt>
  </dgm:ptLst>
  <dgm:cxnLst>
    <dgm:cxn modelId="{3160C313-6290-479C-88B8-FA111F51D0AF}" srcId="{20710AAA-E00B-4AA0-A0B2-C9EDDC1A2D1B}" destId="{50C50D81-B3BC-460B-9D34-8DA5919F7CE6}" srcOrd="0" destOrd="0" parTransId="{84284875-3261-4D70-8934-F74F1C3FE24E}" sibTransId="{DD65FE57-B02E-4A6A-AFE5-722CAB43E413}"/>
    <dgm:cxn modelId="{FE785F61-F46B-431A-86FB-BCC6ED329A41}" type="presOf" srcId="{50C50D81-B3BC-460B-9D34-8DA5919F7CE6}" destId="{E17192AA-0BE3-4719-8051-A8910B83E3D4}" srcOrd="0" destOrd="0" presId="urn:microsoft.com/office/officeart/2005/8/layout/venn1"/>
    <dgm:cxn modelId="{ADFF34B1-F236-4F9B-8FB1-B16DFA19C243}" type="presOf" srcId="{20710AAA-E00B-4AA0-A0B2-C9EDDC1A2D1B}" destId="{F8DB2459-DB07-4340-8016-292311B743B5}" srcOrd="0" destOrd="0" presId="urn:microsoft.com/office/officeart/2005/8/layout/venn1"/>
    <dgm:cxn modelId="{BD6F3DBD-653D-4B17-BE06-AA71A34FD807}" type="presParOf" srcId="{F8DB2459-DB07-4340-8016-292311B743B5}" destId="{E17192AA-0BE3-4719-8051-A8910B83E3D4}"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FCE0E6-045E-4493-88D6-36496F7FCB4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E3702CD-1C0D-4010-B31C-2ABF3CCE2E74}">
      <dgm:prSet/>
      <dgm:spPr/>
      <dgm:t>
        <a:bodyPr/>
        <a:lstStyle/>
        <a:p>
          <a:r>
            <a:rPr lang="en-US"/>
            <a:t>Village of Pine Hollow </a:t>
          </a:r>
        </a:p>
      </dgm:t>
    </dgm:pt>
    <dgm:pt modelId="{116DE1C2-9860-4BE7-88DF-866FAA70B95E}" type="parTrans" cxnId="{743B8029-7F08-4823-8AB6-9A8555BCDF89}">
      <dgm:prSet/>
      <dgm:spPr/>
      <dgm:t>
        <a:bodyPr/>
        <a:lstStyle/>
        <a:p>
          <a:endParaRPr lang="en-US"/>
        </a:p>
      </dgm:t>
    </dgm:pt>
    <dgm:pt modelId="{64380CFE-377D-47C9-A848-F72FBB5472B2}" type="sibTrans" cxnId="{743B8029-7F08-4823-8AB6-9A8555BCDF89}">
      <dgm:prSet/>
      <dgm:spPr/>
      <dgm:t>
        <a:bodyPr/>
        <a:lstStyle/>
        <a:p>
          <a:endParaRPr lang="en-US"/>
        </a:p>
      </dgm:t>
    </dgm:pt>
    <dgm:pt modelId="{1D89CBF5-89A9-469E-9F72-30F35A556B2A}">
      <dgm:prSet/>
      <dgm:spPr/>
      <dgm:t>
        <a:bodyPr/>
        <a:lstStyle/>
        <a:p>
          <a:r>
            <a:rPr lang="en-US"/>
            <a:t>Water and sewer along Maple St</a:t>
          </a:r>
        </a:p>
      </dgm:t>
    </dgm:pt>
    <dgm:pt modelId="{5D763EE3-0DD4-48D1-A508-6FCBCA9895E6}" type="parTrans" cxnId="{435E33AD-8129-49F7-A740-474CA6930445}">
      <dgm:prSet/>
      <dgm:spPr/>
      <dgm:t>
        <a:bodyPr/>
        <a:lstStyle/>
        <a:p>
          <a:endParaRPr lang="en-US"/>
        </a:p>
      </dgm:t>
    </dgm:pt>
    <dgm:pt modelId="{2CE2AC0F-4CF1-40D1-9AC9-F09A6FC8F2F3}" type="sibTrans" cxnId="{435E33AD-8129-49F7-A740-474CA6930445}">
      <dgm:prSet/>
      <dgm:spPr/>
      <dgm:t>
        <a:bodyPr/>
        <a:lstStyle/>
        <a:p>
          <a:endParaRPr lang="en-US"/>
        </a:p>
      </dgm:t>
    </dgm:pt>
    <dgm:pt modelId="{DC833B85-0B4E-4BA1-8084-AFF1E20E7FFF}">
      <dgm:prSet/>
      <dgm:spPr/>
      <dgm:t>
        <a:bodyPr/>
        <a:lstStyle/>
        <a:p>
          <a:r>
            <a:rPr lang="en-US"/>
            <a:t>What is the service area?</a:t>
          </a:r>
        </a:p>
      </dgm:t>
    </dgm:pt>
    <dgm:pt modelId="{87CE26F5-7970-4DD0-9397-B9837E750CD0}" type="parTrans" cxnId="{BD880406-C7C1-4054-A05A-9B42B9EEE8B0}">
      <dgm:prSet/>
      <dgm:spPr/>
      <dgm:t>
        <a:bodyPr/>
        <a:lstStyle/>
        <a:p>
          <a:endParaRPr lang="en-US"/>
        </a:p>
      </dgm:t>
    </dgm:pt>
    <dgm:pt modelId="{C84667A3-4B91-40A3-82E2-831D0AFAE6AA}" type="sibTrans" cxnId="{BD880406-C7C1-4054-A05A-9B42B9EEE8B0}">
      <dgm:prSet/>
      <dgm:spPr/>
      <dgm:t>
        <a:bodyPr/>
        <a:lstStyle/>
        <a:p>
          <a:endParaRPr lang="en-US"/>
        </a:p>
      </dgm:t>
    </dgm:pt>
    <dgm:pt modelId="{8893DB5A-2016-4DE7-A151-11C4039B0B70}">
      <dgm:prSet/>
      <dgm:spPr/>
      <dgm:t>
        <a:bodyPr/>
        <a:lstStyle/>
        <a:p>
          <a:pPr>
            <a:buFont typeface="+mj-lt"/>
            <a:buAutoNum type="alphaLcPeriod"/>
          </a:pPr>
          <a:r>
            <a:rPr lang="en-US" dirty="0"/>
            <a:t> The 50 households</a:t>
          </a:r>
        </a:p>
      </dgm:t>
    </dgm:pt>
    <dgm:pt modelId="{CECAE09B-A377-4566-B62F-B62558A880CA}" type="parTrans" cxnId="{AD74A78E-2529-450A-94BC-93F1B1535186}">
      <dgm:prSet/>
      <dgm:spPr/>
      <dgm:t>
        <a:bodyPr/>
        <a:lstStyle/>
        <a:p>
          <a:endParaRPr lang="en-US"/>
        </a:p>
      </dgm:t>
    </dgm:pt>
    <dgm:pt modelId="{85527210-3DFF-4E25-A899-6B3E4D4CB5FA}" type="sibTrans" cxnId="{AD74A78E-2529-450A-94BC-93F1B1535186}">
      <dgm:prSet/>
      <dgm:spPr/>
      <dgm:t>
        <a:bodyPr/>
        <a:lstStyle/>
        <a:p>
          <a:endParaRPr lang="en-US"/>
        </a:p>
      </dgm:t>
    </dgm:pt>
    <dgm:pt modelId="{6C42A658-829C-4BF2-8CCB-64E8B72621F0}">
      <dgm:prSet/>
      <dgm:spPr/>
      <dgm:t>
        <a:bodyPr/>
        <a:lstStyle/>
        <a:p>
          <a:pPr>
            <a:buFont typeface="+mj-lt"/>
            <a:buAutoNum type="alphaLcPeriod"/>
          </a:pPr>
          <a:r>
            <a:rPr lang="en-US" dirty="0"/>
            <a:t> All households on   Maple St</a:t>
          </a:r>
        </a:p>
      </dgm:t>
    </dgm:pt>
    <dgm:pt modelId="{3F09D7D0-56A3-476D-B4B4-39FD1CAADFE3}" type="parTrans" cxnId="{06D83386-B29E-4084-8B7E-97FC9040BB36}">
      <dgm:prSet/>
      <dgm:spPr/>
      <dgm:t>
        <a:bodyPr/>
        <a:lstStyle/>
        <a:p>
          <a:endParaRPr lang="en-US"/>
        </a:p>
      </dgm:t>
    </dgm:pt>
    <dgm:pt modelId="{7BE91675-09F5-4C8F-83F4-7C5EF2701955}" type="sibTrans" cxnId="{06D83386-B29E-4084-8B7E-97FC9040BB36}">
      <dgm:prSet/>
      <dgm:spPr/>
      <dgm:t>
        <a:bodyPr/>
        <a:lstStyle/>
        <a:p>
          <a:endParaRPr lang="en-US"/>
        </a:p>
      </dgm:t>
    </dgm:pt>
    <dgm:pt modelId="{2E0D76F1-B92E-4FC2-BD35-4161F9C8CF75}">
      <dgm:prSet/>
      <dgm:spPr/>
      <dgm:t>
        <a:bodyPr/>
        <a:lstStyle/>
        <a:p>
          <a:pPr>
            <a:buFont typeface="+mj-lt"/>
            <a:buAutoNum type="alphaLcPeriod"/>
          </a:pPr>
          <a:r>
            <a:rPr lang="en-US" dirty="0"/>
            <a:t> Entire Village </a:t>
          </a:r>
        </a:p>
      </dgm:t>
    </dgm:pt>
    <dgm:pt modelId="{A1291392-C761-40C2-88DB-32A711F982E5}" type="parTrans" cxnId="{B52DE339-7220-4CC1-AEF3-88DCE7302DFA}">
      <dgm:prSet/>
      <dgm:spPr/>
      <dgm:t>
        <a:bodyPr/>
        <a:lstStyle/>
        <a:p>
          <a:endParaRPr lang="en-US"/>
        </a:p>
      </dgm:t>
    </dgm:pt>
    <dgm:pt modelId="{85815B34-6272-48D8-B644-F8AB834AC00B}" type="sibTrans" cxnId="{B52DE339-7220-4CC1-AEF3-88DCE7302DFA}">
      <dgm:prSet/>
      <dgm:spPr/>
      <dgm:t>
        <a:bodyPr/>
        <a:lstStyle/>
        <a:p>
          <a:endParaRPr lang="en-US"/>
        </a:p>
      </dgm:t>
    </dgm:pt>
    <dgm:pt modelId="{1C7091D3-C8AD-4E3B-AE13-8E3F6492FCFD}" type="pres">
      <dgm:prSet presAssocID="{68FCE0E6-045E-4493-88D6-36496F7FCB47}" presName="Name0" presStyleCnt="0">
        <dgm:presLayoutVars>
          <dgm:dir/>
          <dgm:animLvl val="lvl"/>
          <dgm:resizeHandles val="exact"/>
        </dgm:presLayoutVars>
      </dgm:prSet>
      <dgm:spPr/>
    </dgm:pt>
    <dgm:pt modelId="{BF94BB29-E89F-4241-BC0D-6816D3D6E5DA}" type="pres">
      <dgm:prSet presAssocID="{7E3702CD-1C0D-4010-B31C-2ABF3CCE2E74}" presName="linNode" presStyleCnt="0"/>
      <dgm:spPr/>
    </dgm:pt>
    <dgm:pt modelId="{8831AFB2-E5BD-4C6C-905C-47ADDE0DA68D}" type="pres">
      <dgm:prSet presAssocID="{7E3702CD-1C0D-4010-B31C-2ABF3CCE2E74}" presName="parentText" presStyleLbl="node1" presStyleIdx="0" presStyleCnt="1">
        <dgm:presLayoutVars>
          <dgm:chMax val="1"/>
          <dgm:bulletEnabled val="1"/>
        </dgm:presLayoutVars>
      </dgm:prSet>
      <dgm:spPr/>
    </dgm:pt>
    <dgm:pt modelId="{6C746268-AEBB-4BFB-9850-F8978D2BB117}" type="pres">
      <dgm:prSet presAssocID="{7E3702CD-1C0D-4010-B31C-2ABF3CCE2E74}" presName="descendantText" presStyleLbl="alignAccFollowNode1" presStyleIdx="0" presStyleCnt="1">
        <dgm:presLayoutVars>
          <dgm:bulletEnabled val="1"/>
        </dgm:presLayoutVars>
      </dgm:prSet>
      <dgm:spPr/>
    </dgm:pt>
  </dgm:ptLst>
  <dgm:cxnLst>
    <dgm:cxn modelId="{BD880406-C7C1-4054-A05A-9B42B9EEE8B0}" srcId="{7E3702CD-1C0D-4010-B31C-2ABF3CCE2E74}" destId="{DC833B85-0B4E-4BA1-8084-AFF1E20E7FFF}" srcOrd="1" destOrd="0" parTransId="{87CE26F5-7970-4DD0-9397-B9837E750CD0}" sibTransId="{C84667A3-4B91-40A3-82E2-831D0AFAE6AA}"/>
    <dgm:cxn modelId="{743B8029-7F08-4823-8AB6-9A8555BCDF89}" srcId="{68FCE0E6-045E-4493-88D6-36496F7FCB47}" destId="{7E3702CD-1C0D-4010-B31C-2ABF3CCE2E74}" srcOrd="0" destOrd="0" parTransId="{116DE1C2-9860-4BE7-88DF-866FAA70B95E}" sibTransId="{64380CFE-377D-47C9-A848-F72FBB5472B2}"/>
    <dgm:cxn modelId="{B52DE339-7220-4CC1-AEF3-88DCE7302DFA}" srcId="{DC833B85-0B4E-4BA1-8084-AFF1E20E7FFF}" destId="{2E0D76F1-B92E-4FC2-BD35-4161F9C8CF75}" srcOrd="2" destOrd="0" parTransId="{A1291392-C761-40C2-88DB-32A711F982E5}" sibTransId="{85815B34-6272-48D8-B644-F8AB834AC00B}"/>
    <dgm:cxn modelId="{8076E862-C353-418B-AA45-C58F6EB5455A}" type="presOf" srcId="{1D89CBF5-89A9-469E-9F72-30F35A556B2A}" destId="{6C746268-AEBB-4BFB-9850-F8978D2BB117}" srcOrd="0" destOrd="0" presId="urn:microsoft.com/office/officeart/2005/8/layout/vList5"/>
    <dgm:cxn modelId="{46A62F43-AC51-4BCC-9386-67FD81C39874}" type="presOf" srcId="{7E3702CD-1C0D-4010-B31C-2ABF3CCE2E74}" destId="{8831AFB2-E5BD-4C6C-905C-47ADDE0DA68D}" srcOrd="0" destOrd="0" presId="urn:microsoft.com/office/officeart/2005/8/layout/vList5"/>
    <dgm:cxn modelId="{D5BE5449-E4D1-45F3-99A8-1E2BD33378E7}" type="presOf" srcId="{2E0D76F1-B92E-4FC2-BD35-4161F9C8CF75}" destId="{6C746268-AEBB-4BFB-9850-F8978D2BB117}" srcOrd="0" destOrd="4" presId="urn:microsoft.com/office/officeart/2005/8/layout/vList5"/>
    <dgm:cxn modelId="{06D83386-B29E-4084-8B7E-97FC9040BB36}" srcId="{DC833B85-0B4E-4BA1-8084-AFF1E20E7FFF}" destId="{6C42A658-829C-4BF2-8CCB-64E8B72621F0}" srcOrd="1" destOrd="0" parTransId="{3F09D7D0-56A3-476D-B4B4-39FD1CAADFE3}" sibTransId="{7BE91675-09F5-4C8F-83F4-7C5EF2701955}"/>
    <dgm:cxn modelId="{AD74A78E-2529-450A-94BC-93F1B1535186}" srcId="{DC833B85-0B4E-4BA1-8084-AFF1E20E7FFF}" destId="{8893DB5A-2016-4DE7-A151-11C4039B0B70}" srcOrd="0" destOrd="0" parTransId="{CECAE09B-A377-4566-B62F-B62558A880CA}" sibTransId="{85527210-3DFF-4E25-A899-6B3E4D4CB5FA}"/>
    <dgm:cxn modelId="{295C5090-09E8-48BA-B036-455A6B74BDB0}" type="presOf" srcId="{6C42A658-829C-4BF2-8CCB-64E8B72621F0}" destId="{6C746268-AEBB-4BFB-9850-F8978D2BB117}" srcOrd="0" destOrd="3" presId="urn:microsoft.com/office/officeart/2005/8/layout/vList5"/>
    <dgm:cxn modelId="{435E33AD-8129-49F7-A740-474CA6930445}" srcId="{7E3702CD-1C0D-4010-B31C-2ABF3CCE2E74}" destId="{1D89CBF5-89A9-469E-9F72-30F35A556B2A}" srcOrd="0" destOrd="0" parTransId="{5D763EE3-0DD4-48D1-A508-6FCBCA9895E6}" sibTransId="{2CE2AC0F-4CF1-40D1-9AC9-F09A6FC8F2F3}"/>
    <dgm:cxn modelId="{ED31FABA-D4E5-480C-B62A-F94181DA3072}" type="presOf" srcId="{8893DB5A-2016-4DE7-A151-11C4039B0B70}" destId="{6C746268-AEBB-4BFB-9850-F8978D2BB117}" srcOrd="0" destOrd="2" presId="urn:microsoft.com/office/officeart/2005/8/layout/vList5"/>
    <dgm:cxn modelId="{655648D0-C223-413F-A53D-445DE85D119B}" type="presOf" srcId="{DC833B85-0B4E-4BA1-8084-AFF1E20E7FFF}" destId="{6C746268-AEBB-4BFB-9850-F8978D2BB117}" srcOrd="0" destOrd="1" presId="urn:microsoft.com/office/officeart/2005/8/layout/vList5"/>
    <dgm:cxn modelId="{D1ECC6E0-B529-4938-83A3-125B84EAB59D}" type="presOf" srcId="{68FCE0E6-045E-4493-88D6-36496F7FCB47}" destId="{1C7091D3-C8AD-4E3B-AE13-8E3F6492FCFD}" srcOrd="0" destOrd="0" presId="urn:microsoft.com/office/officeart/2005/8/layout/vList5"/>
    <dgm:cxn modelId="{EA545F64-EE74-4F8C-B4B3-DE364326F445}" type="presParOf" srcId="{1C7091D3-C8AD-4E3B-AE13-8E3F6492FCFD}" destId="{BF94BB29-E89F-4241-BC0D-6816D3D6E5DA}" srcOrd="0" destOrd="0" presId="urn:microsoft.com/office/officeart/2005/8/layout/vList5"/>
    <dgm:cxn modelId="{9676E434-FD02-4C92-96E5-1D33569EE2A0}" type="presParOf" srcId="{BF94BB29-E89F-4241-BC0D-6816D3D6E5DA}" destId="{8831AFB2-E5BD-4C6C-905C-47ADDE0DA68D}" srcOrd="0" destOrd="0" presId="urn:microsoft.com/office/officeart/2005/8/layout/vList5"/>
    <dgm:cxn modelId="{1BF829EA-3ED9-403C-97DE-0CA6C54D1765}" type="presParOf" srcId="{BF94BB29-E89F-4241-BC0D-6816D3D6E5DA}" destId="{6C746268-AEBB-4BFB-9850-F8978D2BB1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B632E4-9AEC-4441-99B4-DFAEA69D41C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226FAD20-3628-4C75-87C5-E9CBB93201C9}">
      <dgm:prSet/>
      <dgm:spPr/>
      <dgm:t>
        <a:bodyPr/>
        <a:lstStyle/>
        <a:p>
          <a:r>
            <a:rPr lang="en-US" dirty="0"/>
            <a:t>a. Only the households along Maple St that will benefit from the improvements</a:t>
          </a:r>
        </a:p>
      </dgm:t>
    </dgm:pt>
    <dgm:pt modelId="{81FA2AEC-6BE8-49C8-A5FD-F91B632FC171}" type="parTrans" cxnId="{4DFE5F58-D9F7-481B-B707-6D45F6733A83}">
      <dgm:prSet/>
      <dgm:spPr/>
      <dgm:t>
        <a:bodyPr/>
        <a:lstStyle/>
        <a:p>
          <a:endParaRPr lang="en-US"/>
        </a:p>
      </dgm:t>
    </dgm:pt>
    <dgm:pt modelId="{CC6E572C-04B1-4101-836B-567252E9ED2D}" type="sibTrans" cxnId="{4DFE5F58-D9F7-481B-B707-6D45F6733A83}">
      <dgm:prSet/>
      <dgm:spPr/>
      <dgm:t>
        <a:bodyPr/>
        <a:lstStyle/>
        <a:p>
          <a:endParaRPr lang="en-US"/>
        </a:p>
      </dgm:t>
    </dgm:pt>
    <dgm:pt modelId="{62C90B24-160F-41C9-9008-EFBDA2FFE145}" type="pres">
      <dgm:prSet presAssocID="{37B632E4-9AEC-4441-99B4-DFAEA69D41CE}" presName="compositeShape" presStyleCnt="0">
        <dgm:presLayoutVars>
          <dgm:chMax val="7"/>
          <dgm:dir/>
          <dgm:resizeHandles val="exact"/>
        </dgm:presLayoutVars>
      </dgm:prSet>
      <dgm:spPr/>
    </dgm:pt>
    <dgm:pt modelId="{AEECAF6A-BC61-4583-9603-A1B459F1A158}" type="pres">
      <dgm:prSet presAssocID="{226FAD20-3628-4C75-87C5-E9CBB93201C9}" presName="circ1TxSh" presStyleLbl="vennNode1" presStyleIdx="0" presStyleCnt="1"/>
      <dgm:spPr/>
    </dgm:pt>
  </dgm:ptLst>
  <dgm:cxnLst>
    <dgm:cxn modelId="{2454F355-2E26-40BD-B2D1-4557F1DD0BA1}" type="presOf" srcId="{226FAD20-3628-4C75-87C5-E9CBB93201C9}" destId="{AEECAF6A-BC61-4583-9603-A1B459F1A158}" srcOrd="0" destOrd="0" presId="urn:microsoft.com/office/officeart/2005/8/layout/venn1"/>
    <dgm:cxn modelId="{4DFE5F58-D9F7-481B-B707-6D45F6733A83}" srcId="{37B632E4-9AEC-4441-99B4-DFAEA69D41CE}" destId="{226FAD20-3628-4C75-87C5-E9CBB93201C9}" srcOrd="0" destOrd="0" parTransId="{81FA2AEC-6BE8-49C8-A5FD-F91B632FC171}" sibTransId="{CC6E572C-04B1-4101-836B-567252E9ED2D}"/>
    <dgm:cxn modelId="{CA2009B5-1D72-48E6-9D5B-C29320B8E6FC}" type="presOf" srcId="{37B632E4-9AEC-4441-99B4-DFAEA69D41CE}" destId="{62C90B24-160F-41C9-9008-EFBDA2FFE145}" srcOrd="0" destOrd="0" presId="urn:microsoft.com/office/officeart/2005/8/layout/venn1"/>
    <dgm:cxn modelId="{B2A7A7F6-0376-409C-A9A2-E0A6AD7D6C39}" type="presParOf" srcId="{62C90B24-160F-41C9-9008-EFBDA2FFE145}" destId="{AEECAF6A-BC61-4583-9603-A1B459F1A158}"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2F57F5-FDF4-43D4-90D1-FA91D648BB4E}"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22CD8C70-6EE6-42FD-BA40-01A88F8EFE7F}">
      <dgm:prSet/>
      <dgm:spPr/>
      <dgm:t>
        <a:bodyPr/>
        <a:lstStyle/>
        <a:p>
          <a:r>
            <a:rPr lang="en-US"/>
            <a:t>City of Lakehaven</a:t>
          </a:r>
        </a:p>
      </dgm:t>
    </dgm:pt>
    <dgm:pt modelId="{3F81E6B1-F71E-4D2F-AF2D-F6048F6AF92E}" type="parTrans" cxnId="{3370A730-1411-4CF7-8DC6-233BCA24CE7E}">
      <dgm:prSet/>
      <dgm:spPr/>
      <dgm:t>
        <a:bodyPr/>
        <a:lstStyle/>
        <a:p>
          <a:endParaRPr lang="en-US"/>
        </a:p>
      </dgm:t>
    </dgm:pt>
    <dgm:pt modelId="{408BDD01-997E-4825-83E4-5584F0BE6225}" type="sibTrans" cxnId="{3370A730-1411-4CF7-8DC6-233BCA24CE7E}">
      <dgm:prSet/>
      <dgm:spPr/>
      <dgm:t>
        <a:bodyPr/>
        <a:lstStyle/>
        <a:p>
          <a:endParaRPr lang="en-US"/>
        </a:p>
      </dgm:t>
    </dgm:pt>
    <dgm:pt modelId="{8E4A17FC-A5DA-436B-ADEC-286C304834AA}">
      <dgm:prSet/>
      <dgm:spPr/>
      <dgm:t>
        <a:bodyPr/>
        <a:lstStyle/>
        <a:p>
          <a:r>
            <a:rPr lang="en-US"/>
            <a:t>Water and Sewer improvements to various streets</a:t>
          </a:r>
        </a:p>
      </dgm:t>
    </dgm:pt>
    <dgm:pt modelId="{A5500BA1-FB48-4ACD-8C15-B02AD804CDEE}" type="parTrans" cxnId="{26AA7DC4-D75F-42AB-8F98-2E276E84B6B5}">
      <dgm:prSet/>
      <dgm:spPr/>
      <dgm:t>
        <a:bodyPr/>
        <a:lstStyle/>
        <a:p>
          <a:endParaRPr lang="en-US"/>
        </a:p>
      </dgm:t>
    </dgm:pt>
    <dgm:pt modelId="{06DF1539-362A-45D0-A21F-C203DFDE5A36}" type="sibTrans" cxnId="{26AA7DC4-D75F-42AB-8F98-2E276E84B6B5}">
      <dgm:prSet/>
      <dgm:spPr/>
      <dgm:t>
        <a:bodyPr/>
        <a:lstStyle/>
        <a:p>
          <a:endParaRPr lang="en-US"/>
        </a:p>
      </dgm:t>
    </dgm:pt>
    <dgm:pt modelId="{E7482E04-4F28-416E-A67C-DED17DE3831C}">
      <dgm:prSet/>
      <dgm:spPr/>
      <dgm:t>
        <a:bodyPr/>
        <a:lstStyle/>
        <a:p>
          <a:r>
            <a:rPr lang="en-US"/>
            <a:t>What is the service area?</a:t>
          </a:r>
        </a:p>
      </dgm:t>
    </dgm:pt>
    <dgm:pt modelId="{24E96AEC-FE34-4455-BDCF-593FC414DB54}" type="parTrans" cxnId="{A11AB750-009F-4A4C-9CF2-30992D730613}">
      <dgm:prSet/>
      <dgm:spPr/>
      <dgm:t>
        <a:bodyPr/>
        <a:lstStyle/>
        <a:p>
          <a:endParaRPr lang="en-US"/>
        </a:p>
      </dgm:t>
    </dgm:pt>
    <dgm:pt modelId="{9BEC3D5E-3AD0-45BB-AF73-B44A1DD5CCDC}" type="sibTrans" cxnId="{A11AB750-009F-4A4C-9CF2-30992D730613}">
      <dgm:prSet/>
      <dgm:spPr/>
      <dgm:t>
        <a:bodyPr/>
        <a:lstStyle/>
        <a:p>
          <a:endParaRPr lang="en-US"/>
        </a:p>
      </dgm:t>
    </dgm:pt>
    <dgm:pt modelId="{861FB22D-FDB5-4EE9-8C43-1BAD432DD91E}">
      <dgm:prSet/>
      <dgm:spPr/>
      <dgm:t>
        <a:bodyPr/>
        <a:lstStyle/>
        <a:p>
          <a:r>
            <a:rPr lang="en-US"/>
            <a:t>a. City wide</a:t>
          </a:r>
        </a:p>
      </dgm:t>
    </dgm:pt>
    <dgm:pt modelId="{73E76776-64C1-45DB-A815-50D36F5C133E}" type="parTrans" cxnId="{5CDC8D04-2A74-4E43-9CCB-A8ABF7590ECD}">
      <dgm:prSet/>
      <dgm:spPr/>
      <dgm:t>
        <a:bodyPr/>
        <a:lstStyle/>
        <a:p>
          <a:endParaRPr lang="en-US"/>
        </a:p>
      </dgm:t>
    </dgm:pt>
    <dgm:pt modelId="{4B9C8C64-8331-4E10-98AE-A0CD84693132}" type="sibTrans" cxnId="{5CDC8D04-2A74-4E43-9CCB-A8ABF7590ECD}">
      <dgm:prSet/>
      <dgm:spPr/>
      <dgm:t>
        <a:bodyPr/>
        <a:lstStyle/>
        <a:p>
          <a:endParaRPr lang="en-US"/>
        </a:p>
      </dgm:t>
    </dgm:pt>
    <dgm:pt modelId="{46488C00-A177-4D7D-86DF-305120BD7B86}">
      <dgm:prSet/>
      <dgm:spPr/>
      <dgm:t>
        <a:bodyPr/>
        <a:lstStyle/>
        <a:p>
          <a:r>
            <a:rPr lang="en-US"/>
            <a:t>b. Each street individually</a:t>
          </a:r>
        </a:p>
      </dgm:t>
    </dgm:pt>
    <dgm:pt modelId="{9948B831-93AA-4557-A949-AC691BC100CE}" type="parTrans" cxnId="{A49A36C2-173D-4E1B-A4CF-CA2107633C20}">
      <dgm:prSet/>
      <dgm:spPr/>
      <dgm:t>
        <a:bodyPr/>
        <a:lstStyle/>
        <a:p>
          <a:endParaRPr lang="en-US"/>
        </a:p>
      </dgm:t>
    </dgm:pt>
    <dgm:pt modelId="{FAAC4C32-06DD-4DEE-AC4F-2E29CCE32403}" type="sibTrans" cxnId="{A49A36C2-173D-4E1B-A4CF-CA2107633C20}">
      <dgm:prSet/>
      <dgm:spPr/>
      <dgm:t>
        <a:bodyPr/>
        <a:lstStyle/>
        <a:p>
          <a:endParaRPr lang="en-US"/>
        </a:p>
      </dgm:t>
    </dgm:pt>
    <dgm:pt modelId="{20CA6490-E99A-43E5-BE77-1DD4D1ACFB08}">
      <dgm:prSet/>
      <dgm:spPr/>
      <dgm:t>
        <a:bodyPr/>
        <a:lstStyle/>
        <a:p>
          <a:r>
            <a:rPr lang="en-US"/>
            <a:t>c. Aggregate of the three streets</a:t>
          </a:r>
        </a:p>
      </dgm:t>
    </dgm:pt>
    <dgm:pt modelId="{EDAA99F3-BE2E-4F5F-BCDF-0EFA8130154A}" type="parTrans" cxnId="{A3ACB383-70DF-4D27-9A63-5D0DF86F2640}">
      <dgm:prSet/>
      <dgm:spPr/>
      <dgm:t>
        <a:bodyPr/>
        <a:lstStyle/>
        <a:p>
          <a:endParaRPr lang="en-US"/>
        </a:p>
      </dgm:t>
    </dgm:pt>
    <dgm:pt modelId="{97184960-1EE7-4C5A-85FE-3C79CB18AED0}" type="sibTrans" cxnId="{A3ACB383-70DF-4D27-9A63-5D0DF86F2640}">
      <dgm:prSet/>
      <dgm:spPr/>
      <dgm:t>
        <a:bodyPr/>
        <a:lstStyle/>
        <a:p>
          <a:endParaRPr lang="en-US"/>
        </a:p>
      </dgm:t>
    </dgm:pt>
    <dgm:pt modelId="{65694985-4D08-4379-8E80-409849B6879F}" type="pres">
      <dgm:prSet presAssocID="{CA2F57F5-FDF4-43D4-90D1-FA91D648BB4E}" presName="Name0" presStyleCnt="0">
        <dgm:presLayoutVars>
          <dgm:dir/>
          <dgm:animLvl val="lvl"/>
          <dgm:resizeHandles val="exact"/>
        </dgm:presLayoutVars>
      </dgm:prSet>
      <dgm:spPr/>
    </dgm:pt>
    <dgm:pt modelId="{6FFC3784-BAF7-4C5E-B16F-A313BD7E6C61}" type="pres">
      <dgm:prSet presAssocID="{22CD8C70-6EE6-42FD-BA40-01A88F8EFE7F}" presName="linNode" presStyleCnt="0"/>
      <dgm:spPr/>
    </dgm:pt>
    <dgm:pt modelId="{DD3567BD-ECFF-4742-9A14-0E7C82F2167A}" type="pres">
      <dgm:prSet presAssocID="{22CD8C70-6EE6-42FD-BA40-01A88F8EFE7F}" presName="parentText" presStyleLbl="node1" presStyleIdx="0" presStyleCnt="1">
        <dgm:presLayoutVars>
          <dgm:chMax val="1"/>
          <dgm:bulletEnabled val="1"/>
        </dgm:presLayoutVars>
      </dgm:prSet>
      <dgm:spPr/>
    </dgm:pt>
    <dgm:pt modelId="{160DE50F-2D91-494A-906C-BE5349BE0822}" type="pres">
      <dgm:prSet presAssocID="{22CD8C70-6EE6-42FD-BA40-01A88F8EFE7F}" presName="descendantText" presStyleLbl="alignAccFollowNode1" presStyleIdx="0" presStyleCnt="1">
        <dgm:presLayoutVars>
          <dgm:bulletEnabled val="1"/>
        </dgm:presLayoutVars>
      </dgm:prSet>
      <dgm:spPr/>
    </dgm:pt>
  </dgm:ptLst>
  <dgm:cxnLst>
    <dgm:cxn modelId="{5CDC8D04-2A74-4E43-9CCB-A8ABF7590ECD}" srcId="{E7482E04-4F28-416E-A67C-DED17DE3831C}" destId="{861FB22D-FDB5-4EE9-8C43-1BAD432DD91E}" srcOrd="0" destOrd="0" parTransId="{73E76776-64C1-45DB-A815-50D36F5C133E}" sibTransId="{4B9C8C64-8331-4E10-98AE-A0CD84693132}"/>
    <dgm:cxn modelId="{B0ADEF0C-1F5D-43A2-B955-15EB3C712F38}" type="presOf" srcId="{861FB22D-FDB5-4EE9-8C43-1BAD432DD91E}" destId="{160DE50F-2D91-494A-906C-BE5349BE0822}" srcOrd="0" destOrd="2" presId="urn:microsoft.com/office/officeart/2005/8/layout/vList5"/>
    <dgm:cxn modelId="{7F434F0F-07B3-42A3-B353-304F25334F55}" type="presOf" srcId="{22CD8C70-6EE6-42FD-BA40-01A88F8EFE7F}" destId="{DD3567BD-ECFF-4742-9A14-0E7C82F2167A}" srcOrd="0" destOrd="0" presId="urn:microsoft.com/office/officeart/2005/8/layout/vList5"/>
    <dgm:cxn modelId="{3370A730-1411-4CF7-8DC6-233BCA24CE7E}" srcId="{CA2F57F5-FDF4-43D4-90D1-FA91D648BB4E}" destId="{22CD8C70-6EE6-42FD-BA40-01A88F8EFE7F}" srcOrd="0" destOrd="0" parTransId="{3F81E6B1-F71E-4D2F-AF2D-F6048F6AF92E}" sibTransId="{408BDD01-997E-4825-83E4-5584F0BE6225}"/>
    <dgm:cxn modelId="{83E7F232-F0E4-44BD-9F2C-DF333AFCB2C5}" type="presOf" srcId="{E7482E04-4F28-416E-A67C-DED17DE3831C}" destId="{160DE50F-2D91-494A-906C-BE5349BE0822}" srcOrd="0" destOrd="1" presId="urn:microsoft.com/office/officeart/2005/8/layout/vList5"/>
    <dgm:cxn modelId="{2E542E3B-64E6-477F-9B13-D131251587BF}" type="presOf" srcId="{8E4A17FC-A5DA-436B-ADEC-286C304834AA}" destId="{160DE50F-2D91-494A-906C-BE5349BE0822}" srcOrd="0" destOrd="0" presId="urn:microsoft.com/office/officeart/2005/8/layout/vList5"/>
    <dgm:cxn modelId="{A11AB750-009F-4A4C-9CF2-30992D730613}" srcId="{22CD8C70-6EE6-42FD-BA40-01A88F8EFE7F}" destId="{E7482E04-4F28-416E-A67C-DED17DE3831C}" srcOrd="1" destOrd="0" parTransId="{24E96AEC-FE34-4455-BDCF-593FC414DB54}" sibTransId="{9BEC3D5E-3AD0-45BB-AF73-B44A1DD5CCDC}"/>
    <dgm:cxn modelId="{6ABB8051-0C27-48CB-988C-475575564AE9}" type="presOf" srcId="{46488C00-A177-4D7D-86DF-305120BD7B86}" destId="{160DE50F-2D91-494A-906C-BE5349BE0822}" srcOrd="0" destOrd="3" presId="urn:microsoft.com/office/officeart/2005/8/layout/vList5"/>
    <dgm:cxn modelId="{A4757974-D9DB-43AA-96B8-6658F1D9D06E}" type="presOf" srcId="{CA2F57F5-FDF4-43D4-90D1-FA91D648BB4E}" destId="{65694985-4D08-4379-8E80-409849B6879F}" srcOrd="0" destOrd="0" presId="urn:microsoft.com/office/officeart/2005/8/layout/vList5"/>
    <dgm:cxn modelId="{A3ACB383-70DF-4D27-9A63-5D0DF86F2640}" srcId="{E7482E04-4F28-416E-A67C-DED17DE3831C}" destId="{20CA6490-E99A-43E5-BE77-1DD4D1ACFB08}" srcOrd="2" destOrd="0" parTransId="{EDAA99F3-BE2E-4F5F-BCDF-0EFA8130154A}" sibTransId="{97184960-1EE7-4C5A-85FE-3C79CB18AED0}"/>
    <dgm:cxn modelId="{2DD9958A-2090-4D39-B090-DD02344B581D}" type="presOf" srcId="{20CA6490-E99A-43E5-BE77-1DD4D1ACFB08}" destId="{160DE50F-2D91-494A-906C-BE5349BE0822}" srcOrd="0" destOrd="4" presId="urn:microsoft.com/office/officeart/2005/8/layout/vList5"/>
    <dgm:cxn modelId="{A49A36C2-173D-4E1B-A4CF-CA2107633C20}" srcId="{E7482E04-4F28-416E-A67C-DED17DE3831C}" destId="{46488C00-A177-4D7D-86DF-305120BD7B86}" srcOrd="1" destOrd="0" parTransId="{9948B831-93AA-4557-A949-AC691BC100CE}" sibTransId="{FAAC4C32-06DD-4DEE-AC4F-2E29CCE32403}"/>
    <dgm:cxn modelId="{26AA7DC4-D75F-42AB-8F98-2E276E84B6B5}" srcId="{22CD8C70-6EE6-42FD-BA40-01A88F8EFE7F}" destId="{8E4A17FC-A5DA-436B-ADEC-286C304834AA}" srcOrd="0" destOrd="0" parTransId="{A5500BA1-FB48-4ACD-8C15-B02AD804CDEE}" sibTransId="{06DF1539-362A-45D0-A21F-C203DFDE5A36}"/>
    <dgm:cxn modelId="{7E39C046-E054-4463-B7D4-13A2AB76994A}" type="presParOf" srcId="{65694985-4D08-4379-8E80-409849B6879F}" destId="{6FFC3784-BAF7-4C5E-B16F-A313BD7E6C61}" srcOrd="0" destOrd="0" presId="urn:microsoft.com/office/officeart/2005/8/layout/vList5"/>
    <dgm:cxn modelId="{BD70A12C-712D-48FA-A936-C416A0F62193}" type="presParOf" srcId="{6FFC3784-BAF7-4C5E-B16F-A313BD7E6C61}" destId="{DD3567BD-ECFF-4742-9A14-0E7C82F2167A}" srcOrd="0" destOrd="0" presId="urn:microsoft.com/office/officeart/2005/8/layout/vList5"/>
    <dgm:cxn modelId="{F2FDB2F0-D6FE-4C5D-BF67-DF675C795BC4}" type="presParOf" srcId="{6FFC3784-BAF7-4C5E-B16F-A313BD7E6C61}" destId="{160DE50F-2D91-494A-906C-BE5349BE082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A6FA4A-3600-4048-B914-4DFD685ED501}"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39A66AAD-B828-4CD1-9BEC-27D6DA862782}">
      <dgm:prSet/>
      <dgm:spPr/>
      <dgm:t>
        <a:bodyPr/>
        <a:lstStyle/>
        <a:p>
          <a:r>
            <a:rPr lang="en-US"/>
            <a:t>b. Each street individually</a:t>
          </a:r>
        </a:p>
      </dgm:t>
    </dgm:pt>
    <dgm:pt modelId="{D1C68436-F101-4208-A68D-B3D80BCB0ABD}" type="parTrans" cxnId="{429358E7-3D0B-4F3B-97EA-9713487967EE}">
      <dgm:prSet/>
      <dgm:spPr/>
      <dgm:t>
        <a:bodyPr/>
        <a:lstStyle/>
        <a:p>
          <a:endParaRPr lang="en-US"/>
        </a:p>
      </dgm:t>
    </dgm:pt>
    <dgm:pt modelId="{C7708E3B-D362-45EF-B7C3-39BE83588CEA}" type="sibTrans" cxnId="{429358E7-3D0B-4F3B-97EA-9713487967EE}">
      <dgm:prSet/>
      <dgm:spPr/>
      <dgm:t>
        <a:bodyPr/>
        <a:lstStyle/>
        <a:p>
          <a:endParaRPr lang="en-US"/>
        </a:p>
      </dgm:t>
    </dgm:pt>
    <dgm:pt modelId="{E6C8BB3B-FEF9-403D-989B-DD3077CFD6EC}" type="pres">
      <dgm:prSet presAssocID="{CAA6FA4A-3600-4048-B914-4DFD685ED501}" presName="compositeShape" presStyleCnt="0">
        <dgm:presLayoutVars>
          <dgm:chMax val="7"/>
          <dgm:dir/>
          <dgm:resizeHandles val="exact"/>
        </dgm:presLayoutVars>
      </dgm:prSet>
      <dgm:spPr/>
    </dgm:pt>
    <dgm:pt modelId="{7F80E5E2-3ED4-4B2E-898B-79EE7E26CC71}" type="pres">
      <dgm:prSet presAssocID="{39A66AAD-B828-4CD1-9BEC-27D6DA862782}" presName="circ1TxSh" presStyleLbl="vennNode1" presStyleIdx="0" presStyleCnt="1"/>
      <dgm:spPr/>
    </dgm:pt>
  </dgm:ptLst>
  <dgm:cxnLst>
    <dgm:cxn modelId="{35E5DF1B-91A7-4E51-9869-B8BD148696FC}" type="presOf" srcId="{39A66AAD-B828-4CD1-9BEC-27D6DA862782}" destId="{7F80E5E2-3ED4-4B2E-898B-79EE7E26CC71}" srcOrd="0" destOrd="0" presId="urn:microsoft.com/office/officeart/2005/8/layout/venn1"/>
    <dgm:cxn modelId="{429358E7-3D0B-4F3B-97EA-9713487967EE}" srcId="{CAA6FA4A-3600-4048-B914-4DFD685ED501}" destId="{39A66AAD-B828-4CD1-9BEC-27D6DA862782}" srcOrd="0" destOrd="0" parTransId="{D1C68436-F101-4208-A68D-B3D80BCB0ABD}" sibTransId="{C7708E3B-D362-45EF-B7C3-39BE83588CEA}"/>
    <dgm:cxn modelId="{4028CCF3-B8BB-46AE-AACB-BC7BCAA34774}" type="presOf" srcId="{CAA6FA4A-3600-4048-B914-4DFD685ED501}" destId="{E6C8BB3B-FEF9-403D-989B-DD3077CFD6EC}" srcOrd="0" destOrd="0" presId="urn:microsoft.com/office/officeart/2005/8/layout/venn1"/>
    <dgm:cxn modelId="{C534DFD9-BBBC-4AF8-BE25-039228746341}" type="presParOf" srcId="{E6C8BB3B-FEF9-403D-989B-DD3077CFD6EC}" destId="{7F80E5E2-3ED4-4B2E-898B-79EE7E26CC71}"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ACFEEEF-62ED-450B-BBDC-3092914F9CBD}"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9B57D6B5-7612-4ABC-8CF3-8251B1D41229}">
      <dgm:prSet/>
      <dgm:spPr/>
      <dgm:t>
        <a:bodyPr/>
        <a:lstStyle/>
        <a:p>
          <a:r>
            <a:rPr lang="en-US"/>
            <a:t>What OCR Actually Reviews</a:t>
          </a:r>
        </a:p>
      </dgm:t>
    </dgm:pt>
    <dgm:pt modelId="{0AAFB737-94B7-4141-B03D-52059AF7D8D8}" type="parTrans" cxnId="{3EB8DF17-CDD9-4E58-A69D-D72274ADA63C}">
      <dgm:prSet/>
      <dgm:spPr/>
      <dgm:t>
        <a:bodyPr/>
        <a:lstStyle/>
        <a:p>
          <a:endParaRPr lang="en-US"/>
        </a:p>
      </dgm:t>
    </dgm:pt>
    <dgm:pt modelId="{6D7C83D8-F8AB-4325-8AE8-4E42D5E0ED4C}" type="sibTrans" cxnId="{3EB8DF17-CDD9-4E58-A69D-D72274ADA63C}">
      <dgm:prSet/>
      <dgm:spPr/>
      <dgm:t>
        <a:bodyPr/>
        <a:lstStyle/>
        <a:p>
          <a:endParaRPr lang="en-US"/>
        </a:p>
      </dgm:t>
    </dgm:pt>
    <dgm:pt modelId="{1E6C89E6-DCEB-4756-BF9C-A7209EEC0F24}">
      <dgm:prSet/>
      <dgm:spPr/>
      <dgm:t>
        <a:bodyPr/>
        <a:lstStyle/>
        <a:p>
          <a:r>
            <a:rPr lang="en-US"/>
            <a:t>Methodology over outcome</a:t>
          </a:r>
        </a:p>
      </dgm:t>
    </dgm:pt>
    <dgm:pt modelId="{DEA1C7A3-EC6E-40E5-AB15-4916D00D8595}" type="parTrans" cxnId="{BDF09452-1A82-4145-BC4C-62C33D49A552}">
      <dgm:prSet/>
      <dgm:spPr/>
      <dgm:t>
        <a:bodyPr/>
        <a:lstStyle/>
        <a:p>
          <a:endParaRPr lang="en-US"/>
        </a:p>
      </dgm:t>
    </dgm:pt>
    <dgm:pt modelId="{E4ED4EE6-771B-428D-810A-44F11F2CDC57}" type="sibTrans" cxnId="{BDF09452-1A82-4145-BC4C-62C33D49A552}">
      <dgm:prSet/>
      <dgm:spPr/>
      <dgm:t>
        <a:bodyPr/>
        <a:lstStyle/>
        <a:p>
          <a:endParaRPr lang="en-US"/>
        </a:p>
      </dgm:t>
    </dgm:pt>
    <dgm:pt modelId="{B7F9C875-45C7-4388-B9D0-569D51825F93}">
      <dgm:prSet/>
      <dgm:spPr/>
      <dgm:t>
        <a:bodyPr/>
        <a:lstStyle/>
        <a:p>
          <a:r>
            <a:rPr lang="en-US"/>
            <a:t>Replicability</a:t>
          </a:r>
        </a:p>
      </dgm:t>
    </dgm:pt>
    <dgm:pt modelId="{EBA39B7C-E0DD-414E-B90F-BEF084C66836}" type="parTrans" cxnId="{1944A5B0-B705-43D0-A3B6-114840B27F76}">
      <dgm:prSet/>
      <dgm:spPr/>
      <dgm:t>
        <a:bodyPr/>
        <a:lstStyle/>
        <a:p>
          <a:endParaRPr lang="en-US"/>
        </a:p>
      </dgm:t>
    </dgm:pt>
    <dgm:pt modelId="{7B9EDE64-1759-4EE1-B2D9-5C2681D452F1}" type="sibTrans" cxnId="{1944A5B0-B705-43D0-A3B6-114840B27F76}">
      <dgm:prSet/>
      <dgm:spPr/>
      <dgm:t>
        <a:bodyPr/>
        <a:lstStyle/>
        <a:p>
          <a:endParaRPr lang="en-US"/>
        </a:p>
      </dgm:t>
    </dgm:pt>
    <dgm:pt modelId="{5D306A66-2D88-4112-B848-9A6DC2F07F3A}">
      <dgm:prSet/>
      <dgm:spPr/>
      <dgm:t>
        <a:bodyPr/>
        <a:lstStyle/>
        <a:p>
          <a:r>
            <a:rPr lang="en-US"/>
            <a:t>Reasonableness standard</a:t>
          </a:r>
        </a:p>
      </dgm:t>
    </dgm:pt>
    <dgm:pt modelId="{E8B172B3-4873-441A-AAD1-46E1478D71BB}" type="parTrans" cxnId="{346E93C0-AB21-4CC8-9CB1-188AF95DE0EC}">
      <dgm:prSet/>
      <dgm:spPr/>
      <dgm:t>
        <a:bodyPr/>
        <a:lstStyle/>
        <a:p>
          <a:endParaRPr lang="en-US"/>
        </a:p>
      </dgm:t>
    </dgm:pt>
    <dgm:pt modelId="{DEC5B06B-AD6F-48E7-A093-0E9B948DF9E7}" type="sibTrans" cxnId="{346E93C0-AB21-4CC8-9CB1-188AF95DE0EC}">
      <dgm:prSet/>
      <dgm:spPr/>
      <dgm:t>
        <a:bodyPr/>
        <a:lstStyle/>
        <a:p>
          <a:endParaRPr lang="en-US"/>
        </a:p>
      </dgm:t>
    </dgm:pt>
    <dgm:pt modelId="{49232F8B-F21E-4E40-91F4-01CDCFCCDE5D}">
      <dgm:prSet/>
      <dgm:spPr/>
      <dgm:t>
        <a:bodyPr/>
        <a:lstStyle/>
        <a:p>
          <a:r>
            <a:rPr lang="en-US"/>
            <a:t>Documentation expectations</a:t>
          </a:r>
        </a:p>
      </dgm:t>
    </dgm:pt>
    <dgm:pt modelId="{84AFC048-3955-421E-B910-FA1CC2F7BB25}" type="parTrans" cxnId="{DF39E933-CF7E-46C7-B62A-A0D7772E0AAF}">
      <dgm:prSet/>
      <dgm:spPr/>
      <dgm:t>
        <a:bodyPr/>
        <a:lstStyle/>
        <a:p>
          <a:endParaRPr lang="en-US"/>
        </a:p>
      </dgm:t>
    </dgm:pt>
    <dgm:pt modelId="{485B853B-06FD-4C64-8850-DAB17676680A}" type="sibTrans" cxnId="{DF39E933-CF7E-46C7-B62A-A0D7772E0AAF}">
      <dgm:prSet/>
      <dgm:spPr/>
      <dgm:t>
        <a:bodyPr/>
        <a:lstStyle/>
        <a:p>
          <a:endParaRPr lang="en-US"/>
        </a:p>
      </dgm:t>
    </dgm:pt>
    <dgm:pt modelId="{828153CE-1337-424B-9A8A-4790AB62B801}" type="pres">
      <dgm:prSet presAssocID="{AACFEEEF-62ED-450B-BBDC-3092914F9CBD}" presName="Name0" presStyleCnt="0">
        <dgm:presLayoutVars>
          <dgm:dir/>
          <dgm:animLvl val="lvl"/>
          <dgm:resizeHandles val="exact"/>
        </dgm:presLayoutVars>
      </dgm:prSet>
      <dgm:spPr/>
    </dgm:pt>
    <dgm:pt modelId="{AE05A6C8-39A2-499A-8B57-A955ABE19CD1}" type="pres">
      <dgm:prSet presAssocID="{9B57D6B5-7612-4ABC-8CF3-8251B1D41229}" presName="linNode" presStyleCnt="0"/>
      <dgm:spPr/>
    </dgm:pt>
    <dgm:pt modelId="{0CBBBD95-0C11-4288-8983-EF7159B7B145}" type="pres">
      <dgm:prSet presAssocID="{9B57D6B5-7612-4ABC-8CF3-8251B1D41229}" presName="parentText" presStyleLbl="node1" presStyleIdx="0" presStyleCnt="1">
        <dgm:presLayoutVars>
          <dgm:chMax val="1"/>
          <dgm:bulletEnabled val="1"/>
        </dgm:presLayoutVars>
      </dgm:prSet>
      <dgm:spPr/>
    </dgm:pt>
    <dgm:pt modelId="{785EAE07-02A1-44A7-ADE0-E6F4E921DB0F}" type="pres">
      <dgm:prSet presAssocID="{9B57D6B5-7612-4ABC-8CF3-8251B1D41229}" presName="descendantText" presStyleLbl="alignAccFollowNode1" presStyleIdx="0" presStyleCnt="1">
        <dgm:presLayoutVars>
          <dgm:bulletEnabled val="1"/>
        </dgm:presLayoutVars>
      </dgm:prSet>
      <dgm:spPr/>
    </dgm:pt>
  </dgm:ptLst>
  <dgm:cxnLst>
    <dgm:cxn modelId="{3EB8DF17-CDD9-4E58-A69D-D72274ADA63C}" srcId="{AACFEEEF-62ED-450B-BBDC-3092914F9CBD}" destId="{9B57D6B5-7612-4ABC-8CF3-8251B1D41229}" srcOrd="0" destOrd="0" parTransId="{0AAFB737-94B7-4141-B03D-52059AF7D8D8}" sibTransId="{6D7C83D8-F8AB-4325-8AE8-4E42D5E0ED4C}"/>
    <dgm:cxn modelId="{DF39E933-CF7E-46C7-B62A-A0D7772E0AAF}" srcId="{9B57D6B5-7612-4ABC-8CF3-8251B1D41229}" destId="{49232F8B-F21E-4E40-91F4-01CDCFCCDE5D}" srcOrd="3" destOrd="0" parTransId="{84AFC048-3955-421E-B910-FA1CC2F7BB25}" sibTransId="{485B853B-06FD-4C64-8850-DAB17676680A}"/>
    <dgm:cxn modelId="{54ABD837-9845-4203-A331-862D7B9FA15C}" type="presOf" srcId="{AACFEEEF-62ED-450B-BBDC-3092914F9CBD}" destId="{828153CE-1337-424B-9A8A-4790AB62B801}" srcOrd="0" destOrd="0" presId="urn:microsoft.com/office/officeart/2005/8/layout/vList5"/>
    <dgm:cxn modelId="{BDF09452-1A82-4145-BC4C-62C33D49A552}" srcId="{9B57D6B5-7612-4ABC-8CF3-8251B1D41229}" destId="{1E6C89E6-DCEB-4756-BF9C-A7209EEC0F24}" srcOrd="0" destOrd="0" parTransId="{DEA1C7A3-EC6E-40E5-AB15-4916D00D8595}" sibTransId="{E4ED4EE6-771B-428D-810A-44F11F2CDC57}"/>
    <dgm:cxn modelId="{1944A5B0-B705-43D0-A3B6-114840B27F76}" srcId="{9B57D6B5-7612-4ABC-8CF3-8251B1D41229}" destId="{B7F9C875-45C7-4388-B9D0-569D51825F93}" srcOrd="1" destOrd="0" parTransId="{EBA39B7C-E0DD-414E-B90F-BEF084C66836}" sibTransId="{7B9EDE64-1759-4EE1-B2D9-5C2681D452F1}"/>
    <dgm:cxn modelId="{346E93C0-AB21-4CC8-9CB1-188AF95DE0EC}" srcId="{9B57D6B5-7612-4ABC-8CF3-8251B1D41229}" destId="{5D306A66-2D88-4112-B848-9A6DC2F07F3A}" srcOrd="2" destOrd="0" parTransId="{E8B172B3-4873-441A-AAD1-46E1478D71BB}" sibTransId="{DEC5B06B-AD6F-48E7-A093-0E9B948DF9E7}"/>
    <dgm:cxn modelId="{615BC7C8-115A-499F-9775-AC34C3DE0BE6}" type="presOf" srcId="{9B57D6B5-7612-4ABC-8CF3-8251B1D41229}" destId="{0CBBBD95-0C11-4288-8983-EF7159B7B145}" srcOrd="0" destOrd="0" presId="urn:microsoft.com/office/officeart/2005/8/layout/vList5"/>
    <dgm:cxn modelId="{909E9ED6-656B-4F2D-A917-F88C4A843BC3}" type="presOf" srcId="{5D306A66-2D88-4112-B848-9A6DC2F07F3A}" destId="{785EAE07-02A1-44A7-ADE0-E6F4E921DB0F}" srcOrd="0" destOrd="2" presId="urn:microsoft.com/office/officeart/2005/8/layout/vList5"/>
    <dgm:cxn modelId="{9A8932D9-20B4-4294-A670-4191FA281802}" type="presOf" srcId="{1E6C89E6-DCEB-4756-BF9C-A7209EEC0F24}" destId="{785EAE07-02A1-44A7-ADE0-E6F4E921DB0F}" srcOrd="0" destOrd="0" presId="urn:microsoft.com/office/officeart/2005/8/layout/vList5"/>
    <dgm:cxn modelId="{218DADEA-4410-4E55-8A06-563B9D761467}" type="presOf" srcId="{B7F9C875-45C7-4388-B9D0-569D51825F93}" destId="{785EAE07-02A1-44A7-ADE0-E6F4E921DB0F}" srcOrd="0" destOrd="1" presId="urn:microsoft.com/office/officeart/2005/8/layout/vList5"/>
    <dgm:cxn modelId="{C023D7F7-DA63-4B37-9888-6C9CA4B5B94E}" type="presOf" srcId="{49232F8B-F21E-4E40-91F4-01CDCFCCDE5D}" destId="{785EAE07-02A1-44A7-ADE0-E6F4E921DB0F}" srcOrd="0" destOrd="3" presId="urn:microsoft.com/office/officeart/2005/8/layout/vList5"/>
    <dgm:cxn modelId="{7A9BFEF4-3543-49D0-8C53-DB3A7A902746}" type="presParOf" srcId="{828153CE-1337-424B-9A8A-4790AB62B801}" destId="{AE05A6C8-39A2-499A-8B57-A955ABE19CD1}" srcOrd="0" destOrd="0" presId="urn:microsoft.com/office/officeart/2005/8/layout/vList5"/>
    <dgm:cxn modelId="{00F26250-F388-4F94-AD68-7AF3C10BBFD4}" type="presParOf" srcId="{AE05A6C8-39A2-499A-8B57-A955ABE19CD1}" destId="{0CBBBD95-0C11-4288-8983-EF7159B7B145}" srcOrd="0" destOrd="0" presId="urn:microsoft.com/office/officeart/2005/8/layout/vList5"/>
    <dgm:cxn modelId="{A5649039-2CC0-43E3-8BB5-31C29A6FCE2D}" type="presParOf" srcId="{AE05A6C8-39A2-499A-8B57-A955ABE19CD1}" destId="{785EAE07-02A1-44A7-ADE0-E6F4E921DB0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958EDC-3027-42B0-9B4F-4212E2353FE5}"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831D052E-F0C3-4543-AE8B-00181986BE17}">
      <dgm:prSet/>
      <dgm:spPr/>
      <dgm:t>
        <a:bodyPr/>
        <a:lstStyle/>
        <a:p>
          <a:r>
            <a:rPr lang="en-US"/>
            <a:t>Who Conducts the Survey</a:t>
          </a:r>
        </a:p>
      </dgm:t>
    </dgm:pt>
    <dgm:pt modelId="{69DE5170-A426-4C04-AD36-C170C3CB8A63}" type="parTrans" cxnId="{DFB8A29F-5EEF-4730-98E8-577B2D6664EE}">
      <dgm:prSet/>
      <dgm:spPr/>
      <dgm:t>
        <a:bodyPr/>
        <a:lstStyle/>
        <a:p>
          <a:endParaRPr lang="en-US"/>
        </a:p>
      </dgm:t>
    </dgm:pt>
    <dgm:pt modelId="{0C9C5E7E-A361-4FDA-95FB-871EB60F4E7C}" type="sibTrans" cxnId="{DFB8A29F-5EEF-4730-98E8-577B2D6664EE}">
      <dgm:prSet/>
      <dgm:spPr/>
      <dgm:t>
        <a:bodyPr/>
        <a:lstStyle/>
        <a:p>
          <a:endParaRPr lang="en-US"/>
        </a:p>
      </dgm:t>
    </dgm:pt>
    <dgm:pt modelId="{3F4867D4-8D41-4C54-90E8-567E41488BC6}">
      <dgm:prSet/>
      <dgm:spPr/>
      <dgm:t>
        <a:bodyPr/>
        <a:lstStyle/>
        <a:p>
          <a:r>
            <a:rPr lang="en-US"/>
            <a:t>Municipal staff vs consultants</a:t>
          </a:r>
        </a:p>
      </dgm:t>
    </dgm:pt>
    <dgm:pt modelId="{DC952B0E-BC95-41EC-ACE5-C39CC7CB7D3B}" type="parTrans" cxnId="{726782EB-3C92-4736-8A82-96AD2F6C0B55}">
      <dgm:prSet/>
      <dgm:spPr/>
      <dgm:t>
        <a:bodyPr/>
        <a:lstStyle/>
        <a:p>
          <a:endParaRPr lang="en-US"/>
        </a:p>
      </dgm:t>
    </dgm:pt>
    <dgm:pt modelId="{51B31793-748F-44CE-9FE8-4FBD0EE4ADFC}" type="sibTrans" cxnId="{726782EB-3C92-4736-8A82-96AD2F6C0B55}">
      <dgm:prSet/>
      <dgm:spPr/>
      <dgm:t>
        <a:bodyPr/>
        <a:lstStyle/>
        <a:p>
          <a:endParaRPr lang="en-US"/>
        </a:p>
      </dgm:t>
    </dgm:pt>
    <dgm:pt modelId="{E3526C97-CB4C-44D1-907B-0029ABA370E7}">
      <dgm:prSet/>
      <dgm:spPr/>
      <dgm:t>
        <a:bodyPr/>
        <a:lstStyle/>
        <a:p>
          <a:r>
            <a:rPr lang="en-US"/>
            <a:t>Interviewers</a:t>
          </a:r>
        </a:p>
      </dgm:t>
    </dgm:pt>
    <dgm:pt modelId="{7D4C203B-E7A6-4CD2-9BF8-240D1E00B41D}" type="parTrans" cxnId="{14124FF4-10A8-4577-B5E1-9F6780916924}">
      <dgm:prSet/>
      <dgm:spPr/>
      <dgm:t>
        <a:bodyPr/>
        <a:lstStyle/>
        <a:p>
          <a:endParaRPr lang="en-US"/>
        </a:p>
      </dgm:t>
    </dgm:pt>
    <dgm:pt modelId="{3F499AEA-A6A6-4FFD-B8F0-214A4F9817CC}" type="sibTrans" cxnId="{14124FF4-10A8-4577-B5E1-9F6780916924}">
      <dgm:prSet/>
      <dgm:spPr/>
      <dgm:t>
        <a:bodyPr/>
        <a:lstStyle/>
        <a:p>
          <a:endParaRPr lang="en-US"/>
        </a:p>
      </dgm:t>
    </dgm:pt>
    <dgm:pt modelId="{BFFC0D35-2B38-408D-B395-D455E698E193}">
      <dgm:prSet/>
      <dgm:spPr/>
      <dgm:t>
        <a:bodyPr/>
        <a:lstStyle/>
        <a:p>
          <a:r>
            <a:rPr lang="en-US"/>
            <a:t>Training requirements</a:t>
          </a:r>
        </a:p>
      </dgm:t>
    </dgm:pt>
    <dgm:pt modelId="{CF559EB3-44EF-4B95-A91F-56C68EB22FB0}" type="parTrans" cxnId="{98E391ED-FD9D-486C-8BAA-18B99390F635}">
      <dgm:prSet/>
      <dgm:spPr/>
      <dgm:t>
        <a:bodyPr/>
        <a:lstStyle/>
        <a:p>
          <a:endParaRPr lang="en-US"/>
        </a:p>
      </dgm:t>
    </dgm:pt>
    <dgm:pt modelId="{5D1AE0E5-E6AA-4586-818C-5B79A2C4AAA7}" type="sibTrans" cxnId="{98E391ED-FD9D-486C-8BAA-18B99390F635}">
      <dgm:prSet/>
      <dgm:spPr/>
      <dgm:t>
        <a:bodyPr/>
        <a:lstStyle/>
        <a:p>
          <a:endParaRPr lang="en-US"/>
        </a:p>
      </dgm:t>
    </dgm:pt>
    <dgm:pt modelId="{CC4271F4-A890-454E-91C7-235C52341486}">
      <dgm:prSet/>
      <dgm:spPr/>
      <dgm:t>
        <a:bodyPr/>
        <a:lstStyle/>
        <a:p>
          <a:r>
            <a:rPr lang="en-US"/>
            <a:t>Separation of duties</a:t>
          </a:r>
        </a:p>
      </dgm:t>
    </dgm:pt>
    <dgm:pt modelId="{DBC20C71-6A84-46BA-9089-95D989CC9DC3}" type="parTrans" cxnId="{78DA1D9E-3CCF-4E80-B2B4-CA2DD2E757E4}">
      <dgm:prSet/>
      <dgm:spPr/>
      <dgm:t>
        <a:bodyPr/>
        <a:lstStyle/>
        <a:p>
          <a:endParaRPr lang="en-US"/>
        </a:p>
      </dgm:t>
    </dgm:pt>
    <dgm:pt modelId="{72AADEF6-2A08-4A92-9475-188BABADA08D}" type="sibTrans" cxnId="{78DA1D9E-3CCF-4E80-B2B4-CA2DD2E757E4}">
      <dgm:prSet/>
      <dgm:spPr/>
      <dgm:t>
        <a:bodyPr/>
        <a:lstStyle/>
        <a:p>
          <a:endParaRPr lang="en-US"/>
        </a:p>
      </dgm:t>
    </dgm:pt>
    <dgm:pt modelId="{DF9AF60F-CAEF-4370-8B18-E71A98121F41}" type="pres">
      <dgm:prSet presAssocID="{21958EDC-3027-42B0-9B4F-4212E2353FE5}" presName="Name0" presStyleCnt="0">
        <dgm:presLayoutVars>
          <dgm:dir/>
          <dgm:animLvl val="lvl"/>
          <dgm:resizeHandles val="exact"/>
        </dgm:presLayoutVars>
      </dgm:prSet>
      <dgm:spPr/>
    </dgm:pt>
    <dgm:pt modelId="{B8408FB5-EC9B-45AA-BE7F-7A9E8D7BBA72}" type="pres">
      <dgm:prSet presAssocID="{831D052E-F0C3-4543-AE8B-00181986BE17}" presName="composite" presStyleCnt="0"/>
      <dgm:spPr/>
    </dgm:pt>
    <dgm:pt modelId="{847C482A-2BBA-41BB-B61B-F97B3E3F0930}" type="pres">
      <dgm:prSet presAssocID="{831D052E-F0C3-4543-AE8B-00181986BE17}" presName="parTx" presStyleLbl="alignNode1" presStyleIdx="0" presStyleCnt="1">
        <dgm:presLayoutVars>
          <dgm:chMax val="0"/>
          <dgm:chPref val="0"/>
          <dgm:bulletEnabled val="1"/>
        </dgm:presLayoutVars>
      </dgm:prSet>
      <dgm:spPr/>
    </dgm:pt>
    <dgm:pt modelId="{18458068-CBD5-4DFC-958E-55A52304EB3D}" type="pres">
      <dgm:prSet presAssocID="{831D052E-F0C3-4543-AE8B-00181986BE17}" presName="desTx" presStyleLbl="alignAccFollowNode1" presStyleIdx="0" presStyleCnt="1">
        <dgm:presLayoutVars>
          <dgm:bulletEnabled val="1"/>
        </dgm:presLayoutVars>
      </dgm:prSet>
      <dgm:spPr/>
    </dgm:pt>
  </dgm:ptLst>
  <dgm:cxnLst>
    <dgm:cxn modelId="{EA39FD34-1043-4986-8372-8549212FB189}" type="presOf" srcId="{3F4867D4-8D41-4C54-90E8-567E41488BC6}" destId="{18458068-CBD5-4DFC-958E-55A52304EB3D}" srcOrd="0" destOrd="0" presId="urn:microsoft.com/office/officeart/2005/8/layout/hList1"/>
    <dgm:cxn modelId="{62CB5F5E-6C8F-4300-8D43-6B5B9D6A51F2}" type="presOf" srcId="{E3526C97-CB4C-44D1-907B-0029ABA370E7}" destId="{18458068-CBD5-4DFC-958E-55A52304EB3D}" srcOrd="0" destOrd="1" presId="urn:microsoft.com/office/officeart/2005/8/layout/hList1"/>
    <dgm:cxn modelId="{7A60564A-29D8-4F5D-B0FD-1B7D83B1A780}" type="presOf" srcId="{831D052E-F0C3-4543-AE8B-00181986BE17}" destId="{847C482A-2BBA-41BB-B61B-F97B3E3F0930}" srcOrd="0" destOrd="0" presId="urn:microsoft.com/office/officeart/2005/8/layout/hList1"/>
    <dgm:cxn modelId="{940D516F-12CB-4561-967D-4DADAEEED856}" type="presOf" srcId="{CC4271F4-A890-454E-91C7-235C52341486}" destId="{18458068-CBD5-4DFC-958E-55A52304EB3D}" srcOrd="0" destOrd="3" presId="urn:microsoft.com/office/officeart/2005/8/layout/hList1"/>
    <dgm:cxn modelId="{5BA10C82-2E78-494E-B64B-D6D59C3C4B29}" type="presOf" srcId="{BFFC0D35-2B38-408D-B395-D455E698E193}" destId="{18458068-CBD5-4DFC-958E-55A52304EB3D}" srcOrd="0" destOrd="2" presId="urn:microsoft.com/office/officeart/2005/8/layout/hList1"/>
    <dgm:cxn modelId="{D41C7191-1549-4ABE-BA8E-164E62416D5B}" type="presOf" srcId="{21958EDC-3027-42B0-9B4F-4212E2353FE5}" destId="{DF9AF60F-CAEF-4370-8B18-E71A98121F41}" srcOrd="0" destOrd="0" presId="urn:microsoft.com/office/officeart/2005/8/layout/hList1"/>
    <dgm:cxn modelId="{78DA1D9E-3CCF-4E80-B2B4-CA2DD2E757E4}" srcId="{831D052E-F0C3-4543-AE8B-00181986BE17}" destId="{CC4271F4-A890-454E-91C7-235C52341486}" srcOrd="3" destOrd="0" parTransId="{DBC20C71-6A84-46BA-9089-95D989CC9DC3}" sibTransId="{72AADEF6-2A08-4A92-9475-188BABADA08D}"/>
    <dgm:cxn modelId="{DFB8A29F-5EEF-4730-98E8-577B2D6664EE}" srcId="{21958EDC-3027-42B0-9B4F-4212E2353FE5}" destId="{831D052E-F0C3-4543-AE8B-00181986BE17}" srcOrd="0" destOrd="0" parTransId="{69DE5170-A426-4C04-AD36-C170C3CB8A63}" sibTransId="{0C9C5E7E-A361-4FDA-95FB-871EB60F4E7C}"/>
    <dgm:cxn modelId="{726782EB-3C92-4736-8A82-96AD2F6C0B55}" srcId="{831D052E-F0C3-4543-AE8B-00181986BE17}" destId="{3F4867D4-8D41-4C54-90E8-567E41488BC6}" srcOrd="0" destOrd="0" parTransId="{DC952B0E-BC95-41EC-ACE5-C39CC7CB7D3B}" sibTransId="{51B31793-748F-44CE-9FE8-4FBD0EE4ADFC}"/>
    <dgm:cxn modelId="{98E391ED-FD9D-486C-8BAA-18B99390F635}" srcId="{831D052E-F0C3-4543-AE8B-00181986BE17}" destId="{BFFC0D35-2B38-408D-B395-D455E698E193}" srcOrd="2" destOrd="0" parTransId="{CF559EB3-44EF-4B95-A91F-56C68EB22FB0}" sibTransId="{5D1AE0E5-E6AA-4586-818C-5B79A2C4AAA7}"/>
    <dgm:cxn modelId="{14124FF4-10A8-4577-B5E1-9F6780916924}" srcId="{831D052E-F0C3-4543-AE8B-00181986BE17}" destId="{E3526C97-CB4C-44D1-907B-0029ABA370E7}" srcOrd="1" destOrd="0" parTransId="{7D4C203B-E7A6-4CD2-9BF8-240D1E00B41D}" sibTransId="{3F499AEA-A6A6-4FFD-B8F0-214A4F9817CC}"/>
    <dgm:cxn modelId="{0C98C081-04B1-4E92-A1E7-27E120C9FA2E}" type="presParOf" srcId="{DF9AF60F-CAEF-4370-8B18-E71A98121F41}" destId="{B8408FB5-EC9B-45AA-BE7F-7A9E8D7BBA72}" srcOrd="0" destOrd="0" presId="urn:microsoft.com/office/officeart/2005/8/layout/hList1"/>
    <dgm:cxn modelId="{4FFE87E0-5FE1-44E9-ACAD-1222FB9E113F}" type="presParOf" srcId="{B8408FB5-EC9B-45AA-BE7F-7A9E8D7BBA72}" destId="{847C482A-2BBA-41BB-B61B-F97B3E3F0930}" srcOrd="0" destOrd="0" presId="urn:microsoft.com/office/officeart/2005/8/layout/hList1"/>
    <dgm:cxn modelId="{415F25C7-10ED-4027-A2AE-959197506FF4}" type="presParOf" srcId="{B8408FB5-EC9B-45AA-BE7F-7A9E8D7BBA72}" destId="{18458068-CBD5-4DFC-958E-55A52304EB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64A3FB6-8277-436D-AF36-A1B0902843AB}"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18E794B4-1395-460E-B735-94534F0D250A}">
      <dgm:prSet/>
      <dgm:spPr/>
      <dgm:t>
        <a:bodyPr/>
        <a:lstStyle/>
        <a:p>
          <a:r>
            <a:rPr lang="en-US"/>
            <a:t>Confidentiality Requirements</a:t>
          </a:r>
        </a:p>
      </dgm:t>
    </dgm:pt>
    <dgm:pt modelId="{0F72DB72-0FAB-4C64-A4DC-2A6D015EA4EF}" type="parTrans" cxnId="{95A9DD01-176D-4374-80B4-5A7BCF582A83}">
      <dgm:prSet/>
      <dgm:spPr/>
      <dgm:t>
        <a:bodyPr/>
        <a:lstStyle/>
        <a:p>
          <a:endParaRPr lang="en-US"/>
        </a:p>
      </dgm:t>
    </dgm:pt>
    <dgm:pt modelId="{8D288605-3156-44DF-B81B-0592299CB2A7}" type="sibTrans" cxnId="{95A9DD01-176D-4374-80B4-5A7BCF582A83}">
      <dgm:prSet/>
      <dgm:spPr/>
      <dgm:t>
        <a:bodyPr/>
        <a:lstStyle/>
        <a:p>
          <a:endParaRPr lang="en-US"/>
        </a:p>
      </dgm:t>
    </dgm:pt>
    <dgm:pt modelId="{5B384907-8D69-4C70-A831-83D90E5C757A}">
      <dgm:prSet/>
      <dgm:spPr/>
      <dgm:t>
        <a:bodyPr/>
        <a:lstStyle/>
        <a:p>
          <a:r>
            <a:rPr lang="en-US"/>
            <a:t>Confidentiality policies</a:t>
          </a:r>
        </a:p>
      </dgm:t>
    </dgm:pt>
    <dgm:pt modelId="{4242C03C-9EDF-42F3-9FFD-20530DBF6B45}" type="parTrans" cxnId="{A2A022FE-660C-457F-9080-8B53BE0346DD}">
      <dgm:prSet/>
      <dgm:spPr/>
      <dgm:t>
        <a:bodyPr/>
        <a:lstStyle/>
        <a:p>
          <a:endParaRPr lang="en-US"/>
        </a:p>
      </dgm:t>
    </dgm:pt>
    <dgm:pt modelId="{A3F00CA9-1EB7-4582-A829-ED7B693ABFD8}" type="sibTrans" cxnId="{A2A022FE-660C-457F-9080-8B53BE0346DD}">
      <dgm:prSet/>
      <dgm:spPr/>
      <dgm:t>
        <a:bodyPr/>
        <a:lstStyle/>
        <a:p>
          <a:endParaRPr lang="en-US"/>
        </a:p>
      </dgm:t>
    </dgm:pt>
    <dgm:pt modelId="{C212BFA2-8623-408C-8206-1394F46AD22D}">
      <dgm:prSet/>
      <dgm:spPr/>
      <dgm:t>
        <a:bodyPr/>
        <a:lstStyle/>
        <a:p>
          <a:r>
            <a:rPr lang="en-US"/>
            <a:t>De-identification</a:t>
          </a:r>
        </a:p>
      </dgm:t>
    </dgm:pt>
    <dgm:pt modelId="{9B700A82-8932-4CED-8804-A5EC9EFB87DC}" type="parTrans" cxnId="{471E189A-569D-4C1B-94E9-19CB079360FE}">
      <dgm:prSet/>
      <dgm:spPr/>
      <dgm:t>
        <a:bodyPr/>
        <a:lstStyle/>
        <a:p>
          <a:endParaRPr lang="en-US"/>
        </a:p>
      </dgm:t>
    </dgm:pt>
    <dgm:pt modelId="{38EE4C62-E711-4F46-992A-AB2482D7A98D}" type="sibTrans" cxnId="{471E189A-569D-4C1B-94E9-19CB079360FE}">
      <dgm:prSet/>
      <dgm:spPr/>
      <dgm:t>
        <a:bodyPr/>
        <a:lstStyle/>
        <a:p>
          <a:endParaRPr lang="en-US"/>
        </a:p>
      </dgm:t>
    </dgm:pt>
    <dgm:pt modelId="{D2C3D832-90EA-41C1-AB7F-B19FE84E0180}">
      <dgm:prSet/>
      <dgm:spPr/>
      <dgm:t>
        <a:bodyPr/>
        <a:lstStyle/>
        <a:p>
          <a:r>
            <a:rPr lang="en-US"/>
            <a:t>Family ID’s</a:t>
          </a:r>
        </a:p>
      </dgm:t>
    </dgm:pt>
    <dgm:pt modelId="{3F473E0B-D313-4CF8-84D0-22D9173B4907}" type="parTrans" cxnId="{896BEB52-C2F6-4973-88BB-3EEDA4D6168B}">
      <dgm:prSet/>
      <dgm:spPr/>
      <dgm:t>
        <a:bodyPr/>
        <a:lstStyle/>
        <a:p>
          <a:endParaRPr lang="en-US"/>
        </a:p>
      </dgm:t>
    </dgm:pt>
    <dgm:pt modelId="{C22898F5-5728-49E2-BCDC-EFBA772C92BE}" type="sibTrans" cxnId="{896BEB52-C2F6-4973-88BB-3EEDA4D6168B}">
      <dgm:prSet/>
      <dgm:spPr/>
      <dgm:t>
        <a:bodyPr/>
        <a:lstStyle/>
        <a:p>
          <a:endParaRPr lang="en-US"/>
        </a:p>
      </dgm:t>
    </dgm:pt>
    <dgm:pt modelId="{0283464C-C8AB-4C0D-97B6-1FC656243BD6}">
      <dgm:prSet/>
      <dgm:spPr/>
      <dgm:t>
        <a:bodyPr/>
        <a:lstStyle/>
        <a:p>
          <a:r>
            <a:rPr lang="en-US"/>
            <a:t>Secure storage requirements</a:t>
          </a:r>
        </a:p>
      </dgm:t>
    </dgm:pt>
    <dgm:pt modelId="{774C5D0A-A8E9-4F18-8DFD-A12170D86C90}" type="parTrans" cxnId="{86BFD773-0D2D-402B-89A2-380F3CAF458A}">
      <dgm:prSet/>
      <dgm:spPr/>
      <dgm:t>
        <a:bodyPr/>
        <a:lstStyle/>
        <a:p>
          <a:endParaRPr lang="en-US"/>
        </a:p>
      </dgm:t>
    </dgm:pt>
    <dgm:pt modelId="{BA19EF8E-20EB-4F5C-9011-B0D55E721D0E}" type="sibTrans" cxnId="{86BFD773-0D2D-402B-89A2-380F3CAF458A}">
      <dgm:prSet/>
      <dgm:spPr/>
      <dgm:t>
        <a:bodyPr/>
        <a:lstStyle/>
        <a:p>
          <a:endParaRPr lang="en-US"/>
        </a:p>
      </dgm:t>
    </dgm:pt>
    <dgm:pt modelId="{2246E4BD-22ED-47B9-BD6E-959292EF8DA7}" type="pres">
      <dgm:prSet presAssocID="{664A3FB6-8277-436D-AF36-A1B0902843AB}" presName="Name0" presStyleCnt="0">
        <dgm:presLayoutVars>
          <dgm:dir/>
          <dgm:animLvl val="lvl"/>
          <dgm:resizeHandles val="exact"/>
        </dgm:presLayoutVars>
      </dgm:prSet>
      <dgm:spPr/>
    </dgm:pt>
    <dgm:pt modelId="{B97E61B8-3EC0-438F-9D26-941C6F46628C}" type="pres">
      <dgm:prSet presAssocID="{18E794B4-1395-460E-B735-94534F0D250A}" presName="composite" presStyleCnt="0"/>
      <dgm:spPr/>
    </dgm:pt>
    <dgm:pt modelId="{1EE6A2D8-484C-432C-AC37-5E29F7EB9B35}" type="pres">
      <dgm:prSet presAssocID="{18E794B4-1395-460E-B735-94534F0D250A}" presName="parTx" presStyleLbl="alignNode1" presStyleIdx="0" presStyleCnt="1">
        <dgm:presLayoutVars>
          <dgm:chMax val="0"/>
          <dgm:chPref val="0"/>
          <dgm:bulletEnabled val="1"/>
        </dgm:presLayoutVars>
      </dgm:prSet>
      <dgm:spPr/>
    </dgm:pt>
    <dgm:pt modelId="{0199A4B0-04F0-41F2-ABC2-FC62F3D35C41}" type="pres">
      <dgm:prSet presAssocID="{18E794B4-1395-460E-B735-94534F0D250A}" presName="desTx" presStyleLbl="alignAccFollowNode1" presStyleIdx="0" presStyleCnt="1">
        <dgm:presLayoutVars>
          <dgm:bulletEnabled val="1"/>
        </dgm:presLayoutVars>
      </dgm:prSet>
      <dgm:spPr/>
    </dgm:pt>
  </dgm:ptLst>
  <dgm:cxnLst>
    <dgm:cxn modelId="{95A9DD01-176D-4374-80B4-5A7BCF582A83}" srcId="{664A3FB6-8277-436D-AF36-A1B0902843AB}" destId="{18E794B4-1395-460E-B735-94534F0D250A}" srcOrd="0" destOrd="0" parTransId="{0F72DB72-0FAB-4C64-A4DC-2A6D015EA4EF}" sibTransId="{8D288605-3156-44DF-B81B-0592299CB2A7}"/>
    <dgm:cxn modelId="{896BEB52-C2F6-4973-88BB-3EEDA4D6168B}" srcId="{18E794B4-1395-460E-B735-94534F0D250A}" destId="{D2C3D832-90EA-41C1-AB7F-B19FE84E0180}" srcOrd="2" destOrd="0" parTransId="{3F473E0B-D313-4CF8-84D0-22D9173B4907}" sibTransId="{C22898F5-5728-49E2-BCDC-EFBA772C92BE}"/>
    <dgm:cxn modelId="{86BFD773-0D2D-402B-89A2-380F3CAF458A}" srcId="{18E794B4-1395-460E-B735-94534F0D250A}" destId="{0283464C-C8AB-4C0D-97B6-1FC656243BD6}" srcOrd="3" destOrd="0" parTransId="{774C5D0A-A8E9-4F18-8DFD-A12170D86C90}" sibTransId="{BA19EF8E-20EB-4F5C-9011-B0D55E721D0E}"/>
    <dgm:cxn modelId="{3D1CBF74-3960-49A7-B319-BB92D8EB8653}" type="presOf" srcId="{0283464C-C8AB-4C0D-97B6-1FC656243BD6}" destId="{0199A4B0-04F0-41F2-ABC2-FC62F3D35C41}" srcOrd="0" destOrd="3" presId="urn:microsoft.com/office/officeart/2005/8/layout/hList1"/>
    <dgm:cxn modelId="{3DECBB75-7B55-4EEE-8384-B3D850E77BF6}" type="presOf" srcId="{664A3FB6-8277-436D-AF36-A1B0902843AB}" destId="{2246E4BD-22ED-47B9-BD6E-959292EF8DA7}" srcOrd="0" destOrd="0" presId="urn:microsoft.com/office/officeart/2005/8/layout/hList1"/>
    <dgm:cxn modelId="{CDBFCE78-B324-4C32-945A-6C75F239F10F}" type="presOf" srcId="{18E794B4-1395-460E-B735-94534F0D250A}" destId="{1EE6A2D8-484C-432C-AC37-5E29F7EB9B35}" srcOrd="0" destOrd="0" presId="urn:microsoft.com/office/officeart/2005/8/layout/hList1"/>
    <dgm:cxn modelId="{75E0507A-A366-42B1-B6FF-74BE68081155}" type="presOf" srcId="{C212BFA2-8623-408C-8206-1394F46AD22D}" destId="{0199A4B0-04F0-41F2-ABC2-FC62F3D35C41}" srcOrd="0" destOrd="1" presId="urn:microsoft.com/office/officeart/2005/8/layout/hList1"/>
    <dgm:cxn modelId="{0F35A18D-F428-424D-8AA4-0F02E536CF1B}" type="presOf" srcId="{5B384907-8D69-4C70-A831-83D90E5C757A}" destId="{0199A4B0-04F0-41F2-ABC2-FC62F3D35C41}" srcOrd="0" destOrd="0" presId="urn:microsoft.com/office/officeart/2005/8/layout/hList1"/>
    <dgm:cxn modelId="{471E189A-569D-4C1B-94E9-19CB079360FE}" srcId="{18E794B4-1395-460E-B735-94534F0D250A}" destId="{C212BFA2-8623-408C-8206-1394F46AD22D}" srcOrd="1" destOrd="0" parTransId="{9B700A82-8932-4CED-8804-A5EC9EFB87DC}" sibTransId="{38EE4C62-E711-4F46-992A-AB2482D7A98D}"/>
    <dgm:cxn modelId="{1909C5EF-CDCC-4B7C-ACD5-88619BA0416B}" type="presOf" srcId="{D2C3D832-90EA-41C1-AB7F-B19FE84E0180}" destId="{0199A4B0-04F0-41F2-ABC2-FC62F3D35C41}" srcOrd="0" destOrd="2" presId="urn:microsoft.com/office/officeart/2005/8/layout/hList1"/>
    <dgm:cxn modelId="{A2A022FE-660C-457F-9080-8B53BE0346DD}" srcId="{18E794B4-1395-460E-B735-94534F0D250A}" destId="{5B384907-8D69-4C70-A831-83D90E5C757A}" srcOrd="0" destOrd="0" parTransId="{4242C03C-9EDF-42F3-9FFD-20530DBF6B45}" sibTransId="{A3F00CA9-1EB7-4582-A829-ED7B693ABFD8}"/>
    <dgm:cxn modelId="{A770C2EC-89D9-4D3D-B9F7-9F147067C053}" type="presParOf" srcId="{2246E4BD-22ED-47B9-BD6E-959292EF8DA7}" destId="{B97E61B8-3EC0-438F-9D26-941C6F46628C}" srcOrd="0" destOrd="0" presId="urn:microsoft.com/office/officeart/2005/8/layout/hList1"/>
    <dgm:cxn modelId="{BA53BE87-7ED0-468F-AF7F-10803397FAB7}" type="presParOf" srcId="{B97E61B8-3EC0-438F-9D26-941C6F46628C}" destId="{1EE6A2D8-484C-432C-AC37-5E29F7EB9B35}" srcOrd="0" destOrd="0" presId="urn:microsoft.com/office/officeart/2005/8/layout/hList1"/>
    <dgm:cxn modelId="{E4E7F0A6-4CE2-42B5-953C-3D6EDD97201A}" type="presParOf" srcId="{B97E61B8-3EC0-438F-9D26-941C6F46628C}" destId="{0199A4B0-04F0-41F2-ABC2-FC62F3D35C4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E3AD7F0-9172-4975-A446-42C7B8CD06C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C5E0AEDC-811F-4BCE-B60D-AE093204EC93}">
      <dgm:prSet/>
      <dgm:spPr/>
      <dgm:t>
        <a:bodyPr/>
        <a:lstStyle/>
        <a:p>
          <a:r>
            <a:rPr lang="en-US"/>
            <a:t>Defining the Universe</a:t>
          </a:r>
        </a:p>
      </dgm:t>
    </dgm:pt>
    <dgm:pt modelId="{7D76B77B-DCD4-4919-8FD0-452B6FB547C5}" type="parTrans" cxnId="{BE85E052-601A-45B7-A030-098BC0704719}">
      <dgm:prSet/>
      <dgm:spPr/>
      <dgm:t>
        <a:bodyPr/>
        <a:lstStyle/>
        <a:p>
          <a:endParaRPr lang="en-US"/>
        </a:p>
      </dgm:t>
    </dgm:pt>
    <dgm:pt modelId="{25A9126E-42F8-43F0-BA80-D363C283C9C5}" type="sibTrans" cxnId="{BE85E052-601A-45B7-A030-098BC0704719}">
      <dgm:prSet/>
      <dgm:spPr/>
      <dgm:t>
        <a:bodyPr/>
        <a:lstStyle/>
        <a:p>
          <a:endParaRPr lang="en-US"/>
        </a:p>
      </dgm:t>
    </dgm:pt>
    <dgm:pt modelId="{3BD46782-369A-4EDB-AE19-1D4D938BB3ED}">
      <dgm:prSet/>
      <dgm:spPr/>
      <dgm:t>
        <a:bodyPr/>
        <a:lstStyle/>
        <a:p>
          <a:r>
            <a:rPr lang="en-US"/>
            <a:t>Universe = All residential units</a:t>
          </a:r>
        </a:p>
      </dgm:t>
    </dgm:pt>
    <dgm:pt modelId="{CB3EEED6-1879-4657-83BE-48238FC0AEE7}" type="parTrans" cxnId="{47F0E89C-BE87-4AC7-8762-2CC5721BA8C4}">
      <dgm:prSet/>
      <dgm:spPr/>
      <dgm:t>
        <a:bodyPr/>
        <a:lstStyle/>
        <a:p>
          <a:endParaRPr lang="en-US"/>
        </a:p>
      </dgm:t>
    </dgm:pt>
    <dgm:pt modelId="{877E533B-4EC0-465A-B06E-D37B7184B459}" type="sibTrans" cxnId="{47F0E89C-BE87-4AC7-8762-2CC5721BA8C4}">
      <dgm:prSet/>
      <dgm:spPr/>
      <dgm:t>
        <a:bodyPr/>
        <a:lstStyle/>
        <a:p>
          <a:endParaRPr lang="en-US"/>
        </a:p>
      </dgm:t>
    </dgm:pt>
    <dgm:pt modelId="{92EEE5CA-3DD0-4B89-A788-AFFAE0B992FE}">
      <dgm:prSet/>
      <dgm:spPr/>
      <dgm:t>
        <a:bodyPr/>
        <a:lstStyle/>
        <a:p>
          <a:r>
            <a:rPr lang="en-US"/>
            <a:t>What cannot be excluded</a:t>
          </a:r>
        </a:p>
      </dgm:t>
    </dgm:pt>
    <dgm:pt modelId="{CA2E308D-2417-4534-97E3-5F27E97BA7AB}" type="parTrans" cxnId="{24DB1B02-F373-449B-8765-67AC362D1F65}">
      <dgm:prSet/>
      <dgm:spPr/>
      <dgm:t>
        <a:bodyPr/>
        <a:lstStyle/>
        <a:p>
          <a:endParaRPr lang="en-US"/>
        </a:p>
      </dgm:t>
    </dgm:pt>
    <dgm:pt modelId="{3C174937-93E6-4A57-ADAB-B9473FD4B729}" type="sibTrans" cxnId="{24DB1B02-F373-449B-8765-67AC362D1F65}">
      <dgm:prSet/>
      <dgm:spPr/>
      <dgm:t>
        <a:bodyPr/>
        <a:lstStyle/>
        <a:p>
          <a:endParaRPr lang="en-US"/>
        </a:p>
      </dgm:t>
    </dgm:pt>
    <dgm:pt modelId="{E745B286-23EA-4E7A-A99C-81A9DB474464}">
      <dgm:prSet/>
      <dgm:spPr/>
      <dgm:t>
        <a:bodyPr/>
        <a:lstStyle/>
        <a:p>
          <a:r>
            <a:rPr lang="en-US"/>
            <a:t>Common ‘convenience sampling’ mistakes</a:t>
          </a:r>
        </a:p>
      </dgm:t>
    </dgm:pt>
    <dgm:pt modelId="{3972EA89-6173-4A4F-AA25-4D7C6D32C07B}" type="parTrans" cxnId="{96E6EEF6-1FB4-4C16-94A9-F38D56C027F2}">
      <dgm:prSet/>
      <dgm:spPr/>
      <dgm:t>
        <a:bodyPr/>
        <a:lstStyle/>
        <a:p>
          <a:endParaRPr lang="en-US"/>
        </a:p>
      </dgm:t>
    </dgm:pt>
    <dgm:pt modelId="{78D1C812-8288-4D66-BBC3-50C93C559915}" type="sibTrans" cxnId="{96E6EEF6-1FB4-4C16-94A9-F38D56C027F2}">
      <dgm:prSet/>
      <dgm:spPr/>
      <dgm:t>
        <a:bodyPr/>
        <a:lstStyle/>
        <a:p>
          <a:endParaRPr lang="en-US"/>
        </a:p>
      </dgm:t>
    </dgm:pt>
    <dgm:pt modelId="{F434E20B-7DF6-4749-85D0-F3ADD2343DC5}" type="pres">
      <dgm:prSet presAssocID="{2E3AD7F0-9172-4975-A446-42C7B8CD06CF}" presName="Name0" presStyleCnt="0">
        <dgm:presLayoutVars>
          <dgm:dir/>
          <dgm:animLvl val="lvl"/>
          <dgm:resizeHandles val="exact"/>
        </dgm:presLayoutVars>
      </dgm:prSet>
      <dgm:spPr/>
    </dgm:pt>
    <dgm:pt modelId="{5F553687-B0F6-4485-BE73-D8A02AA54178}" type="pres">
      <dgm:prSet presAssocID="{C5E0AEDC-811F-4BCE-B60D-AE093204EC93}" presName="composite" presStyleCnt="0"/>
      <dgm:spPr/>
    </dgm:pt>
    <dgm:pt modelId="{C9FBB779-C944-4B78-8E17-325E5210181A}" type="pres">
      <dgm:prSet presAssocID="{C5E0AEDC-811F-4BCE-B60D-AE093204EC93}" presName="parTx" presStyleLbl="alignNode1" presStyleIdx="0" presStyleCnt="1">
        <dgm:presLayoutVars>
          <dgm:chMax val="0"/>
          <dgm:chPref val="0"/>
          <dgm:bulletEnabled val="1"/>
        </dgm:presLayoutVars>
      </dgm:prSet>
      <dgm:spPr/>
    </dgm:pt>
    <dgm:pt modelId="{7620BA33-042C-434B-94A7-A92FE5EF62D2}" type="pres">
      <dgm:prSet presAssocID="{C5E0AEDC-811F-4BCE-B60D-AE093204EC93}" presName="desTx" presStyleLbl="alignAccFollowNode1" presStyleIdx="0" presStyleCnt="1">
        <dgm:presLayoutVars>
          <dgm:bulletEnabled val="1"/>
        </dgm:presLayoutVars>
      </dgm:prSet>
      <dgm:spPr/>
    </dgm:pt>
  </dgm:ptLst>
  <dgm:cxnLst>
    <dgm:cxn modelId="{24DB1B02-F373-449B-8765-67AC362D1F65}" srcId="{C5E0AEDC-811F-4BCE-B60D-AE093204EC93}" destId="{92EEE5CA-3DD0-4B89-A788-AFFAE0B992FE}" srcOrd="1" destOrd="0" parTransId="{CA2E308D-2417-4534-97E3-5F27E97BA7AB}" sibTransId="{3C174937-93E6-4A57-ADAB-B9473FD4B729}"/>
    <dgm:cxn modelId="{BB77021F-EDC2-460B-BAF1-AAE888B5FA4D}" type="presOf" srcId="{E745B286-23EA-4E7A-A99C-81A9DB474464}" destId="{7620BA33-042C-434B-94A7-A92FE5EF62D2}" srcOrd="0" destOrd="2" presId="urn:microsoft.com/office/officeart/2005/8/layout/hList1"/>
    <dgm:cxn modelId="{4902FE28-58C4-4E01-8327-F97536388DD3}" type="presOf" srcId="{C5E0AEDC-811F-4BCE-B60D-AE093204EC93}" destId="{C9FBB779-C944-4B78-8E17-325E5210181A}" srcOrd="0" destOrd="0" presId="urn:microsoft.com/office/officeart/2005/8/layout/hList1"/>
    <dgm:cxn modelId="{9A8B7D45-5EC1-4072-9F38-13FC5ACCB9BE}" type="presOf" srcId="{2E3AD7F0-9172-4975-A446-42C7B8CD06CF}" destId="{F434E20B-7DF6-4749-85D0-F3ADD2343DC5}" srcOrd="0" destOrd="0" presId="urn:microsoft.com/office/officeart/2005/8/layout/hList1"/>
    <dgm:cxn modelId="{BE85E052-601A-45B7-A030-098BC0704719}" srcId="{2E3AD7F0-9172-4975-A446-42C7B8CD06CF}" destId="{C5E0AEDC-811F-4BCE-B60D-AE093204EC93}" srcOrd="0" destOrd="0" parTransId="{7D76B77B-DCD4-4919-8FD0-452B6FB547C5}" sibTransId="{25A9126E-42F8-43F0-BA80-D363C283C9C5}"/>
    <dgm:cxn modelId="{47F0E89C-BE87-4AC7-8762-2CC5721BA8C4}" srcId="{C5E0AEDC-811F-4BCE-B60D-AE093204EC93}" destId="{3BD46782-369A-4EDB-AE19-1D4D938BB3ED}" srcOrd="0" destOrd="0" parTransId="{CB3EEED6-1879-4657-83BE-48238FC0AEE7}" sibTransId="{877E533B-4EC0-465A-B06E-D37B7184B459}"/>
    <dgm:cxn modelId="{E208A1B9-FD54-4867-AB1E-127FC23C2298}" type="presOf" srcId="{92EEE5CA-3DD0-4B89-A788-AFFAE0B992FE}" destId="{7620BA33-042C-434B-94A7-A92FE5EF62D2}" srcOrd="0" destOrd="1" presId="urn:microsoft.com/office/officeart/2005/8/layout/hList1"/>
    <dgm:cxn modelId="{D4BFA7CE-3992-4EFB-BC06-912F2BEC3633}" type="presOf" srcId="{3BD46782-369A-4EDB-AE19-1D4D938BB3ED}" destId="{7620BA33-042C-434B-94A7-A92FE5EF62D2}" srcOrd="0" destOrd="0" presId="urn:microsoft.com/office/officeart/2005/8/layout/hList1"/>
    <dgm:cxn modelId="{96E6EEF6-1FB4-4C16-94A9-F38D56C027F2}" srcId="{C5E0AEDC-811F-4BCE-B60D-AE093204EC93}" destId="{E745B286-23EA-4E7A-A99C-81A9DB474464}" srcOrd="2" destOrd="0" parTransId="{3972EA89-6173-4A4F-AA25-4D7C6D32C07B}" sibTransId="{78D1C812-8288-4D66-BBC3-50C93C559915}"/>
    <dgm:cxn modelId="{C0FA53D5-0C14-4407-B4D7-831B26FB5EAB}" type="presParOf" srcId="{F434E20B-7DF6-4749-85D0-F3ADD2343DC5}" destId="{5F553687-B0F6-4485-BE73-D8A02AA54178}" srcOrd="0" destOrd="0" presId="urn:microsoft.com/office/officeart/2005/8/layout/hList1"/>
    <dgm:cxn modelId="{3270BF74-C185-4826-9E3F-61CC0D821373}" type="presParOf" srcId="{5F553687-B0F6-4485-BE73-D8A02AA54178}" destId="{C9FBB779-C944-4B78-8E17-325E5210181A}" srcOrd="0" destOrd="0" presId="urn:microsoft.com/office/officeart/2005/8/layout/hList1"/>
    <dgm:cxn modelId="{E3593485-D6A3-4C58-A9C9-9E7FA4FFFA1D}" type="presParOf" srcId="{5F553687-B0F6-4485-BE73-D8A02AA54178}" destId="{7620BA33-042C-434B-94A7-A92FE5EF62D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424E84-CDC9-40C2-8050-561BE2835F1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5B09264-5B36-471E-9F2E-339AFCF6AAED}">
      <dgm:prSet/>
      <dgm:spPr/>
      <dgm:t>
        <a:bodyPr/>
        <a:lstStyle/>
        <a:p>
          <a:r>
            <a:rPr lang="en-US"/>
            <a:t>Training Objectives</a:t>
          </a:r>
        </a:p>
      </dgm:t>
    </dgm:pt>
    <dgm:pt modelId="{0B776EDC-327A-44B0-A1B8-DAFD6FB660A6}" type="parTrans" cxnId="{14F8291F-3664-4923-BCE8-32851251A019}">
      <dgm:prSet/>
      <dgm:spPr/>
      <dgm:t>
        <a:bodyPr/>
        <a:lstStyle/>
        <a:p>
          <a:endParaRPr lang="en-US"/>
        </a:p>
      </dgm:t>
    </dgm:pt>
    <dgm:pt modelId="{87538C9D-49A0-44DC-8CB7-1A7932A62B70}" type="sibTrans" cxnId="{14F8291F-3664-4923-BCE8-32851251A019}">
      <dgm:prSet/>
      <dgm:spPr/>
      <dgm:t>
        <a:bodyPr/>
        <a:lstStyle/>
        <a:p>
          <a:endParaRPr lang="en-US"/>
        </a:p>
      </dgm:t>
    </dgm:pt>
    <dgm:pt modelId="{5F4AF2CB-EC25-45DB-BF86-03451D9DF955}">
      <dgm:prSet/>
      <dgm:spPr/>
      <dgm:t>
        <a:bodyPr/>
        <a:lstStyle/>
        <a:p>
          <a:r>
            <a:rPr lang="en-US"/>
            <a:t>What an income survey is</a:t>
          </a:r>
        </a:p>
      </dgm:t>
    </dgm:pt>
    <dgm:pt modelId="{01FEE56E-E036-4540-87B7-FC41B2FEEE56}" type="parTrans" cxnId="{77E3C158-C514-4B3D-BFCA-D0CC52CFA332}">
      <dgm:prSet/>
      <dgm:spPr/>
      <dgm:t>
        <a:bodyPr/>
        <a:lstStyle/>
        <a:p>
          <a:endParaRPr lang="en-US"/>
        </a:p>
      </dgm:t>
    </dgm:pt>
    <dgm:pt modelId="{2C9FFB67-1AFE-4031-90CE-A3EEBC93D51F}" type="sibTrans" cxnId="{77E3C158-C514-4B3D-BFCA-D0CC52CFA332}">
      <dgm:prSet/>
      <dgm:spPr/>
      <dgm:t>
        <a:bodyPr/>
        <a:lstStyle/>
        <a:p>
          <a:endParaRPr lang="en-US"/>
        </a:p>
      </dgm:t>
    </dgm:pt>
    <dgm:pt modelId="{1EB6DAC6-0C76-4590-88B7-99AFF8D58E9D}">
      <dgm:prSet/>
      <dgm:spPr/>
      <dgm:t>
        <a:bodyPr/>
        <a:lstStyle/>
        <a:p>
          <a:r>
            <a:rPr lang="en-US"/>
            <a:t>When it is allowed</a:t>
          </a:r>
        </a:p>
      </dgm:t>
    </dgm:pt>
    <dgm:pt modelId="{9E1FA5D4-05DC-4347-95E4-7DCC655F95F8}" type="parTrans" cxnId="{6CA3D77D-8099-4242-A371-99412506405E}">
      <dgm:prSet/>
      <dgm:spPr/>
      <dgm:t>
        <a:bodyPr/>
        <a:lstStyle/>
        <a:p>
          <a:endParaRPr lang="en-US"/>
        </a:p>
      </dgm:t>
    </dgm:pt>
    <dgm:pt modelId="{6AF81B59-61B4-4A30-A762-799C9A9A75E8}" type="sibTrans" cxnId="{6CA3D77D-8099-4242-A371-99412506405E}">
      <dgm:prSet/>
      <dgm:spPr/>
      <dgm:t>
        <a:bodyPr/>
        <a:lstStyle/>
        <a:p>
          <a:endParaRPr lang="en-US"/>
        </a:p>
      </dgm:t>
    </dgm:pt>
    <dgm:pt modelId="{9E92E611-B3F8-4A18-87B2-43F1FBAC857E}">
      <dgm:prSet/>
      <dgm:spPr/>
      <dgm:t>
        <a:bodyPr/>
        <a:lstStyle/>
        <a:p>
          <a:r>
            <a:rPr lang="en-US"/>
            <a:t>How OCR evaluates it</a:t>
          </a:r>
        </a:p>
      </dgm:t>
    </dgm:pt>
    <dgm:pt modelId="{2578AA3D-34E4-4C21-BBD6-4A7DCD02D284}" type="parTrans" cxnId="{5E0C3D46-6B4B-41AA-ADC9-B7DD5D873E4A}">
      <dgm:prSet/>
      <dgm:spPr/>
      <dgm:t>
        <a:bodyPr/>
        <a:lstStyle/>
        <a:p>
          <a:endParaRPr lang="en-US"/>
        </a:p>
      </dgm:t>
    </dgm:pt>
    <dgm:pt modelId="{BFD45984-668E-45C9-93D6-206BC79B5DA9}" type="sibTrans" cxnId="{5E0C3D46-6B4B-41AA-ADC9-B7DD5D873E4A}">
      <dgm:prSet/>
      <dgm:spPr/>
      <dgm:t>
        <a:bodyPr/>
        <a:lstStyle/>
        <a:p>
          <a:endParaRPr lang="en-US"/>
        </a:p>
      </dgm:t>
    </dgm:pt>
    <dgm:pt modelId="{139D517E-A894-4F4A-8CDB-7C228A2FE4FB}">
      <dgm:prSet/>
      <dgm:spPr/>
      <dgm:t>
        <a:bodyPr/>
        <a:lstStyle/>
        <a:p>
          <a:r>
            <a:rPr lang="en-US"/>
            <a:t>What users will be able to do after this session</a:t>
          </a:r>
        </a:p>
      </dgm:t>
    </dgm:pt>
    <dgm:pt modelId="{ECDF4DFE-61A6-4B03-953A-78F857DC79C6}" type="parTrans" cxnId="{DA1F8952-53E5-41DF-9C57-D1E2889C4296}">
      <dgm:prSet/>
      <dgm:spPr/>
      <dgm:t>
        <a:bodyPr/>
        <a:lstStyle/>
        <a:p>
          <a:endParaRPr lang="en-US"/>
        </a:p>
      </dgm:t>
    </dgm:pt>
    <dgm:pt modelId="{A4E5A0C4-8459-4F44-BC3C-A7D2224B3636}" type="sibTrans" cxnId="{DA1F8952-53E5-41DF-9C57-D1E2889C4296}">
      <dgm:prSet/>
      <dgm:spPr/>
      <dgm:t>
        <a:bodyPr/>
        <a:lstStyle/>
        <a:p>
          <a:endParaRPr lang="en-US"/>
        </a:p>
      </dgm:t>
    </dgm:pt>
    <dgm:pt modelId="{E9E7AF09-82F7-4A81-9AF6-18DE5D10E173}" type="pres">
      <dgm:prSet presAssocID="{80424E84-CDC9-40C2-8050-561BE2835F12}" presName="linear" presStyleCnt="0">
        <dgm:presLayoutVars>
          <dgm:animLvl val="lvl"/>
          <dgm:resizeHandles val="exact"/>
        </dgm:presLayoutVars>
      </dgm:prSet>
      <dgm:spPr/>
    </dgm:pt>
    <dgm:pt modelId="{873DE18B-5FF2-4898-890E-C7AE47F3C962}" type="pres">
      <dgm:prSet presAssocID="{65B09264-5B36-471E-9F2E-339AFCF6AAED}" presName="parentText" presStyleLbl="node1" presStyleIdx="0" presStyleCnt="1">
        <dgm:presLayoutVars>
          <dgm:chMax val="0"/>
          <dgm:bulletEnabled val="1"/>
        </dgm:presLayoutVars>
      </dgm:prSet>
      <dgm:spPr/>
    </dgm:pt>
    <dgm:pt modelId="{C2134B8E-426E-4533-AEDB-32C5AEBDB0E9}" type="pres">
      <dgm:prSet presAssocID="{65B09264-5B36-471E-9F2E-339AFCF6AAED}" presName="childText" presStyleLbl="revTx" presStyleIdx="0" presStyleCnt="1">
        <dgm:presLayoutVars>
          <dgm:bulletEnabled val="1"/>
        </dgm:presLayoutVars>
      </dgm:prSet>
      <dgm:spPr/>
    </dgm:pt>
  </dgm:ptLst>
  <dgm:cxnLst>
    <dgm:cxn modelId="{CA585F08-E7B0-4F7D-9A08-8C6BF4A11FCF}" type="presOf" srcId="{5F4AF2CB-EC25-45DB-BF86-03451D9DF955}" destId="{C2134B8E-426E-4533-AEDB-32C5AEBDB0E9}" srcOrd="0" destOrd="0" presId="urn:microsoft.com/office/officeart/2005/8/layout/vList2"/>
    <dgm:cxn modelId="{EB140614-58CF-49E4-8CCD-75E84930E9A9}" type="presOf" srcId="{65B09264-5B36-471E-9F2E-339AFCF6AAED}" destId="{873DE18B-5FF2-4898-890E-C7AE47F3C962}" srcOrd="0" destOrd="0" presId="urn:microsoft.com/office/officeart/2005/8/layout/vList2"/>
    <dgm:cxn modelId="{0007B617-015C-4A6B-8C8E-383C597FD87F}" type="presOf" srcId="{9E92E611-B3F8-4A18-87B2-43F1FBAC857E}" destId="{C2134B8E-426E-4533-AEDB-32C5AEBDB0E9}" srcOrd="0" destOrd="2" presId="urn:microsoft.com/office/officeart/2005/8/layout/vList2"/>
    <dgm:cxn modelId="{14F8291F-3664-4923-BCE8-32851251A019}" srcId="{80424E84-CDC9-40C2-8050-561BE2835F12}" destId="{65B09264-5B36-471E-9F2E-339AFCF6AAED}" srcOrd="0" destOrd="0" parTransId="{0B776EDC-327A-44B0-A1B8-DAFD6FB660A6}" sibTransId="{87538C9D-49A0-44DC-8CB7-1A7932A62B70}"/>
    <dgm:cxn modelId="{1CA5A820-6E24-476F-B62C-C82343F28471}" type="presOf" srcId="{1EB6DAC6-0C76-4590-88B7-99AFF8D58E9D}" destId="{C2134B8E-426E-4533-AEDB-32C5AEBDB0E9}" srcOrd="0" destOrd="1" presId="urn:microsoft.com/office/officeart/2005/8/layout/vList2"/>
    <dgm:cxn modelId="{5E0C3D46-6B4B-41AA-ADC9-B7DD5D873E4A}" srcId="{65B09264-5B36-471E-9F2E-339AFCF6AAED}" destId="{9E92E611-B3F8-4A18-87B2-43F1FBAC857E}" srcOrd="2" destOrd="0" parTransId="{2578AA3D-34E4-4C21-BBD6-4A7DCD02D284}" sibTransId="{BFD45984-668E-45C9-93D6-206BC79B5DA9}"/>
    <dgm:cxn modelId="{3D45D64A-E364-455C-AC1E-454E08B0AD20}" type="presOf" srcId="{139D517E-A894-4F4A-8CDB-7C228A2FE4FB}" destId="{C2134B8E-426E-4533-AEDB-32C5AEBDB0E9}" srcOrd="0" destOrd="3" presId="urn:microsoft.com/office/officeart/2005/8/layout/vList2"/>
    <dgm:cxn modelId="{DA1F8952-53E5-41DF-9C57-D1E2889C4296}" srcId="{65B09264-5B36-471E-9F2E-339AFCF6AAED}" destId="{139D517E-A894-4F4A-8CDB-7C228A2FE4FB}" srcOrd="3" destOrd="0" parTransId="{ECDF4DFE-61A6-4B03-953A-78F857DC79C6}" sibTransId="{A4E5A0C4-8459-4F44-BC3C-A7D2224B3636}"/>
    <dgm:cxn modelId="{77E3C158-C514-4B3D-BFCA-D0CC52CFA332}" srcId="{65B09264-5B36-471E-9F2E-339AFCF6AAED}" destId="{5F4AF2CB-EC25-45DB-BF86-03451D9DF955}" srcOrd="0" destOrd="0" parTransId="{01FEE56E-E036-4540-87B7-FC41B2FEEE56}" sibTransId="{2C9FFB67-1AFE-4031-90CE-A3EEBC93D51F}"/>
    <dgm:cxn modelId="{4835787D-D429-4098-9C80-620BAC5CE1CA}" type="presOf" srcId="{80424E84-CDC9-40C2-8050-561BE2835F12}" destId="{E9E7AF09-82F7-4A81-9AF6-18DE5D10E173}" srcOrd="0" destOrd="0" presId="urn:microsoft.com/office/officeart/2005/8/layout/vList2"/>
    <dgm:cxn modelId="{6CA3D77D-8099-4242-A371-99412506405E}" srcId="{65B09264-5B36-471E-9F2E-339AFCF6AAED}" destId="{1EB6DAC6-0C76-4590-88B7-99AFF8D58E9D}" srcOrd="1" destOrd="0" parTransId="{9E1FA5D4-05DC-4347-95E4-7DCC655F95F8}" sibTransId="{6AF81B59-61B4-4A30-A762-799C9A9A75E8}"/>
    <dgm:cxn modelId="{FB7CACAB-2F66-4221-B2C8-95B692995EE6}" type="presParOf" srcId="{E9E7AF09-82F7-4A81-9AF6-18DE5D10E173}" destId="{873DE18B-5FF2-4898-890E-C7AE47F3C962}" srcOrd="0" destOrd="0" presId="urn:microsoft.com/office/officeart/2005/8/layout/vList2"/>
    <dgm:cxn modelId="{57141AFF-A915-402F-8180-EBE9D1161DF4}" type="presParOf" srcId="{E9E7AF09-82F7-4A81-9AF6-18DE5D10E173}" destId="{C2134B8E-426E-4533-AEDB-32C5AEBDB0E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FB9C3B1-3C4E-4DC9-83BC-EF112328625C}"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93387BC2-36E8-4962-8147-F147A3BFCCA7}">
      <dgm:prSet/>
      <dgm:spPr/>
      <dgm:t>
        <a:bodyPr/>
        <a:lstStyle/>
        <a:p>
          <a:r>
            <a:rPr lang="en-US"/>
            <a:t>Building the Sampling Frame</a:t>
          </a:r>
        </a:p>
      </dgm:t>
    </dgm:pt>
    <dgm:pt modelId="{8FD10D20-071C-4079-B540-28CA5D96113A}" type="parTrans" cxnId="{8393165E-AC8A-4773-BDFB-A78A38587C87}">
      <dgm:prSet/>
      <dgm:spPr/>
      <dgm:t>
        <a:bodyPr/>
        <a:lstStyle/>
        <a:p>
          <a:endParaRPr lang="en-US"/>
        </a:p>
      </dgm:t>
    </dgm:pt>
    <dgm:pt modelId="{AA773926-DF68-4634-AD8A-64FF5B6090D7}" type="sibTrans" cxnId="{8393165E-AC8A-4773-BDFB-A78A38587C87}">
      <dgm:prSet/>
      <dgm:spPr/>
      <dgm:t>
        <a:bodyPr/>
        <a:lstStyle/>
        <a:p>
          <a:endParaRPr lang="en-US"/>
        </a:p>
      </dgm:t>
    </dgm:pt>
    <dgm:pt modelId="{C5688D1A-CC28-4D98-BF19-772179C4C709}">
      <dgm:prSet/>
      <dgm:spPr/>
      <dgm:t>
        <a:bodyPr/>
        <a:lstStyle/>
        <a:p>
          <a:r>
            <a:rPr lang="en-US"/>
            <a:t>Acceptable address sources</a:t>
          </a:r>
        </a:p>
      </dgm:t>
    </dgm:pt>
    <dgm:pt modelId="{19A4F347-BB10-4E85-B7C7-82A81D0528B0}" type="parTrans" cxnId="{1C21DDB7-1A15-4A7A-9842-44E5EB941335}">
      <dgm:prSet/>
      <dgm:spPr/>
      <dgm:t>
        <a:bodyPr/>
        <a:lstStyle/>
        <a:p>
          <a:endParaRPr lang="en-US"/>
        </a:p>
      </dgm:t>
    </dgm:pt>
    <dgm:pt modelId="{A4BFAFBE-3A45-49D0-BB65-0AA9BC77366A}" type="sibTrans" cxnId="{1C21DDB7-1A15-4A7A-9842-44E5EB941335}">
      <dgm:prSet/>
      <dgm:spPr/>
      <dgm:t>
        <a:bodyPr/>
        <a:lstStyle/>
        <a:p>
          <a:endParaRPr lang="en-US"/>
        </a:p>
      </dgm:t>
    </dgm:pt>
    <dgm:pt modelId="{0F65F592-A427-4F4A-9881-5CD5BB3FEE25}">
      <dgm:prSet/>
      <dgm:spPr/>
      <dgm:t>
        <a:bodyPr/>
        <a:lstStyle/>
        <a:p>
          <a:r>
            <a:rPr lang="en-US"/>
            <a:t>Removing non-residential units</a:t>
          </a:r>
        </a:p>
      </dgm:t>
    </dgm:pt>
    <dgm:pt modelId="{61590CF3-E2E4-4F24-85C4-9928B307E5DF}" type="parTrans" cxnId="{B05BF5A2-3A58-47B9-A52F-9D823043D55A}">
      <dgm:prSet/>
      <dgm:spPr/>
      <dgm:t>
        <a:bodyPr/>
        <a:lstStyle/>
        <a:p>
          <a:endParaRPr lang="en-US"/>
        </a:p>
      </dgm:t>
    </dgm:pt>
    <dgm:pt modelId="{E1F4FC84-568D-407C-8EBF-873CF35A6DF9}" type="sibTrans" cxnId="{B05BF5A2-3A58-47B9-A52F-9D823043D55A}">
      <dgm:prSet/>
      <dgm:spPr/>
      <dgm:t>
        <a:bodyPr/>
        <a:lstStyle/>
        <a:p>
          <a:endParaRPr lang="en-US"/>
        </a:p>
      </dgm:t>
    </dgm:pt>
    <dgm:pt modelId="{64EBC227-3F0C-4FC1-BC54-D064504C08F6}">
      <dgm:prSet/>
      <dgm:spPr/>
      <dgm:t>
        <a:bodyPr/>
        <a:lstStyle/>
        <a:p>
          <a:r>
            <a:rPr lang="en-US"/>
            <a:t>Vacancies and multi-unit buildings</a:t>
          </a:r>
        </a:p>
      </dgm:t>
    </dgm:pt>
    <dgm:pt modelId="{7F296C45-1758-4CE1-9F99-97BFC6EFD5EA}" type="parTrans" cxnId="{7C2EB4D2-168A-4127-B8F8-9772ECCD4696}">
      <dgm:prSet/>
      <dgm:spPr/>
      <dgm:t>
        <a:bodyPr/>
        <a:lstStyle/>
        <a:p>
          <a:endParaRPr lang="en-US"/>
        </a:p>
      </dgm:t>
    </dgm:pt>
    <dgm:pt modelId="{3DF76B8F-EB14-4396-A6D7-EB8A1DF8EACE}" type="sibTrans" cxnId="{7C2EB4D2-168A-4127-B8F8-9772ECCD4696}">
      <dgm:prSet/>
      <dgm:spPr/>
      <dgm:t>
        <a:bodyPr/>
        <a:lstStyle/>
        <a:p>
          <a:endParaRPr lang="en-US"/>
        </a:p>
      </dgm:t>
    </dgm:pt>
    <dgm:pt modelId="{A7BF3B45-EC0F-41BC-ABDD-AB1E330A3B70}">
      <dgm:prSet/>
      <dgm:spPr/>
      <dgm:t>
        <a:bodyPr/>
        <a:lstStyle/>
        <a:p>
          <a:r>
            <a:rPr lang="en-US"/>
            <a:t>Why bad lists doom good surveys</a:t>
          </a:r>
        </a:p>
      </dgm:t>
    </dgm:pt>
    <dgm:pt modelId="{7E6C6B56-A314-480B-9EE5-1AC679CC7134}" type="parTrans" cxnId="{DB163E4A-9C7C-4D0A-A52C-3C4B9262EDAC}">
      <dgm:prSet/>
      <dgm:spPr/>
      <dgm:t>
        <a:bodyPr/>
        <a:lstStyle/>
        <a:p>
          <a:endParaRPr lang="en-US"/>
        </a:p>
      </dgm:t>
    </dgm:pt>
    <dgm:pt modelId="{E8218559-049C-4547-94ED-61A2FF57A850}" type="sibTrans" cxnId="{DB163E4A-9C7C-4D0A-A52C-3C4B9262EDAC}">
      <dgm:prSet/>
      <dgm:spPr/>
      <dgm:t>
        <a:bodyPr/>
        <a:lstStyle/>
        <a:p>
          <a:endParaRPr lang="en-US"/>
        </a:p>
      </dgm:t>
    </dgm:pt>
    <dgm:pt modelId="{1C229936-94B3-43C1-B009-4B984A4F24FE}" type="pres">
      <dgm:prSet presAssocID="{EFB9C3B1-3C4E-4DC9-83BC-EF112328625C}" presName="Name0" presStyleCnt="0">
        <dgm:presLayoutVars>
          <dgm:dir/>
          <dgm:animLvl val="lvl"/>
          <dgm:resizeHandles val="exact"/>
        </dgm:presLayoutVars>
      </dgm:prSet>
      <dgm:spPr/>
    </dgm:pt>
    <dgm:pt modelId="{34D485C5-2542-468A-88F3-47CDF2EC87A5}" type="pres">
      <dgm:prSet presAssocID="{93387BC2-36E8-4962-8147-F147A3BFCCA7}" presName="composite" presStyleCnt="0"/>
      <dgm:spPr/>
    </dgm:pt>
    <dgm:pt modelId="{65C51D8F-6241-4385-B81E-6676FD6AE2E7}" type="pres">
      <dgm:prSet presAssocID="{93387BC2-36E8-4962-8147-F147A3BFCCA7}" presName="parTx" presStyleLbl="alignNode1" presStyleIdx="0" presStyleCnt="1">
        <dgm:presLayoutVars>
          <dgm:chMax val="0"/>
          <dgm:chPref val="0"/>
          <dgm:bulletEnabled val="1"/>
        </dgm:presLayoutVars>
      </dgm:prSet>
      <dgm:spPr/>
    </dgm:pt>
    <dgm:pt modelId="{8805AA38-E039-41C6-8F98-461EEAFB86C0}" type="pres">
      <dgm:prSet presAssocID="{93387BC2-36E8-4962-8147-F147A3BFCCA7}" presName="desTx" presStyleLbl="alignAccFollowNode1" presStyleIdx="0" presStyleCnt="1">
        <dgm:presLayoutVars>
          <dgm:bulletEnabled val="1"/>
        </dgm:presLayoutVars>
      </dgm:prSet>
      <dgm:spPr/>
    </dgm:pt>
  </dgm:ptLst>
  <dgm:cxnLst>
    <dgm:cxn modelId="{18858828-E281-4DA1-9C6E-0F2D0BE7E0CA}" type="presOf" srcId="{C5688D1A-CC28-4D98-BF19-772179C4C709}" destId="{8805AA38-E039-41C6-8F98-461EEAFB86C0}" srcOrd="0" destOrd="0" presId="urn:microsoft.com/office/officeart/2005/8/layout/hList1"/>
    <dgm:cxn modelId="{5FC5762C-B15A-4322-A752-1B713FF58AA2}" type="presOf" srcId="{93387BC2-36E8-4962-8147-F147A3BFCCA7}" destId="{65C51D8F-6241-4385-B81E-6676FD6AE2E7}" srcOrd="0" destOrd="0" presId="urn:microsoft.com/office/officeart/2005/8/layout/hList1"/>
    <dgm:cxn modelId="{8393165E-AC8A-4773-BDFB-A78A38587C87}" srcId="{EFB9C3B1-3C4E-4DC9-83BC-EF112328625C}" destId="{93387BC2-36E8-4962-8147-F147A3BFCCA7}" srcOrd="0" destOrd="0" parTransId="{8FD10D20-071C-4079-B540-28CA5D96113A}" sibTransId="{AA773926-DF68-4634-AD8A-64FF5B6090D7}"/>
    <dgm:cxn modelId="{DB163E4A-9C7C-4D0A-A52C-3C4B9262EDAC}" srcId="{93387BC2-36E8-4962-8147-F147A3BFCCA7}" destId="{A7BF3B45-EC0F-41BC-ABDD-AB1E330A3B70}" srcOrd="3" destOrd="0" parTransId="{7E6C6B56-A314-480B-9EE5-1AC679CC7134}" sibTransId="{E8218559-049C-4547-94ED-61A2FF57A850}"/>
    <dgm:cxn modelId="{83F78487-2397-463E-B27C-D46C552F737D}" type="presOf" srcId="{0F65F592-A427-4F4A-9881-5CD5BB3FEE25}" destId="{8805AA38-E039-41C6-8F98-461EEAFB86C0}" srcOrd="0" destOrd="1" presId="urn:microsoft.com/office/officeart/2005/8/layout/hList1"/>
    <dgm:cxn modelId="{89413599-F78D-428C-A33C-020BAC68E1CB}" type="presOf" srcId="{A7BF3B45-EC0F-41BC-ABDD-AB1E330A3B70}" destId="{8805AA38-E039-41C6-8F98-461EEAFB86C0}" srcOrd="0" destOrd="3" presId="urn:microsoft.com/office/officeart/2005/8/layout/hList1"/>
    <dgm:cxn modelId="{B05BF5A2-3A58-47B9-A52F-9D823043D55A}" srcId="{93387BC2-36E8-4962-8147-F147A3BFCCA7}" destId="{0F65F592-A427-4F4A-9881-5CD5BB3FEE25}" srcOrd="1" destOrd="0" parTransId="{61590CF3-E2E4-4F24-85C4-9928B307E5DF}" sibTransId="{E1F4FC84-568D-407C-8EBF-873CF35A6DF9}"/>
    <dgm:cxn modelId="{1C21DDB7-1A15-4A7A-9842-44E5EB941335}" srcId="{93387BC2-36E8-4962-8147-F147A3BFCCA7}" destId="{C5688D1A-CC28-4D98-BF19-772179C4C709}" srcOrd="0" destOrd="0" parTransId="{19A4F347-BB10-4E85-B7C7-82A81D0528B0}" sibTransId="{A4BFAFBE-3A45-49D0-BB65-0AA9BC77366A}"/>
    <dgm:cxn modelId="{A3E30AC0-441C-485C-A746-407CC9F819A6}" type="presOf" srcId="{EFB9C3B1-3C4E-4DC9-83BC-EF112328625C}" destId="{1C229936-94B3-43C1-B009-4B984A4F24FE}" srcOrd="0" destOrd="0" presId="urn:microsoft.com/office/officeart/2005/8/layout/hList1"/>
    <dgm:cxn modelId="{7C2EB4D2-168A-4127-B8F8-9772ECCD4696}" srcId="{93387BC2-36E8-4962-8147-F147A3BFCCA7}" destId="{64EBC227-3F0C-4FC1-BC54-D064504C08F6}" srcOrd="2" destOrd="0" parTransId="{7F296C45-1758-4CE1-9F99-97BFC6EFD5EA}" sibTransId="{3DF76B8F-EB14-4396-A6D7-EB8A1DF8EACE}"/>
    <dgm:cxn modelId="{C04DBAD5-832B-4FE6-9EF1-51D48FA7A225}" type="presOf" srcId="{64EBC227-3F0C-4FC1-BC54-D064504C08F6}" destId="{8805AA38-E039-41C6-8F98-461EEAFB86C0}" srcOrd="0" destOrd="2" presId="urn:microsoft.com/office/officeart/2005/8/layout/hList1"/>
    <dgm:cxn modelId="{2C1B4957-E489-4864-9A1D-D1B6F1259B83}" type="presParOf" srcId="{1C229936-94B3-43C1-B009-4B984A4F24FE}" destId="{34D485C5-2542-468A-88F3-47CDF2EC87A5}" srcOrd="0" destOrd="0" presId="urn:microsoft.com/office/officeart/2005/8/layout/hList1"/>
    <dgm:cxn modelId="{81791EA6-9AA8-4CA2-8F6B-3C248F7C639F}" type="presParOf" srcId="{34D485C5-2542-468A-88F3-47CDF2EC87A5}" destId="{65C51D8F-6241-4385-B81E-6676FD6AE2E7}" srcOrd="0" destOrd="0" presId="urn:microsoft.com/office/officeart/2005/8/layout/hList1"/>
    <dgm:cxn modelId="{6F31BE7C-47E4-43AE-B3D2-17CC7E20DCDC}" type="presParOf" srcId="{34D485C5-2542-468A-88F3-47CDF2EC87A5}" destId="{8805AA38-E039-41C6-8F98-461EEAFB86C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7B3F619-DCD2-474F-A399-6426EB6966AB}"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E1216DCC-473C-4398-99D7-850FB0031B78}">
      <dgm:prSet/>
      <dgm:spPr/>
      <dgm:t>
        <a:bodyPr/>
        <a:lstStyle/>
        <a:p>
          <a:r>
            <a:rPr lang="en-US"/>
            <a:t>Public Outreach Before Surveying</a:t>
          </a:r>
        </a:p>
      </dgm:t>
    </dgm:pt>
    <dgm:pt modelId="{C6DBEDE4-0677-4FB4-9CC1-C34BE2A0121F}" type="parTrans" cxnId="{E9E1EB60-FBA4-4035-9294-A3ED2BCCE97A}">
      <dgm:prSet/>
      <dgm:spPr/>
      <dgm:t>
        <a:bodyPr/>
        <a:lstStyle/>
        <a:p>
          <a:endParaRPr lang="en-US"/>
        </a:p>
      </dgm:t>
    </dgm:pt>
    <dgm:pt modelId="{E0CFFFC0-53DF-4CF0-AE93-431B491A6A5B}" type="sibTrans" cxnId="{E9E1EB60-FBA4-4035-9294-A3ED2BCCE97A}">
      <dgm:prSet/>
      <dgm:spPr/>
      <dgm:t>
        <a:bodyPr/>
        <a:lstStyle/>
        <a:p>
          <a:endParaRPr lang="en-US"/>
        </a:p>
      </dgm:t>
    </dgm:pt>
    <dgm:pt modelId="{46312749-90D3-4A70-84FE-5481D59A139D}">
      <dgm:prSet/>
      <dgm:spPr/>
      <dgm:t>
        <a:bodyPr/>
        <a:lstStyle/>
        <a:p>
          <a:r>
            <a:rPr lang="en-US"/>
            <a:t>Why advance notice matters</a:t>
          </a:r>
        </a:p>
      </dgm:t>
    </dgm:pt>
    <dgm:pt modelId="{ED43EA77-186B-4B38-942E-46D870650829}" type="parTrans" cxnId="{AC3699A3-B454-420A-81AF-5D5F0138DE89}">
      <dgm:prSet/>
      <dgm:spPr/>
      <dgm:t>
        <a:bodyPr/>
        <a:lstStyle/>
        <a:p>
          <a:endParaRPr lang="en-US"/>
        </a:p>
      </dgm:t>
    </dgm:pt>
    <dgm:pt modelId="{98E1C99E-AC21-48CE-A1F0-22D9335266EE}" type="sibTrans" cxnId="{AC3699A3-B454-420A-81AF-5D5F0138DE89}">
      <dgm:prSet/>
      <dgm:spPr/>
      <dgm:t>
        <a:bodyPr/>
        <a:lstStyle/>
        <a:p>
          <a:endParaRPr lang="en-US"/>
        </a:p>
      </dgm:t>
    </dgm:pt>
    <dgm:pt modelId="{C0B100F9-E195-45B5-AE25-F111BD61E76C}">
      <dgm:prSet/>
      <dgm:spPr/>
      <dgm:t>
        <a:bodyPr/>
        <a:lstStyle/>
        <a:p>
          <a:r>
            <a:rPr lang="en-US"/>
            <a:t>Outreach tools</a:t>
          </a:r>
        </a:p>
      </dgm:t>
    </dgm:pt>
    <dgm:pt modelId="{FF61B32E-ABDC-45EA-B087-965AD8E4AC14}" type="parTrans" cxnId="{79BEBF12-8CE3-44BD-83BA-3D42D2BC76CD}">
      <dgm:prSet/>
      <dgm:spPr/>
      <dgm:t>
        <a:bodyPr/>
        <a:lstStyle/>
        <a:p>
          <a:endParaRPr lang="en-US"/>
        </a:p>
      </dgm:t>
    </dgm:pt>
    <dgm:pt modelId="{ABA925FD-0BE0-42E5-BECD-23DE98ABAD34}" type="sibTrans" cxnId="{79BEBF12-8CE3-44BD-83BA-3D42D2BC76CD}">
      <dgm:prSet/>
      <dgm:spPr/>
      <dgm:t>
        <a:bodyPr/>
        <a:lstStyle/>
        <a:p>
          <a:endParaRPr lang="en-US"/>
        </a:p>
      </dgm:t>
    </dgm:pt>
    <dgm:pt modelId="{E419D78D-BC6B-48D5-ACCD-B7B2A3BFBB56}">
      <dgm:prSet/>
      <dgm:spPr/>
      <dgm:t>
        <a:bodyPr/>
        <a:lstStyle/>
        <a:p>
          <a:r>
            <a:rPr lang="en-US"/>
            <a:t>Messaging that increases participation </a:t>
          </a:r>
        </a:p>
      </dgm:t>
    </dgm:pt>
    <dgm:pt modelId="{B621CD35-339F-402F-9833-61671949D1E8}" type="parTrans" cxnId="{A83C5C54-E355-41F1-A571-E16AEFF9A1FF}">
      <dgm:prSet/>
      <dgm:spPr/>
      <dgm:t>
        <a:bodyPr/>
        <a:lstStyle/>
        <a:p>
          <a:endParaRPr lang="en-US"/>
        </a:p>
      </dgm:t>
    </dgm:pt>
    <dgm:pt modelId="{A6F5E6D3-C09C-4027-BBDD-CA6CF4D7D159}" type="sibTrans" cxnId="{A83C5C54-E355-41F1-A571-E16AEFF9A1FF}">
      <dgm:prSet/>
      <dgm:spPr/>
      <dgm:t>
        <a:bodyPr/>
        <a:lstStyle/>
        <a:p>
          <a:endParaRPr lang="en-US"/>
        </a:p>
      </dgm:t>
    </dgm:pt>
    <dgm:pt modelId="{D5490E2F-CC0D-49E0-AEE9-E335E88B2C10}" type="pres">
      <dgm:prSet presAssocID="{C7B3F619-DCD2-474F-A399-6426EB6966AB}" presName="Name0" presStyleCnt="0">
        <dgm:presLayoutVars>
          <dgm:dir/>
          <dgm:animLvl val="lvl"/>
          <dgm:resizeHandles val="exact"/>
        </dgm:presLayoutVars>
      </dgm:prSet>
      <dgm:spPr/>
    </dgm:pt>
    <dgm:pt modelId="{EA1F85C8-76B0-4AFE-B92B-377D62FF1E8C}" type="pres">
      <dgm:prSet presAssocID="{E1216DCC-473C-4398-99D7-850FB0031B78}" presName="composite" presStyleCnt="0"/>
      <dgm:spPr/>
    </dgm:pt>
    <dgm:pt modelId="{AB26F8AF-10FD-48EA-96EF-6DE8961731C4}" type="pres">
      <dgm:prSet presAssocID="{E1216DCC-473C-4398-99D7-850FB0031B78}" presName="parTx" presStyleLbl="alignNode1" presStyleIdx="0" presStyleCnt="1">
        <dgm:presLayoutVars>
          <dgm:chMax val="0"/>
          <dgm:chPref val="0"/>
          <dgm:bulletEnabled val="1"/>
        </dgm:presLayoutVars>
      </dgm:prSet>
      <dgm:spPr/>
    </dgm:pt>
    <dgm:pt modelId="{BE0B03F7-61A7-43AD-82B3-C66E585D4247}" type="pres">
      <dgm:prSet presAssocID="{E1216DCC-473C-4398-99D7-850FB0031B78}" presName="desTx" presStyleLbl="alignAccFollowNode1" presStyleIdx="0" presStyleCnt="1">
        <dgm:presLayoutVars>
          <dgm:bulletEnabled val="1"/>
        </dgm:presLayoutVars>
      </dgm:prSet>
      <dgm:spPr/>
    </dgm:pt>
  </dgm:ptLst>
  <dgm:cxnLst>
    <dgm:cxn modelId="{79BEBF12-8CE3-44BD-83BA-3D42D2BC76CD}" srcId="{E1216DCC-473C-4398-99D7-850FB0031B78}" destId="{C0B100F9-E195-45B5-AE25-F111BD61E76C}" srcOrd="1" destOrd="0" parTransId="{FF61B32E-ABDC-45EA-B087-965AD8E4AC14}" sibTransId="{ABA925FD-0BE0-42E5-BECD-23DE98ABAD34}"/>
    <dgm:cxn modelId="{E9E1EB60-FBA4-4035-9294-A3ED2BCCE97A}" srcId="{C7B3F619-DCD2-474F-A399-6426EB6966AB}" destId="{E1216DCC-473C-4398-99D7-850FB0031B78}" srcOrd="0" destOrd="0" parTransId="{C6DBEDE4-0677-4FB4-9CC1-C34BE2A0121F}" sibTransId="{E0CFFFC0-53DF-4CF0-AE93-431B491A6A5B}"/>
    <dgm:cxn modelId="{A83C5C54-E355-41F1-A571-E16AEFF9A1FF}" srcId="{E1216DCC-473C-4398-99D7-850FB0031B78}" destId="{E419D78D-BC6B-48D5-ACCD-B7B2A3BFBB56}" srcOrd="2" destOrd="0" parTransId="{B621CD35-339F-402F-9833-61671949D1E8}" sibTransId="{A6F5E6D3-C09C-4027-BBDD-CA6CF4D7D159}"/>
    <dgm:cxn modelId="{D07C5395-03B7-4912-AAE5-E23942E40EC9}" type="presOf" srcId="{E419D78D-BC6B-48D5-ACCD-B7B2A3BFBB56}" destId="{BE0B03F7-61A7-43AD-82B3-C66E585D4247}" srcOrd="0" destOrd="2" presId="urn:microsoft.com/office/officeart/2005/8/layout/hList1"/>
    <dgm:cxn modelId="{AC3699A3-B454-420A-81AF-5D5F0138DE89}" srcId="{E1216DCC-473C-4398-99D7-850FB0031B78}" destId="{46312749-90D3-4A70-84FE-5481D59A139D}" srcOrd="0" destOrd="0" parTransId="{ED43EA77-186B-4B38-942E-46D870650829}" sibTransId="{98E1C99E-AC21-48CE-A1F0-22D9335266EE}"/>
    <dgm:cxn modelId="{B0599CC9-F677-4EE6-AB30-C4C9EEEA0AAF}" type="presOf" srcId="{46312749-90D3-4A70-84FE-5481D59A139D}" destId="{BE0B03F7-61A7-43AD-82B3-C66E585D4247}" srcOrd="0" destOrd="0" presId="urn:microsoft.com/office/officeart/2005/8/layout/hList1"/>
    <dgm:cxn modelId="{2D42DBE1-6F5F-40DC-9935-D36C1599D6E0}" type="presOf" srcId="{C0B100F9-E195-45B5-AE25-F111BD61E76C}" destId="{BE0B03F7-61A7-43AD-82B3-C66E585D4247}" srcOrd="0" destOrd="1" presId="urn:microsoft.com/office/officeart/2005/8/layout/hList1"/>
    <dgm:cxn modelId="{A429D2E8-7D54-4F28-970F-9058F8D1EA73}" type="presOf" srcId="{E1216DCC-473C-4398-99D7-850FB0031B78}" destId="{AB26F8AF-10FD-48EA-96EF-6DE8961731C4}" srcOrd="0" destOrd="0" presId="urn:microsoft.com/office/officeart/2005/8/layout/hList1"/>
    <dgm:cxn modelId="{88B428FA-4165-4121-B14E-C16596A579C0}" type="presOf" srcId="{C7B3F619-DCD2-474F-A399-6426EB6966AB}" destId="{D5490E2F-CC0D-49E0-AEE9-E335E88B2C10}" srcOrd="0" destOrd="0" presId="urn:microsoft.com/office/officeart/2005/8/layout/hList1"/>
    <dgm:cxn modelId="{DE297CD0-B441-46DA-839D-D4FA4DA5E478}" type="presParOf" srcId="{D5490E2F-CC0D-49E0-AEE9-E335E88B2C10}" destId="{EA1F85C8-76B0-4AFE-B92B-377D62FF1E8C}" srcOrd="0" destOrd="0" presId="urn:microsoft.com/office/officeart/2005/8/layout/hList1"/>
    <dgm:cxn modelId="{A68E12E8-55AC-48D4-A6DD-3541450F696A}" type="presParOf" srcId="{EA1F85C8-76B0-4AFE-B92B-377D62FF1E8C}" destId="{AB26F8AF-10FD-48EA-96EF-6DE8961731C4}" srcOrd="0" destOrd="0" presId="urn:microsoft.com/office/officeart/2005/8/layout/hList1"/>
    <dgm:cxn modelId="{0D1AB43D-F3BD-49D5-8E94-DED4F3B4FE8B}" type="presParOf" srcId="{EA1F85C8-76B0-4AFE-B92B-377D62FF1E8C}" destId="{BE0B03F7-61A7-43AD-82B3-C66E585D424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FAEFDDD-8AB2-427E-BD54-6A86E4C1E7B7}"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53A30A68-ED0C-4E53-9E03-35A6E74D5602}">
      <dgm:prSet/>
      <dgm:spPr/>
      <dgm:t>
        <a:bodyPr/>
        <a:lstStyle/>
        <a:p>
          <a:r>
            <a:rPr lang="en-US"/>
            <a:t>Survey Timeline &amp; Sequencing</a:t>
          </a:r>
        </a:p>
      </dgm:t>
    </dgm:pt>
    <dgm:pt modelId="{6808F20E-5649-47A4-9484-998F73891514}" type="parTrans" cxnId="{34902C87-4BC7-4C55-B0CE-88F5D27FD690}">
      <dgm:prSet/>
      <dgm:spPr/>
      <dgm:t>
        <a:bodyPr/>
        <a:lstStyle/>
        <a:p>
          <a:endParaRPr lang="en-US"/>
        </a:p>
      </dgm:t>
    </dgm:pt>
    <dgm:pt modelId="{E1EC4DC5-DD14-4ADD-8218-539D68B66E78}" type="sibTrans" cxnId="{34902C87-4BC7-4C55-B0CE-88F5D27FD690}">
      <dgm:prSet/>
      <dgm:spPr/>
      <dgm:t>
        <a:bodyPr/>
        <a:lstStyle/>
        <a:p>
          <a:endParaRPr lang="en-US"/>
        </a:p>
      </dgm:t>
    </dgm:pt>
    <dgm:pt modelId="{AC38194D-E0F7-4E7B-A779-A5F491CE7447}">
      <dgm:prSet/>
      <dgm:spPr/>
      <dgm:t>
        <a:bodyPr/>
        <a:lstStyle/>
        <a:p>
          <a:r>
            <a:rPr lang="en-US"/>
            <a:t>Planning vs fielding</a:t>
          </a:r>
        </a:p>
      </dgm:t>
    </dgm:pt>
    <dgm:pt modelId="{B141BE9D-3AB3-41BD-98E3-944158D14AFE}" type="parTrans" cxnId="{1D025ABC-AE8E-47EA-B236-8D9B2667F1C2}">
      <dgm:prSet/>
      <dgm:spPr/>
      <dgm:t>
        <a:bodyPr/>
        <a:lstStyle/>
        <a:p>
          <a:endParaRPr lang="en-US"/>
        </a:p>
      </dgm:t>
    </dgm:pt>
    <dgm:pt modelId="{DDDA8B84-CBC2-4D4E-84D7-7DB515D370B8}" type="sibTrans" cxnId="{1D025ABC-AE8E-47EA-B236-8D9B2667F1C2}">
      <dgm:prSet/>
      <dgm:spPr/>
      <dgm:t>
        <a:bodyPr/>
        <a:lstStyle/>
        <a:p>
          <a:endParaRPr lang="en-US"/>
        </a:p>
      </dgm:t>
    </dgm:pt>
    <dgm:pt modelId="{3D33152F-DCAC-4CE9-8A42-C117FC685757}">
      <dgm:prSet/>
      <dgm:spPr/>
      <dgm:t>
        <a:bodyPr/>
        <a:lstStyle/>
        <a:p>
          <a:r>
            <a:rPr lang="en-US"/>
            <a:t>Why order matters</a:t>
          </a:r>
        </a:p>
      </dgm:t>
    </dgm:pt>
    <dgm:pt modelId="{5D76C04D-B2DA-46B8-86DD-3BEDDC78F4D6}" type="parTrans" cxnId="{7347D6DB-4DCE-4DE2-8EF8-D02297D3D1C9}">
      <dgm:prSet/>
      <dgm:spPr/>
      <dgm:t>
        <a:bodyPr/>
        <a:lstStyle/>
        <a:p>
          <a:endParaRPr lang="en-US"/>
        </a:p>
      </dgm:t>
    </dgm:pt>
    <dgm:pt modelId="{30515B94-0781-4923-90CF-B49594073EF2}" type="sibTrans" cxnId="{7347D6DB-4DCE-4DE2-8EF8-D02297D3D1C9}">
      <dgm:prSet/>
      <dgm:spPr/>
      <dgm:t>
        <a:bodyPr/>
        <a:lstStyle/>
        <a:p>
          <a:endParaRPr lang="en-US"/>
        </a:p>
      </dgm:t>
    </dgm:pt>
    <dgm:pt modelId="{90656797-DE7A-478D-A86C-40F7625B3C37}">
      <dgm:prSet/>
      <dgm:spPr/>
      <dgm:t>
        <a:bodyPr/>
        <a:lstStyle/>
        <a:p>
          <a:r>
            <a:rPr lang="en-US"/>
            <a:t>Typical timeframes</a:t>
          </a:r>
        </a:p>
      </dgm:t>
    </dgm:pt>
    <dgm:pt modelId="{64519284-FCEA-4FA3-8614-D384B4FC82FD}" type="parTrans" cxnId="{C1E161C0-571A-4760-AC01-F4E31FC815F0}">
      <dgm:prSet/>
      <dgm:spPr/>
      <dgm:t>
        <a:bodyPr/>
        <a:lstStyle/>
        <a:p>
          <a:endParaRPr lang="en-US"/>
        </a:p>
      </dgm:t>
    </dgm:pt>
    <dgm:pt modelId="{AB69B55E-FF2B-4AA2-897C-ABB4E91F7F09}" type="sibTrans" cxnId="{C1E161C0-571A-4760-AC01-F4E31FC815F0}">
      <dgm:prSet/>
      <dgm:spPr/>
      <dgm:t>
        <a:bodyPr/>
        <a:lstStyle/>
        <a:p>
          <a:endParaRPr lang="en-US"/>
        </a:p>
      </dgm:t>
    </dgm:pt>
    <dgm:pt modelId="{02B72621-A372-476A-8223-A7F4DA13C1B7}" type="pres">
      <dgm:prSet presAssocID="{BFAEFDDD-8AB2-427E-BD54-6A86E4C1E7B7}" presName="Name0" presStyleCnt="0">
        <dgm:presLayoutVars>
          <dgm:dir/>
          <dgm:animLvl val="lvl"/>
          <dgm:resizeHandles val="exact"/>
        </dgm:presLayoutVars>
      </dgm:prSet>
      <dgm:spPr/>
    </dgm:pt>
    <dgm:pt modelId="{F924887A-DF45-46A4-B4ED-8F6DCCC2D1CE}" type="pres">
      <dgm:prSet presAssocID="{53A30A68-ED0C-4E53-9E03-35A6E74D5602}" presName="composite" presStyleCnt="0"/>
      <dgm:spPr/>
    </dgm:pt>
    <dgm:pt modelId="{36E61FCD-C519-4815-8A01-0AA0A50BD2F0}" type="pres">
      <dgm:prSet presAssocID="{53A30A68-ED0C-4E53-9E03-35A6E74D5602}" presName="parTx" presStyleLbl="alignNode1" presStyleIdx="0" presStyleCnt="1">
        <dgm:presLayoutVars>
          <dgm:chMax val="0"/>
          <dgm:chPref val="0"/>
          <dgm:bulletEnabled val="1"/>
        </dgm:presLayoutVars>
      </dgm:prSet>
      <dgm:spPr/>
    </dgm:pt>
    <dgm:pt modelId="{AF1E0C73-3040-43CD-860A-3E691AC9A3E4}" type="pres">
      <dgm:prSet presAssocID="{53A30A68-ED0C-4E53-9E03-35A6E74D5602}" presName="desTx" presStyleLbl="alignAccFollowNode1" presStyleIdx="0" presStyleCnt="1">
        <dgm:presLayoutVars>
          <dgm:bulletEnabled val="1"/>
        </dgm:presLayoutVars>
      </dgm:prSet>
      <dgm:spPr/>
    </dgm:pt>
  </dgm:ptLst>
  <dgm:cxnLst>
    <dgm:cxn modelId="{2AB87D00-518F-4E94-82C1-68C8D9B028DC}" type="presOf" srcId="{AC38194D-E0F7-4E7B-A779-A5F491CE7447}" destId="{AF1E0C73-3040-43CD-860A-3E691AC9A3E4}" srcOrd="0" destOrd="0" presId="urn:microsoft.com/office/officeart/2005/8/layout/hList1"/>
    <dgm:cxn modelId="{BABC8E34-C777-4656-9719-9D730F972FB8}" type="presOf" srcId="{53A30A68-ED0C-4E53-9E03-35A6E74D5602}" destId="{36E61FCD-C519-4815-8A01-0AA0A50BD2F0}" srcOrd="0" destOrd="0" presId="urn:microsoft.com/office/officeart/2005/8/layout/hList1"/>
    <dgm:cxn modelId="{F53C7238-7F4B-4C76-AEA1-3297DF616ECB}" type="presOf" srcId="{90656797-DE7A-478D-A86C-40F7625B3C37}" destId="{AF1E0C73-3040-43CD-860A-3E691AC9A3E4}" srcOrd="0" destOrd="2" presId="urn:microsoft.com/office/officeart/2005/8/layout/hList1"/>
    <dgm:cxn modelId="{34902C87-4BC7-4C55-B0CE-88F5D27FD690}" srcId="{BFAEFDDD-8AB2-427E-BD54-6A86E4C1E7B7}" destId="{53A30A68-ED0C-4E53-9E03-35A6E74D5602}" srcOrd="0" destOrd="0" parTransId="{6808F20E-5649-47A4-9484-998F73891514}" sibTransId="{E1EC4DC5-DD14-4ADD-8218-539D68B66E78}"/>
    <dgm:cxn modelId="{B3F538B4-87B0-44B3-A1F9-BBD923C5CC92}" type="presOf" srcId="{3D33152F-DCAC-4CE9-8A42-C117FC685757}" destId="{AF1E0C73-3040-43CD-860A-3E691AC9A3E4}" srcOrd="0" destOrd="1" presId="urn:microsoft.com/office/officeart/2005/8/layout/hList1"/>
    <dgm:cxn modelId="{1D025ABC-AE8E-47EA-B236-8D9B2667F1C2}" srcId="{53A30A68-ED0C-4E53-9E03-35A6E74D5602}" destId="{AC38194D-E0F7-4E7B-A779-A5F491CE7447}" srcOrd="0" destOrd="0" parTransId="{B141BE9D-3AB3-41BD-98E3-944158D14AFE}" sibTransId="{DDDA8B84-CBC2-4D4E-84D7-7DB515D370B8}"/>
    <dgm:cxn modelId="{C1E161C0-571A-4760-AC01-F4E31FC815F0}" srcId="{53A30A68-ED0C-4E53-9E03-35A6E74D5602}" destId="{90656797-DE7A-478D-A86C-40F7625B3C37}" srcOrd="2" destOrd="0" parTransId="{64519284-FCEA-4FA3-8614-D384B4FC82FD}" sibTransId="{AB69B55E-FF2B-4AA2-897C-ABB4E91F7F09}"/>
    <dgm:cxn modelId="{9447A4D8-B13C-422C-A33B-D0C1672411E7}" type="presOf" srcId="{BFAEFDDD-8AB2-427E-BD54-6A86E4C1E7B7}" destId="{02B72621-A372-476A-8223-A7F4DA13C1B7}" srcOrd="0" destOrd="0" presId="urn:microsoft.com/office/officeart/2005/8/layout/hList1"/>
    <dgm:cxn modelId="{7347D6DB-4DCE-4DE2-8EF8-D02297D3D1C9}" srcId="{53A30A68-ED0C-4E53-9E03-35A6E74D5602}" destId="{3D33152F-DCAC-4CE9-8A42-C117FC685757}" srcOrd="1" destOrd="0" parTransId="{5D76C04D-B2DA-46B8-86DD-3BEDDC78F4D6}" sibTransId="{30515B94-0781-4923-90CF-B49594073EF2}"/>
    <dgm:cxn modelId="{91B63A5F-2697-460D-BE99-9FEA624BF6DA}" type="presParOf" srcId="{02B72621-A372-476A-8223-A7F4DA13C1B7}" destId="{F924887A-DF45-46A4-B4ED-8F6DCCC2D1CE}" srcOrd="0" destOrd="0" presId="urn:microsoft.com/office/officeart/2005/8/layout/hList1"/>
    <dgm:cxn modelId="{29397B4F-30DC-4696-BB82-E28C81A46F4A}" type="presParOf" srcId="{F924887A-DF45-46A4-B4ED-8F6DCCC2D1CE}" destId="{36E61FCD-C519-4815-8A01-0AA0A50BD2F0}" srcOrd="0" destOrd="0" presId="urn:microsoft.com/office/officeart/2005/8/layout/hList1"/>
    <dgm:cxn modelId="{1E235603-8FEF-43E0-B12C-ED8BCDB9C3E4}" type="presParOf" srcId="{F924887A-DF45-46A4-B4ED-8F6DCCC2D1CE}" destId="{AF1E0C73-3040-43CD-860A-3E691AC9A3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05793EB-92F1-4B78-AE1C-E1345202D87E}" type="doc">
      <dgm:prSet loTypeId="urn:microsoft.com/office/officeart/2005/8/layout/chevronAccent+Icon" loCatId="officeonline" qsTypeId="urn:microsoft.com/office/officeart/2005/8/quickstyle/simple1" qsCatId="simple" csTypeId="urn:microsoft.com/office/officeart/2005/8/colors/accent1_2" csCatId="accent1" phldr="1"/>
      <dgm:spPr/>
      <dgm:t>
        <a:bodyPr/>
        <a:lstStyle/>
        <a:p>
          <a:endParaRPr lang="en-US"/>
        </a:p>
      </dgm:t>
    </dgm:pt>
    <dgm:pt modelId="{2CDBE31E-CF45-489D-B629-95F0B8B8B780}">
      <dgm:prSet/>
      <dgm:spPr/>
      <dgm:t>
        <a:bodyPr/>
        <a:lstStyle/>
        <a:p>
          <a:r>
            <a:rPr lang="en-US"/>
            <a:t>Survey Modes Overview</a:t>
          </a:r>
        </a:p>
      </dgm:t>
    </dgm:pt>
    <dgm:pt modelId="{236F79E6-9A45-4001-9BDD-4E55D8D88284}" type="parTrans" cxnId="{9025EE42-89B8-4F0F-9D01-89FBED50FCCE}">
      <dgm:prSet/>
      <dgm:spPr/>
      <dgm:t>
        <a:bodyPr/>
        <a:lstStyle/>
        <a:p>
          <a:endParaRPr lang="en-US"/>
        </a:p>
      </dgm:t>
    </dgm:pt>
    <dgm:pt modelId="{09005FE4-B170-4470-8656-EBCCDE27DDDC}" type="sibTrans" cxnId="{9025EE42-89B8-4F0F-9D01-89FBED50FCCE}">
      <dgm:prSet/>
      <dgm:spPr/>
      <dgm:t>
        <a:bodyPr/>
        <a:lstStyle/>
        <a:p>
          <a:endParaRPr lang="en-US"/>
        </a:p>
      </dgm:t>
    </dgm:pt>
    <dgm:pt modelId="{56B6363E-6070-464B-91FE-8A5EF2914A8C}">
      <dgm:prSet/>
      <dgm:spPr/>
      <dgm:t>
        <a:bodyPr/>
        <a:lstStyle/>
        <a:p>
          <a:r>
            <a:rPr lang="en-US"/>
            <a:t>Mail</a:t>
          </a:r>
        </a:p>
      </dgm:t>
    </dgm:pt>
    <dgm:pt modelId="{E70414F2-E1C8-45C3-AA69-CB46E6C101FF}" type="parTrans" cxnId="{32348900-D986-427C-B27D-02755877E4AE}">
      <dgm:prSet/>
      <dgm:spPr/>
      <dgm:t>
        <a:bodyPr/>
        <a:lstStyle/>
        <a:p>
          <a:endParaRPr lang="en-US"/>
        </a:p>
      </dgm:t>
    </dgm:pt>
    <dgm:pt modelId="{23618546-2760-4C2C-89EF-8C8A5F72C6F6}" type="sibTrans" cxnId="{32348900-D986-427C-B27D-02755877E4AE}">
      <dgm:prSet/>
      <dgm:spPr/>
      <dgm:t>
        <a:bodyPr/>
        <a:lstStyle/>
        <a:p>
          <a:endParaRPr lang="en-US"/>
        </a:p>
      </dgm:t>
    </dgm:pt>
    <dgm:pt modelId="{5DA9E051-E7A1-43DD-8CAA-83EBBF9DCB5B}">
      <dgm:prSet/>
      <dgm:spPr/>
      <dgm:t>
        <a:bodyPr/>
        <a:lstStyle/>
        <a:p>
          <a:r>
            <a:rPr lang="en-US"/>
            <a:t>Web-based</a:t>
          </a:r>
        </a:p>
      </dgm:t>
    </dgm:pt>
    <dgm:pt modelId="{042F93A5-EF0D-4D00-8094-443AE240C90D}" type="parTrans" cxnId="{F7DB0839-B16E-4FB1-B4D3-344042887380}">
      <dgm:prSet/>
      <dgm:spPr/>
      <dgm:t>
        <a:bodyPr/>
        <a:lstStyle/>
        <a:p>
          <a:endParaRPr lang="en-US"/>
        </a:p>
      </dgm:t>
    </dgm:pt>
    <dgm:pt modelId="{3E03ABC8-9AF0-4AE5-AF08-99A804593AC2}" type="sibTrans" cxnId="{F7DB0839-B16E-4FB1-B4D3-344042887380}">
      <dgm:prSet/>
      <dgm:spPr/>
      <dgm:t>
        <a:bodyPr/>
        <a:lstStyle/>
        <a:p>
          <a:endParaRPr lang="en-US"/>
        </a:p>
      </dgm:t>
    </dgm:pt>
    <dgm:pt modelId="{CEE3FE55-5C9F-453E-991D-D0305F085286}">
      <dgm:prSet/>
      <dgm:spPr/>
      <dgm:t>
        <a:bodyPr/>
        <a:lstStyle/>
        <a:p>
          <a:r>
            <a:rPr lang="en-US"/>
            <a:t>Phone</a:t>
          </a:r>
        </a:p>
      </dgm:t>
    </dgm:pt>
    <dgm:pt modelId="{461597AB-A99E-487A-ACD4-33C2DD65E9DC}" type="parTrans" cxnId="{7C7B1B17-5C5B-4603-A99E-9175EF3C30AA}">
      <dgm:prSet/>
      <dgm:spPr/>
      <dgm:t>
        <a:bodyPr/>
        <a:lstStyle/>
        <a:p>
          <a:endParaRPr lang="en-US"/>
        </a:p>
      </dgm:t>
    </dgm:pt>
    <dgm:pt modelId="{F2A79C48-A540-4F95-AD3C-C1E848071CBA}" type="sibTrans" cxnId="{7C7B1B17-5C5B-4603-A99E-9175EF3C30AA}">
      <dgm:prSet/>
      <dgm:spPr/>
      <dgm:t>
        <a:bodyPr/>
        <a:lstStyle/>
        <a:p>
          <a:endParaRPr lang="en-US"/>
        </a:p>
      </dgm:t>
    </dgm:pt>
    <dgm:pt modelId="{B393DE79-8CB6-4CB5-9891-4E0682EE42AA}">
      <dgm:prSet/>
      <dgm:spPr/>
      <dgm:t>
        <a:bodyPr/>
        <a:lstStyle/>
        <a:p>
          <a:r>
            <a:rPr lang="en-US"/>
            <a:t>In-person</a:t>
          </a:r>
        </a:p>
      </dgm:t>
    </dgm:pt>
    <dgm:pt modelId="{9BB23F1C-98FB-4740-828A-3FC4305FFD3E}" type="parTrans" cxnId="{47A575E6-802C-40B3-ABD9-84F5EDEA721C}">
      <dgm:prSet/>
      <dgm:spPr/>
      <dgm:t>
        <a:bodyPr/>
        <a:lstStyle/>
        <a:p>
          <a:endParaRPr lang="en-US"/>
        </a:p>
      </dgm:t>
    </dgm:pt>
    <dgm:pt modelId="{E52DC1B9-E996-499D-9576-5443635BAE96}" type="sibTrans" cxnId="{47A575E6-802C-40B3-ABD9-84F5EDEA721C}">
      <dgm:prSet/>
      <dgm:spPr/>
      <dgm:t>
        <a:bodyPr/>
        <a:lstStyle/>
        <a:p>
          <a:endParaRPr lang="en-US"/>
        </a:p>
      </dgm:t>
    </dgm:pt>
    <dgm:pt modelId="{5E76ED34-F215-4980-8A76-D7C0AA252CE5}" type="pres">
      <dgm:prSet presAssocID="{605793EB-92F1-4B78-AE1C-E1345202D87E}" presName="Name0" presStyleCnt="0">
        <dgm:presLayoutVars>
          <dgm:dir/>
          <dgm:resizeHandles val="exact"/>
        </dgm:presLayoutVars>
      </dgm:prSet>
      <dgm:spPr/>
    </dgm:pt>
    <dgm:pt modelId="{793FB87B-077B-4098-81B6-57E322C80AF2}" type="pres">
      <dgm:prSet presAssocID="{2CDBE31E-CF45-489D-B629-95F0B8B8B780}" presName="composite" presStyleCnt="0"/>
      <dgm:spPr/>
    </dgm:pt>
    <dgm:pt modelId="{FF1E62C2-274D-488A-8CD1-CBB657373153}" type="pres">
      <dgm:prSet presAssocID="{2CDBE31E-CF45-489D-B629-95F0B8B8B780}" presName="bgChev" presStyleLbl="node1" presStyleIdx="0" presStyleCnt="1"/>
      <dgm:spPr/>
    </dgm:pt>
    <dgm:pt modelId="{6ADF9047-C503-44F8-846A-DA6B46992BC7}" type="pres">
      <dgm:prSet presAssocID="{2CDBE31E-CF45-489D-B629-95F0B8B8B780}" presName="txNode" presStyleLbl="fgAcc1" presStyleIdx="0" presStyleCnt="1">
        <dgm:presLayoutVars>
          <dgm:bulletEnabled val="1"/>
        </dgm:presLayoutVars>
      </dgm:prSet>
      <dgm:spPr/>
    </dgm:pt>
  </dgm:ptLst>
  <dgm:cxnLst>
    <dgm:cxn modelId="{32348900-D986-427C-B27D-02755877E4AE}" srcId="{2CDBE31E-CF45-489D-B629-95F0B8B8B780}" destId="{56B6363E-6070-464B-91FE-8A5EF2914A8C}" srcOrd="0" destOrd="0" parTransId="{E70414F2-E1C8-45C3-AA69-CB46E6C101FF}" sibTransId="{23618546-2760-4C2C-89EF-8C8A5F72C6F6}"/>
    <dgm:cxn modelId="{DA2FCE10-C901-4F63-BE6C-8BC337F4271E}" type="presOf" srcId="{B393DE79-8CB6-4CB5-9891-4E0682EE42AA}" destId="{6ADF9047-C503-44F8-846A-DA6B46992BC7}" srcOrd="0" destOrd="4" presId="urn:microsoft.com/office/officeart/2005/8/layout/chevronAccent+Icon"/>
    <dgm:cxn modelId="{7C7B1B17-5C5B-4603-A99E-9175EF3C30AA}" srcId="{2CDBE31E-CF45-489D-B629-95F0B8B8B780}" destId="{CEE3FE55-5C9F-453E-991D-D0305F085286}" srcOrd="2" destOrd="0" parTransId="{461597AB-A99E-487A-ACD4-33C2DD65E9DC}" sibTransId="{F2A79C48-A540-4F95-AD3C-C1E848071CBA}"/>
    <dgm:cxn modelId="{71ED072A-F51B-47BF-AC2F-94737547FBF6}" type="presOf" srcId="{2CDBE31E-CF45-489D-B629-95F0B8B8B780}" destId="{6ADF9047-C503-44F8-846A-DA6B46992BC7}" srcOrd="0" destOrd="0" presId="urn:microsoft.com/office/officeart/2005/8/layout/chevronAccent+Icon"/>
    <dgm:cxn modelId="{F7DB0839-B16E-4FB1-B4D3-344042887380}" srcId="{2CDBE31E-CF45-489D-B629-95F0B8B8B780}" destId="{5DA9E051-E7A1-43DD-8CAA-83EBBF9DCB5B}" srcOrd="1" destOrd="0" parTransId="{042F93A5-EF0D-4D00-8094-443AE240C90D}" sibTransId="{3E03ABC8-9AF0-4AE5-AF08-99A804593AC2}"/>
    <dgm:cxn modelId="{9025EE42-89B8-4F0F-9D01-89FBED50FCCE}" srcId="{605793EB-92F1-4B78-AE1C-E1345202D87E}" destId="{2CDBE31E-CF45-489D-B629-95F0B8B8B780}" srcOrd="0" destOrd="0" parTransId="{236F79E6-9A45-4001-9BDD-4E55D8D88284}" sibTransId="{09005FE4-B170-4470-8656-EBCCDE27DDDC}"/>
    <dgm:cxn modelId="{65D98C4A-E9F4-4F47-84ED-D9B0FB38D6FB}" type="presOf" srcId="{5DA9E051-E7A1-43DD-8CAA-83EBBF9DCB5B}" destId="{6ADF9047-C503-44F8-846A-DA6B46992BC7}" srcOrd="0" destOrd="2" presId="urn:microsoft.com/office/officeart/2005/8/layout/chevronAccent+Icon"/>
    <dgm:cxn modelId="{D6A9937B-7F4C-44FE-AE6F-DCC6FD8DD2D7}" type="presOf" srcId="{56B6363E-6070-464B-91FE-8A5EF2914A8C}" destId="{6ADF9047-C503-44F8-846A-DA6B46992BC7}" srcOrd="0" destOrd="1" presId="urn:microsoft.com/office/officeart/2005/8/layout/chevronAccent+Icon"/>
    <dgm:cxn modelId="{2A879383-A82D-415D-A406-5EA8EFC08C46}" type="presOf" srcId="{605793EB-92F1-4B78-AE1C-E1345202D87E}" destId="{5E76ED34-F215-4980-8A76-D7C0AA252CE5}" srcOrd="0" destOrd="0" presId="urn:microsoft.com/office/officeart/2005/8/layout/chevronAccent+Icon"/>
    <dgm:cxn modelId="{63EE62C3-9CF5-4901-956D-A86E4DD05E95}" type="presOf" srcId="{CEE3FE55-5C9F-453E-991D-D0305F085286}" destId="{6ADF9047-C503-44F8-846A-DA6B46992BC7}" srcOrd="0" destOrd="3" presId="urn:microsoft.com/office/officeart/2005/8/layout/chevronAccent+Icon"/>
    <dgm:cxn modelId="{47A575E6-802C-40B3-ABD9-84F5EDEA721C}" srcId="{2CDBE31E-CF45-489D-B629-95F0B8B8B780}" destId="{B393DE79-8CB6-4CB5-9891-4E0682EE42AA}" srcOrd="3" destOrd="0" parTransId="{9BB23F1C-98FB-4740-828A-3FC4305FFD3E}" sibTransId="{E52DC1B9-E996-499D-9576-5443635BAE96}"/>
    <dgm:cxn modelId="{39204779-6482-47A2-BDDF-8FF6944B40B1}" type="presParOf" srcId="{5E76ED34-F215-4980-8A76-D7C0AA252CE5}" destId="{793FB87B-077B-4098-81B6-57E322C80AF2}" srcOrd="0" destOrd="0" presId="urn:microsoft.com/office/officeart/2005/8/layout/chevronAccent+Icon"/>
    <dgm:cxn modelId="{AF22BF2A-4503-4EAC-A3A3-D9D7D4D831B1}" type="presParOf" srcId="{793FB87B-077B-4098-81B6-57E322C80AF2}" destId="{FF1E62C2-274D-488A-8CD1-CBB657373153}" srcOrd="0" destOrd="0" presId="urn:microsoft.com/office/officeart/2005/8/layout/chevronAccent+Icon"/>
    <dgm:cxn modelId="{B2AB7181-97A3-4A3A-AC9C-A30F4698DB47}" type="presParOf" srcId="{793FB87B-077B-4098-81B6-57E322C80AF2}" destId="{6ADF9047-C503-44F8-846A-DA6B46992BC7}"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E26C80C1-FD1E-48D1-9505-AC5BE7DAC6A2}"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616B182A-5167-495E-B43C-ADABAA3447DE}">
      <dgm:prSet/>
      <dgm:spPr/>
      <dgm:t>
        <a:bodyPr/>
        <a:lstStyle/>
        <a:p>
          <a:r>
            <a:rPr lang="en-US"/>
            <a:t>Multimodal Survey Strategy</a:t>
          </a:r>
        </a:p>
      </dgm:t>
    </dgm:pt>
    <dgm:pt modelId="{98430EF0-82BB-49A4-9B96-188989859001}" type="parTrans" cxnId="{63AC531C-91CF-469A-B191-4B3FA5DE146F}">
      <dgm:prSet/>
      <dgm:spPr/>
      <dgm:t>
        <a:bodyPr/>
        <a:lstStyle/>
        <a:p>
          <a:endParaRPr lang="en-US"/>
        </a:p>
      </dgm:t>
    </dgm:pt>
    <dgm:pt modelId="{647E8406-E4D7-4C51-9504-1C10B030EA0F}" type="sibTrans" cxnId="{63AC531C-91CF-469A-B191-4B3FA5DE146F}">
      <dgm:prSet/>
      <dgm:spPr/>
      <dgm:t>
        <a:bodyPr/>
        <a:lstStyle/>
        <a:p>
          <a:endParaRPr lang="en-US"/>
        </a:p>
      </dgm:t>
    </dgm:pt>
    <dgm:pt modelId="{D9932DF3-04B1-4B3C-B418-592D2839C3DE}">
      <dgm:prSet/>
      <dgm:spPr/>
      <dgm:t>
        <a:bodyPr/>
        <a:lstStyle/>
        <a:p>
          <a:r>
            <a:rPr lang="en-US"/>
            <a:t>Why HUD and OCR recommend multimodal</a:t>
          </a:r>
        </a:p>
      </dgm:t>
    </dgm:pt>
    <dgm:pt modelId="{A9127B9A-41AA-4E09-9E36-C0E3A1211D3A}" type="parTrans" cxnId="{B6BD1673-9306-49A8-A5E7-31145FA2C8B0}">
      <dgm:prSet/>
      <dgm:spPr/>
      <dgm:t>
        <a:bodyPr/>
        <a:lstStyle/>
        <a:p>
          <a:endParaRPr lang="en-US"/>
        </a:p>
      </dgm:t>
    </dgm:pt>
    <dgm:pt modelId="{1EAC8534-1CFF-4FC9-BD7E-6194D4D32A9A}" type="sibTrans" cxnId="{B6BD1673-9306-49A8-A5E7-31145FA2C8B0}">
      <dgm:prSet/>
      <dgm:spPr/>
      <dgm:t>
        <a:bodyPr/>
        <a:lstStyle/>
        <a:p>
          <a:endParaRPr lang="en-US"/>
        </a:p>
      </dgm:t>
    </dgm:pt>
    <dgm:pt modelId="{F8723538-8F6E-4AA2-9DB2-BB42E895848A}">
      <dgm:prSet/>
      <dgm:spPr/>
      <dgm:t>
        <a:bodyPr/>
        <a:lstStyle/>
        <a:p>
          <a:r>
            <a:rPr lang="en-US"/>
            <a:t>Costs vs response tradeoffs</a:t>
          </a:r>
        </a:p>
      </dgm:t>
    </dgm:pt>
    <dgm:pt modelId="{919997AE-937C-445E-9796-EF5864B7B0F7}" type="parTrans" cxnId="{EC617798-CC4F-4E92-84E2-83359DCDDE0C}">
      <dgm:prSet/>
      <dgm:spPr/>
      <dgm:t>
        <a:bodyPr/>
        <a:lstStyle/>
        <a:p>
          <a:endParaRPr lang="en-US"/>
        </a:p>
      </dgm:t>
    </dgm:pt>
    <dgm:pt modelId="{7E2B0409-087C-4F5F-9CBB-378E751DF5D1}" type="sibTrans" cxnId="{EC617798-CC4F-4E92-84E2-83359DCDDE0C}">
      <dgm:prSet/>
      <dgm:spPr/>
      <dgm:t>
        <a:bodyPr/>
        <a:lstStyle/>
        <a:p>
          <a:endParaRPr lang="en-US"/>
        </a:p>
      </dgm:t>
    </dgm:pt>
    <dgm:pt modelId="{5E0DDDAF-A517-412F-9FFA-74CD60652A50}">
      <dgm:prSet/>
      <dgm:spPr/>
      <dgm:t>
        <a:bodyPr/>
        <a:lstStyle/>
        <a:p>
          <a:r>
            <a:rPr lang="en-US"/>
            <a:t>Rural vs urban considerations</a:t>
          </a:r>
        </a:p>
      </dgm:t>
    </dgm:pt>
    <dgm:pt modelId="{7171E831-D45A-4A5F-A87E-09390762AA43}" type="parTrans" cxnId="{1F1E2682-ED09-4EA5-B288-0FA2A69804EA}">
      <dgm:prSet/>
      <dgm:spPr/>
      <dgm:t>
        <a:bodyPr/>
        <a:lstStyle/>
        <a:p>
          <a:endParaRPr lang="en-US"/>
        </a:p>
      </dgm:t>
    </dgm:pt>
    <dgm:pt modelId="{27C74DC1-5AB1-4525-BB95-5FB465A65C5E}" type="sibTrans" cxnId="{1F1E2682-ED09-4EA5-B288-0FA2A69804EA}">
      <dgm:prSet/>
      <dgm:spPr/>
      <dgm:t>
        <a:bodyPr/>
        <a:lstStyle/>
        <a:p>
          <a:endParaRPr lang="en-US"/>
        </a:p>
      </dgm:t>
    </dgm:pt>
    <dgm:pt modelId="{A699EB21-08FE-40AA-A597-A5D4F6E504BC}" type="pres">
      <dgm:prSet presAssocID="{E26C80C1-FD1E-48D1-9505-AC5BE7DAC6A2}" presName="Name0" presStyleCnt="0">
        <dgm:presLayoutVars>
          <dgm:dir/>
          <dgm:resizeHandles val="exact"/>
        </dgm:presLayoutVars>
      </dgm:prSet>
      <dgm:spPr/>
    </dgm:pt>
    <dgm:pt modelId="{174EA0B2-749E-4C81-AEB5-DCB459A5591A}" type="pres">
      <dgm:prSet presAssocID="{616B182A-5167-495E-B43C-ADABAA3447DE}" presName="composite" presStyleCnt="0"/>
      <dgm:spPr/>
    </dgm:pt>
    <dgm:pt modelId="{110D2024-1935-4521-975C-B353E1F9FE1C}" type="pres">
      <dgm:prSet presAssocID="{616B182A-5167-495E-B43C-ADABAA3447DE}" presName="bgChev" presStyleLbl="node1" presStyleIdx="0" presStyleCnt="1"/>
      <dgm:spPr/>
    </dgm:pt>
    <dgm:pt modelId="{D2827A9E-097B-42BE-AD34-75F283AB8AF1}" type="pres">
      <dgm:prSet presAssocID="{616B182A-5167-495E-B43C-ADABAA3447DE}" presName="txNode" presStyleLbl="fgAcc1" presStyleIdx="0" presStyleCnt="1">
        <dgm:presLayoutVars>
          <dgm:bulletEnabled val="1"/>
        </dgm:presLayoutVars>
      </dgm:prSet>
      <dgm:spPr/>
    </dgm:pt>
  </dgm:ptLst>
  <dgm:cxnLst>
    <dgm:cxn modelId="{84863114-1DFB-401F-8EA2-41285F0F7C40}" type="presOf" srcId="{616B182A-5167-495E-B43C-ADABAA3447DE}" destId="{D2827A9E-097B-42BE-AD34-75F283AB8AF1}" srcOrd="0" destOrd="0" presId="urn:microsoft.com/office/officeart/2005/8/layout/chevronAccent+Icon"/>
    <dgm:cxn modelId="{63AC531C-91CF-469A-B191-4B3FA5DE146F}" srcId="{E26C80C1-FD1E-48D1-9505-AC5BE7DAC6A2}" destId="{616B182A-5167-495E-B43C-ADABAA3447DE}" srcOrd="0" destOrd="0" parTransId="{98430EF0-82BB-49A4-9B96-188989859001}" sibTransId="{647E8406-E4D7-4C51-9504-1C10B030EA0F}"/>
    <dgm:cxn modelId="{4CCF8B3F-D15D-4B8F-A49E-0A826DD83B1C}" type="presOf" srcId="{D9932DF3-04B1-4B3C-B418-592D2839C3DE}" destId="{D2827A9E-097B-42BE-AD34-75F283AB8AF1}" srcOrd="0" destOrd="1" presId="urn:microsoft.com/office/officeart/2005/8/layout/chevronAccent+Icon"/>
    <dgm:cxn modelId="{B6BD1673-9306-49A8-A5E7-31145FA2C8B0}" srcId="{616B182A-5167-495E-B43C-ADABAA3447DE}" destId="{D9932DF3-04B1-4B3C-B418-592D2839C3DE}" srcOrd="0" destOrd="0" parTransId="{A9127B9A-41AA-4E09-9E36-C0E3A1211D3A}" sibTransId="{1EAC8534-1CFF-4FC9-BD7E-6194D4D32A9A}"/>
    <dgm:cxn modelId="{1F1E2682-ED09-4EA5-B288-0FA2A69804EA}" srcId="{616B182A-5167-495E-B43C-ADABAA3447DE}" destId="{5E0DDDAF-A517-412F-9FFA-74CD60652A50}" srcOrd="2" destOrd="0" parTransId="{7171E831-D45A-4A5F-A87E-09390762AA43}" sibTransId="{27C74DC1-5AB1-4525-BB95-5FB465A65C5E}"/>
    <dgm:cxn modelId="{03EE878B-A851-4BF6-9C28-9B5EE9DB1565}" type="presOf" srcId="{F8723538-8F6E-4AA2-9DB2-BB42E895848A}" destId="{D2827A9E-097B-42BE-AD34-75F283AB8AF1}" srcOrd="0" destOrd="2" presId="urn:microsoft.com/office/officeart/2005/8/layout/chevronAccent+Icon"/>
    <dgm:cxn modelId="{EC617798-CC4F-4E92-84E2-83359DCDDE0C}" srcId="{616B182A-5167-495E-B43C-ADABAA3447DE}" destId="{F8723538-8F6E-4AA2-9DB2-BB42E895848A}" srcOrd="1" destOrd="0" parTransId="{919997AE-937C-445E-9796-EF5864B7B0F7}" sibTransId="{7E2B0409-087C-4F5F-9CBB-378E751DF5D1}"/>
    <dgm:cxn modelId="{1C672DD7-545E-47B9-A0B3-B55ED4A01324}" type="presOf" srcId="{E26C80C1-FD1E-48D1-9505-AC5BE7DAC6A2}" destId="{A699EB21-08FE-40AA-A597-A5D4F6E504BC}" srcOrd="0" destOrd="0" presId="urn:microsoft.com/office/officeart/2005/8/layout/chevronAccent+Icon"/>
    <dgm:cxn modelId="{60539CFF-E54A-424B-BFF5-F82FD0CE7112}" type="presOf" srcId="{5E0DDDAF-A517-412F-9FFA-74CD60652A50}" destId="{D2827A9E-097B-42BE-AD34-75F283AB8AF1}" srcOrd="0" destOrd="3" presId="urn:microsoft.com/office/officeart/2005/8/layout/chevronAccent+Icon"/>
    <dgm:cxn modelId="{68FDE63E-6702-401A-8C38-06E3739F6C2B}" type="presParOf" srcId="{A699EB21-08FE-40AA-A597-A5D4F6E504BC}" destId="{174EA0B2-749E-4C81-AEB5-DCB459A5591A}" srcOrd="0" destOrd="0" presId="urn:microsoft.com/office/officeart/2005/8/layout/chevronAccent+Icon"/>
    <dgm:cxn modelId="{56317F1C-E75E-4FC9-B6F8-4426765039DB}" type="presParOf" srcId="{174EA0B2-749E-4C81-AEB5-DCB459A5591A}" destId="{110D2024-1935-4521-975C-B353E1F9FE1C}" srcOrd="0" destOrd="0" presId="urn:microsoft.com/office/officeart/2005/8/layout/chevronAccent+Icon"/>
    <dgm:cxn modelId="{9F263BDA-62A7-412D-A2BA-BD5AA134923A}" type="presParOf" srcId="{174EA0B2-749E-4C81-AEB5-DCB459A5591A}" destId="{D2827A9E-097B-42BE-AD34-75F283AB8AF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E130D85-25EC-4184-B85A-5167625D3AA4}" type="doc">
      <dgm:prSet loTypeId="urn:microsoft.com/office/officeart/2005/8/layout/chevronAccent+Icon" loCatId="officeonline" qsTypeId="urn:microsoft.com/office/officeart/2005/8/quickstyle/simple1" qsCatId="simple" csTypeId="urn:microsoft.com/office/officeart/2005/8/colors/accent1_2" csCatId="accent1" phldr="1"/>
      <dgm:spPr/>
      <dgm:t>
        <a:bodyPr/>
        <a:lstStyle/>
        <a:p>
          <a:endParaRPr lang="en-US"/>
        </a:p>
      </dgm:t>
    </dgm:pt>
    <dgm:pt modelId="{7A83DE96-BDCC-4493-80A6-5EA24F4FD585}">
      <dgm:prSet/>
      <dgm:spPr/>
      <dgm:t>
        <a:bodyPr/>
        <a:lstStyle/>
        <a:p>
          <a:r>
            <a:rPr lang="en-US" dirty="0"/>
            <a:t>Required Survey Instrument Elements </a:t>
          </a:r>
        </a:p>
      </dgm:t>
    </dgm:pt>
    <dgm:pt modelId="{3EA999BC-CC6C-4173-9754-913363491C28}" type="parTrans" cxnId="{1F712950-DF5A-49CF-B0AF-71AB6FE02F0E}">
      <dgm:prSet/>
      <dgm:spPr/>
      <dgm:t>
        <a:bodyPr/>
        <a:lstStyle/>
        <a:p>
          <a:endParaRPr lang="en-US"/>
        </a:p>
      </dgm:t>
    </dgm:pt>
    <dgm:pt modelId="{090C05BE-FC7A-4281-94A4-235F0537257A}" type="sibTrans" cxnId="{1F712950-DF5A-49CF-B0AF-71AB6FE02F0E}">
      <dgm:prSet/>
      <dgm:spPr/>
      <dgm:t>
        <a:bodyPr/>
        <a:lstStyle/>
        <a:p>
          <a:endParaRPr lang="en-US"/>
        </a:p>
      </dgm:t>
    </dgm:pt>
    <dgm:pt modelId="{5669BE1E-8CB2-42B3-A575-D05C7349BEF1}">
      <dgm:prSet/>
      <dgm:spPr/>
      <dgm:t>
        <a:bodyPr/>
        <a:lstStyle/>
        <a:p>
          <a:r>
            <a:rPr lang="en-US" dirty="0"/>
            <a:t>Informed consent</a:t>
          </a:r>
        </a:p>
      </dgm:t>
    </dgm:pt>
    <dgm:pt modelId="{AE309367-AA07-42DB-92E3-74D14127464D}" type="parTrans" cxnId="{9063676C-78C8-41E9-AC2C-D269EDC16FE4}">
      <dgm:prSet/>
      <dgm:spPr/>
      <dgm:t>
        <a:bodyPr/>
        <a:lstStyle/>
        <a:p>
          <a:endParaRPr lang="en-US"/>
        </a:p>
      </dgm:t>
    </dgm:pt>
    <dgm:pt modelId="{DD8F1E0D-AFF6-4741-BFE3-DB9509F0FDA1}" type="sibTrans" cxnId="{9063676C-78C8-41E9-AC2C-D269EDC16FE4}">
      <dgm:prSet/>
      <dgm:spPr/>
      <dgm:t>
        <a:bodyPr/>
        <a:lstStyle/>
        <a:p>
          <a:endParaRPr lang="en-US"/>
        </a:p>
      </dgm:t>
    </dgm:pt>
    <dgm:pt modelId="{CAFE474F-BD09-4411-93E7-2FB4775E2661}">
      <dgm:prSet/>
      <dgm:spPr/>
      <dgm:t>
        <a:bodyPr/>
        <a:lstStyle/>
        <a:p>
          <a:r>
            <a:rPr lang="en-US"/>
            <a:t>Family size</a:t>
          </a:r>
        </a:p>
      </dgm:t>
    </dgm:pt>
    <dgm:pt modelId="{C13B4388-799B-4FAA-B875-EE0A6C4D573D}" type="parTrans" cxnId="{503C4EB8-E48C-4236-BBE8-346E6B7D7D17}">
      <dgm:prSet/>
      <dgm:spPr/>
      <dgm:t>
        <a:bodyPr/>
        <a:lstStyle/>
        <a:p>
          <a:endParaRPr lang="en-US"/>
        </a:p>
      </dgm:t>
    </dgm:pt>
    <dgm:pt modelId="{0D5C9F6C-39FF-4CB8-9E3C-6D00134B67B0}" type="sibTrans" cxnId="{503C4EB8-E48C-4236-BBE8-346E6B7D7D17}">
      <dgm:prSet/>
      <dgm:spPr/>
      <dgm:t>
        <a:bodyPr/>
        <a:lstStyle/>
        <a:p>
          <a:endParaRPr lang="en-US"/>
        </a:p>
      </dgm:t>
    </dgm:pt>
    <dgm:pt modelId="{038FAA48-D69F-491A-9D02-253E6B2FA283}">
      <dgm:prSet/>
      <dgm:spPr/>
      <dgm:t>
        <a:bodyPr/>
        <a:lstStyle/>
        <a:p>
          <a:r>
            <a:rPr lang="en-US"/>
            <a:t>Income question structure</a:t>
          </a:r>
        </a:p>
      </dgm:t>
    </dgm:pt>
    <dgm:pt modelId="{B47DFC43-F582-4B4A-B2BF-74B46F08484E}" type="parTrans" cxnId="{7E2F7A3A-23DB-4B85-BBF6-24A898A1702F}">
      <dgm:prSet/>
      <dgm:spPr/>
      <dgm:t>
        <a:bodyPr/>
        <a:lstStyle/>
        <a:p>
          <a:endParaRPr lang="en-US"/>
        </a:p>
      </dgm:t>
    </dgm:pt>
    <dgm:pt modelId="{3BB10059-798A-4B1F-BDDC-C8902807285B}" type="sibTrans" cxnId="{7E2F7A3A-23DB-4B85-BBF6-24A898A1702F}">
      <dgm:prSet/>
      <dgm:spPr/>
      <dgm:t>
        <a:bodyPr/>
        <a:lstStyle/>
        <a:p>
          <a:endParaRPr lang="en-US"/>
        </a:p>
      </dgm:t>
    </dgm:pt>
    <dgm:pt modelId="{03E2A7A7-E4F2-4250-908B-196016EF5599}">
      <dgm:prSet/>
      <dgm:spPr/>
      <dgm:t>
        <a:bodyPr/>
        <a:lstStyle/>
        <a:p>
          <a:r>
            <a:rPr lang="en-US"/>
            <a:t>Optional demographic questions</a:t>
          </a:r>
        </a:p>
      </dgm:t>
    </dgm:pt>
    <dgm:pt modelId="{58B9413F-64DB-466A-A846-35641953F9D4}" type="parTrans" cxnId="{48B4CAD3-C6DA-4523-AA37-D60687F3BABC}">
      <dgm:prSet/>
      <dgm:spPr/>
      <dgm:t>
        <a:bodyPr/>
        <a:lstStyle/>
        <a:p>
          <a:endParaRPr lang="en-US"/>
        </a:p>
      </dgm:t>
    </dgm:pt>
    <dgm:pt modelId="{DA52D869-1CDC-4788-BA37-6284A6159E16}" type="sibTrans" cxnId="{48B4CAD3-C6DA-4523-AA37-D60687F3BABC}">
      <dgm:prSet/>
      <dgm:spPr/>
      <dgm:t>
        <a:bodyPr/>
        <a:lstStyle/>
        <a:p>
          <a:endParaRPr lang="en-US"/>
        </a:p>
      </dgm:t>
    </dgm:pt>
    <dgm:pt modelId="{9BFDB550-59F5-48B2-87E8-F96ED8E9258E}" type="pres">
      <dgm:prSet presAssocID="{7E130D85-25EC-4184-B85A-5167625D3AA4}" presName="Name0" presStyleCnt="0">
        <dgm:presLayoutVars>
          <dgm:dir/>
          <dgm:resizeHandles val="exact"/>
        </dgm:presLayoutVars>
      </dgm:prSet>
      <dgm:spPr/>
    </dgm:pt>
    <dgm:pt modelId="{74F59080-E638-46BD-B5EE-B1A738E87E96}" type="pres">
      <dgm:prSet presAssocID="{7A83DE96-BDCC-4493-80A6-5EA24F4FD585}" presName="composite" presStyleCnt="0"/>
      <dgm:spPr/>
    </dgm:pt>
    <dgm:pt modelId="{75E97599-5516-4D1A-A73C-894352AE2DAD}" type="pres">
      <dgm:prSet presAssocID="{7A83DE96-BDCC-4493-80A6-5EA24F4FD585}" presName="bgChev" presStyleLbl="node1" presStyleIdx="0" presStyleCnt="1"/>
      <dgm:spPr/>
    </dgm:pt>
    <dgm:pt modelId="{B0AC79CC-CE01-409A-B7B6-0C7BD5943E54}" type="pres">
      <dgm:prSet presAssocID="{7A83DE96-BDCC-4493-80A6-5EA24F4FD585}" presName="txNode" presStyleLbl="fgAcc1" presStyleIdx="0" presStyleCnt="1">
        <dgm:presLayoutVars>
          <dgm:bulletEnabled val="1"/>
        </dgm:presLayoutVars>
      </dgm:prSet>
      <dgm:spPr/>
    </dgm:pt>
  </dgm:ptLst>
  <dgm:cxnLst>
    <dgm:cxn modelId="{72215E14-DFBC-406D-9FD7-B93B67225ACD}" type="presOf" srcId="{7E130D85-25EC-4184-B85A-5167625D3AA4}" destId="{9BFDB550-59F5-48B2-87E8-F96ED8E9258E}" srcOrd="0" destOrd="0" presId="urn:microsoft.com/office/officeart/2005/8/layout/chevronAccent+Icon"/>
    <dgm:cxn modelId="{7E2F7A3A-23DB-4B85-BBF6-24A898A1702F}" srcId="{7A83DE96-BDCC-4493-80A6-5EA24F4FD585}" destId="{038FAA48-D69F-491A-9D02-253E6B2FA283}" srcOrd="2" destOrd="0" parTransId="{B47DFC43-F582-4B4A-B2BF-74B46F08484E}" sibTransId="{3BB10059-798A-4B1F-BDDC-C8902807285B}"/>
    <dgm:cxn modelId="{9063676C-78C8-41E9-AC2C-D269EDC16FE4}" srcId="{7A83DE96-BDCC-4493-80A6-5EA24F4FD585}" destId="{5669BE1E-8CB2-42B3-A575-D05C7349BEF1}" srcOrd="0" destOrd="0" parTransId="{AE309367-AA07-42DB-92E3-74D14127464D}" sibTransId="{DD8F1E0D-AFF6-4741-BFE3-DB9509F0FDA1}"/>
    <dgm:cxn modelId="{90EFDD4C-54A5-43E6-BE41-5972B87E2C61}" type="presOf" srcId="{5669BE1E-8CB2-42B3-A575-D05C7349BEF1}" destId="{B0AC79CC-CE01-409A-B7B6-0C7BD5943E54}" srcOrd="0" destOrd="1" presId="urn:microsoft.com/office/officeart/2005/8/layout/chevronAccent+Icon"/>
    <dgm:cxn modelId="{1F712950-DF5A-49CF-B0AF-71AB6FE02F0E}" srcId="{7E130D85-25EC-4184-B85A-5167625D3AA4}" destId="{7A83DE96-BDCC-4493-80A6-5EA24F4FD585}" srcOrd="0" destOrd="0" parTransId="{3EA999BC-CC6C-4173-9754-913363491C28}" sibTransId="{090C05BE-FC7A-4281-94A4-235F0537257A}"/>
    <dgm:cxn modelId="{503C4EB8-E48C-4236-BBE8-346E6B7D7D17}" srcId="{7A83DE96-BDCC-4493-80A6-5EA24F4FD585}" destId="{CAFE474F-BD09-4411-93E7-2FB4775E2661}" srcOrd="1" destOrd="0" parTransId="{C13B4388-799B-4FAA-B875-EE0A6C4D573D}" sibTransId="{0D5C9F6C-39FF-4CB8-9E3C-6D00134B67B0}"/>
    <dgm:cxn modelId="{D3DB0EBD-1A67-4623-9222-BA6D677ECE3C}" type="presOf" srcId="{038FAA48-D69F-491A-9D02-253E6B2FA283}" destId="{B0AC79CC-CE01-409A-B7B6-0C7BD5943E54}" srcOrd="0" destOrd="3" presId="urn:microsoft.com/office/officeart/2005/8/layout/chevronAccent+Icon"/>
    <dgm:cxn modelId="{9E93D9BD-E085-4757-8ECE-0F63F161F113}" type="presOf" srcId="{CAFE474F-BD09-4411-93E7-2FB4775E2661}" destId="{B0AC79CC-CE01-409A-B7B6-0C7BD5943E54}" srcOrd="0" destOrd="2" presId="urn:microsoft.com/office/officeart/2005/8/layout/chevronAccent+Icon"/>
    <dgm:cxn modelId="{58E1D0C4-B191-4324-8AF4-ABB27AE5DCB0}" type="presOf" srcId="{7A83DE96-BDCC-4493-80A6-5EA24F4FD585}" destId="{B0AC79CC-CE01-409A-B7B6-0C7BD5943E54}" srcOrd="0" destOrd="0" presId="urn:microsoft.com/office/officeart/2005/8/layout/chevronAccent+Icon"/>
    <dgm:cxn modelId="{48B4CAD3-C6DA-4523-AA37-D60687F3BABC}" srcId="{7A83DE96-BDCC-4493-80A6-5EA24F4FD585}" destId="{03E2A7A7-E4F2-4250-908B-196016EF5599}" srcOrd="3" destOrd="0" parTransId="{58B9413F-64DB-466A-A846-35641953F9D4}" sibTransId="{DA52D869-1CDC-4788-BA37-6284A6159E16}"/>
    <dgm:cxn modelId="{D4625CE1-8DAE-4FB6-BEBA-0019CFDFCFDE}" type="presOf" srcId="{03E2A7A7-E4F2-4250-908B-196016EF5599}" destId="{B0AC79CC-CE01-409A-B7B6-0C7BD5943E54}" srcOrd="0" destOrd="4" presId="urn:microsoft.com/office/officeart/2005/8/layout/chevronAccent+Icon"/>
    <dgm:cxn modelId="{C34C7535-D3F8-42FC-B9D6-9C1D0743301E}" type="presParOf" srcId="{9BFDB550-59F5-48B2-87E8-F96ED8E9258E}" destId="{74F59080-E638-46BD-B5EE-B1A738E87E96}" srcOrd="0" destOrd="0" presId="urn:microsoft.com/office/officeart/2005/8/layout/chevronAccent+Icon"/>
    <dgm:cxn modelId="{32E8D83D-B062-4ED1-939F-C96C96DF9573}" type="presParOf" srcId="{74F59080-E638-46BD-B5EE-B1A738E87E96}" destId="{75E97599-5516-4D1A-A73C-894352AE2DAD}" srcOrd="0" destOrd="0" presId="urn:microsoft.com/office/officeart/2005/8/layout/chevronAccent+Icon"/>
    <dgm:cxn modelId="{F7EB9CCB-A097-4A16-9908-A7C1ADAD51C4}" type="presParOf" srcId="{74F59080-E638-46BD-B5EE-B1A738E87E96}" destId="{B0AC79CC-CE01-409A-B7B6-0C7BD5943E5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20AFB10-EE71-488F-8EF1-D70C51BFA61D}"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A0AE5605-53D7-4A5F-8D3F-9B264A9F1B63}">
      <dgm:prSet/>
      <dgm:spPr/>
      <dgm:t>
        <a:bodyPr/>
        <a:lstStyle/>
        <a:p>
          <a:r>
            <a:rPr lang="en-US"/>
            <a:t>Income Question Design</a:t>
          </a:r>
        </a:p>
      </dgm:t>
    </dgm:pt>
    <dgm:pt modelId="{40F73FE2-0E5B-4158-AE29-64E2AB9A66F7}" type="parTrans" cxnId="{9F578248-53A8-44E1-8824-955A8DF17BAE}">
      <dgm:prSet/>
      <dgm:spPr/>
      <dgm:t>
        <a:bodyPr/>
        <a:lstStyle/>
        <a:p>
          <a:endParaRPr lang="en-US"/>
        </a:p>
      </dgm:t>
    </dgm:pt>
    <dgm:pt modelId="{1FC4C744-85C4-4C17-87CE-3A9E55FFA546}" type="sibTrans" cxnId="{9F578248-53A8-44E1-8824-955A8DF17BAE}">
      <dgm:prSet/>
      <dgm:spPr/>
      <dgm:t>
        <a:bodyPr/>
        <a:lstStyle/>
        <a:p>
          <a:endParaRPr lang="en-US"/>
        </a:p>
      </dgm:t>
    </dgm:pt>
    <dgm:pt modelId="{221FE0EF-3323-467D-BB7A-BB0956288B10}">
      <dgm:prSet/>
      <dgm:spPr/>
      <dgm:t>
        <a:bodyPr/>
        <a:lstStyle/>
        <a:p>
          <a:r>
            <a:rPr lang="en-US"/>
            <a:t>Absolute income vs threshold</a:t>
          </a:r>
        </a:p>
      </dgm:t>
    </dgm:pt>
    <dgm:pt modelId="{6C22D0ED-E401-49B7-A463-DA22243C3382}" type="parTrans" cxnId="{85205A41-EF30-45F1-8099-889ED0166CB4}">
      <dgm:prSet/>
      <dgm:spPr/>
      <dgm:t>
        <a:bodyPr/>
        <a:lstStyle/>
        <a:p>
          <a:endParaRPr lang="en-US"/>
        </a:p>
      </dgm:t>
    </dgm:pt>
    <dgm:pt modelId="{7A0E631E-B8A2-4C3D-8716-C99112542852}" type="sibTrans" cxnId="{85205A41-EF30-45F1-8099-889ED0166CB4}">
      <dgm:prSet/>
      <dgm:spPr/>
      <dgm:t>
        <a:bodyPr/>
        <a:lstStyle/>
        <a:p>
          <a:endParaRPr lang="en-US"/>
        </a:p>
      </dgm:t>
    </dgm:pt>
    <dgm:pt modelId="{40129DD4-91C3-4492-801A-DD06A0BBEEAA}">
      <dgm:prSet/>
      <dgm:spPr/>
      <dgm:t>
        <a:bodyPr/>
        <a:lstStyle/>
        <a:p>
          <a:r>
            <a:rPr lang="en-US"/>
            <a:t>Sensitivity concerns</a:t>
          </a:r>
        </a:p>
      </dgm:t>
    </dgm:pt>
    <dgm:pt modelId="{A282C319-15A7-46B4-B0AB-B060B657245A}" type="parTrans" cxnId="{D4703E6C-F538-4D21-9292-1B8030DA891B}">
      <dgm:prSet/>
      <dgm:spPr/>
      <dgm:t>
        <a:bodyPr/>
        <a:lstStyle/>
        <a:p>
          <a:endParaRPr lang="en-US"/>
        </a:p>
      </dgm:t>
    </dgm:pt>
    <dgm:pt modelId="{6EE3A49F-AC24-4350-87FE-B20837EE222F}" type="sibTrans" cxnId="{D4703E6C-F538-4D21-9292-1B8030DA891B}">
      <dgm:prSet/>
      <dgm:spPr/>
      <dgm:t>
        <a:bodyPr/>
        <a:lstStyle/>
        <a:p>
          <a:endParaRPr lang="en-US"/>
        </a:p>
      </dgm:t>
    </dgm:pt>
    <dgm:pt modelId="{791C010D-7584-410B-9E07-7AE603083645}">
      <dgm:prSet/>
      <dgm:spPr/>
      <dgm:t>
        <a:bodyPr/>
        <a:lstStyle/>
        <a:p>
          <a:r>
            <a:rPr lang="en-US"/>
            <a:t>Accuracy vs response rates</a:t>
          </a:r>
        </a:p>
      </dgm:t>
    </dgm:pt>
    <dgm:pt modelId="{DDBABA3C-48E3-4F93-8B28-B7117E0A3BDC}" type="parTrans" cxnId="{30B9EADD-F22B-49B1-A1A0-F6FD8DE62571}">
      <dgm:prSet/>
      <dgm:spPr/>
      <dgm:t>
        <a:bodyPr/>
        <a:lstStyle/>
        <a:p>
          <a:endParaRPr lang="en-US"/>
        </a:p>
      </dgm:t>
    </dgm:pt>
    <dgm:pt modelId="{43F9D8AD-5275-4DBD-A354-807D4F997881}" type="sibTrans" cxnId="{30B9EADD-F22B-49B1-A1A0-F6FD8DE62571}">
      <dgm:prSet/>
      <dgm:spPr/>
      <dgm:t>
        <a:bodyPr/>
        <a:lstStyle/>
        <a:p>
          <a:endParaRPr lang="en-US"/>
        </a:p>
      </dgm:t>
    </dgm:pt>
    <dgm:pt modelId="{6AD1749B-C9FB-410A-80AD-3AF78116EE0C}" type="pres">
      <dgm:prSet presAssocID="{820AFB10-EE71-488F-8EF1-D70C51BFA61D}" presName="Name0" presStyleCnt="0">
        <dgm:presLayoutVars>
          <dgm:dir/>
          <dgm:resizeHandles val="exact"/>
        </dgm:presLayoutVars>
      </dgm:prSet>
      <dgm:spPr/>
    </dgm:pt>
    <dgm:pt modelId="{B29AC263-9353-468A-914B-C2514D788D02}" type="pres">
      <dgm:prSet presAssocID="{A0AE5605-53D7-4A5F-8D3F-9B264A9F1B63}" presName="composite" presStyleCnt="0"/>
      <dgm:spPr/>
    </dgm:pt>
    <dgm:pt modelId="{C4BFBA49-6C04-4850-9122-F91F75EB8813}" type="pres">
      <dgm:prSet presAssocID="{A0AE5605-53D7-4A5F-8D3F-9B264A9F1B63}" presName="bgChev" presStyleLbl="node1" presStyleIdx="0" presStyleCnt="1"/>
      <dgm:spPr/>
    </dgm:pt>
    <dgm:pt modelId="{D384F0A1-06D3-4E62-BCCC-8375288A4F51}" type="pres">
      <dgm:prSet presAssocID="{A0AE5605-53D7-4A5F-8D3F-9B264A9F1B63}" presName="txNode" presStyleLbl="fgAcc1" presStyleIdx="0" presStyleCnt="1">
        <dgm:presLayoutVars>
          <dgm:bulletEnabled val="1"/>
        </dgm:presLayoutVars>
      </dgm:prSet>
      <dgm:spPr/>
    </dgm:pt>
  </dgm:ptLst>
  <dgm:cxnLst>
    <dgm:cxn modelId="{5A15700A-12E8-40ED-9536-F3A8F5C38598}" type="presOf" srcId="{791C010D-7584-410B-9E07-7AE603083645}" destId="{D384F0A1-06D3-4E62-BCCC-8375288A4F51}" srcOrd="0" destOrd="3" presId="urn:microsoft.com/office/officeart/2005/8/layout/chevronAccent+Icon"/>
    <dgm:cxn modelId="{F9E70E2B-09A3-48B1-9FCA-A8836869637D}" type="presOf" srcId="{A0AE5605-53D7-4A5F-8D3F-9B264A9F1B63}" destId="{D384F0A1-06D3-4E62-BCCC-8375288A4F51}" srcOrd="0" destOrd="0" presId="urn:microsoft.com/office/officeart/2005/8/layout/chevronAccent+Icon"/>
    <dgm:cxn modelId="{85205A41-EF30-45F1-8099-889ED0166CB4}" srcId="{A0AE5605-53D7-4A5F-8D3F-9B264A9F1B63}" destId="{221FE0EF-3323-467D-BB7A-BB0956288B10}" srcOrd="0" destOrd="0" parTransId="{6C22D0ED-E401-49B7-A463-DA22243C3382}" sibTransId="{7A0E631E-B8A2-4C3D-8716-C99112542852}"/>
    <dgm:cxn modelId="{9F578248-53A8-44E1-8824-955A8DF17BAE}" srcId="{820AFB10-EE71-488F-8EF1-D70C51BFA61D}" destId="{A0AE5605-53D7-4A5F-8D3F-9B264A9F1B63}" srcOrd="0" destOrd="0" parTransId="{40F73FE2-0E5B-4158-AE29-64E2AB9A66F7}" sibTransId="{1FC4C744-85C4-4C17-87CE-3A9E55FFA546}"/>
    <dgm:cxn modelId="{D4703E6C-F538-4D21-9292-1B8030DA891B}" srcId="{A0AE5605-53D7-4A5F-8D3F-9B264A9F1B63}" destId="{40129DD4-91C3-4492-801A-DD06A0BBEEAA}" srcOrd="1" destOrd="0" parTransId="{A282C319-15A7-46B4-B0AB-B060B657245A}" sibTransId="{6EE3A49F-AC24-4350-87FE-B20837EE222F}"/>
    <dgm:cxn modelId="{BC523870-85FD-437E-B259-35DCF088B6CD}" type="presOf" srcId="{820AFB10-EE71-488F-8EF1-D70C51BFA61D}" destId="{6AD1749B-C9FB-410A-80AD-3AF78116EE0C}" srcOrd="0" destOrd="0" presId="urn:microsoft.com/office/officeart/2005/8/layout/chevronAccent+Icon"/>
    <dgm:cxn modelId="{6F3D3ECC-42DB-43AD-951D-A4629D1643A6}" type="presOf" srcId="{221FE0EF-3323-467D-BB7A-BB0956288B10}" destId="{D384F0A1-06D3-4E62-BCCC-8375288A4F51}" srcOrd="0" destOrd="1" presId="urn:microsoft.com/office/officeart/2005/8/layout/chevronAccent+Icon"/>
    <dgm:cxn modelId="{2A689CD7-FA3E-4E6C-953B-E310E302A193}" type="presOf" srcId="{40129DD4-91C3-4492-801A-DD06A0BBEEAA}" destId="{D384F0A1-06D3-4E62-BCCC-8375288A4F51}" srcOrd="0" destOrd="2" presId="urn:microsoft.com/office/officeart/2005/8/layout/chevronAccent+Icon"/>
    <dgm:cxn modelId="{30B9EADD-F22B-49B1-A1A0-F6FD8DE62571}" srcId="{A0AE5605-53D7-4A5F-8D3F-9B264A9F1B63}" destId="{791C010D-7584-410B-9E07-7AE603083645}" srcOrd="2" destOrd="0" parTransId="{DDBABA3C-48E3-4F93-8B28-B7117E0A3BDC}" sibTransId="{43F9D8AD-5275-4DBD-A354-807D4F997881}"/>
    <dgm:cxn modelId="{4986BD1C-56B4-4350-9378-B780D5A701E1}" type="presParOf" srcId="{6AD1749B-C9FB-410A-80AD-3AF78116EE0C}" destId="{B29AC263-9353-468A-914B-C2514D788D02}" srcOrd="0" destOrd="0" presId="urn:microsoft.com/office/officeart/2005/8/layout/chevronAccent+Icon"/>
    <dgm:cxn modelId="{49F4199A-D019-44CC-BAAE-E4A0A5591B80}" type="presParOf" srcId="{B29AC263-9353-468A-914B-C2514D788D02}" destId="{C4BFBA49-6C04-4850-9122-F91F75EB8813}" srcOrd="0" destOrd="0" presId="urn:microsoft.com/office/officeart/2005/8/layout/chevronAccent+Icon"/>
    <dgm:cxn modelId="{E39ED490-D5D1-42AA-BDC7-7F8A53B28224}" type="presParOf" srcId="{B29AC263-9353-468A-914B-C2514D788D02}" destId="{D384F0A1-06D3-4E62-BCCC-8375288A4F5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067F6AB-9284-4D5F-AC69-02C8693BAC6F}"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36E0E715-EB2B-41EF-87B2-E8E53091034B}">
      <dgm:prSet/>
      <dgm:spPr/>
      <dgm:t>
        <a:bodyPr/>
        <a:lstStyle/>
        <a:p>
          <a:r>
            <a:rPr lang="en-US"/>
            <a:t>Case Management &amp; Fieldwork</a:t>
          </a:r>
        </a:p>
      </dgm:t>
    </dgm:pt>
    <dgm:pt modelId="{F9E5469E-FC12-4A3D-A731-334803F1C804}" type="parTrans" cxnId="{8221C541-FDDB-426C-B160-2917A3BA8CD4}">
      <dgm:prSet/>
      <dgm:spPr/>
      <dgm:t>
        <a:bodyPr/>
        <a:lstStyle/>
        <a:p>
          <a:endParaRPr lang="en-US"/>
        </a:p>
      </dgm:t>
    </dgm:pt>
    <dgm:pt modelId="{923A4195-7E24-4BC9-B532-F1831A534F97}" type="sibTrans" cxnId="{8221C541-FDDB-426C-B160-2917A3BA8CD4}">
      <dgm:prSet/>
      <dgm:spPr/>
      <dgm:t>
        <a:bodyPr/>
        <a:lstStyle/>
        <a:p>
          <a:endParaRPr lang="en-US"/>
        </a:p>
      </dgm:t>
    </dgm:pt>
    <dgm:pt modelId="{F24AFCDC-DC62-4622-983A-38A119CE2718}">
      <dgm:prSet/>
      <dgm:spPr/>
      <dgm:t>
        <a:bodyPr/>
        <a:lstStyle/>
        <a:p>
          <a:r>
            <a:rPr lang="en-US"/>
            <a:t>Tracking responses</a:t>
          </a:r>
        </a:p>
      </dgm:t>
    </dgm:pt>
    <dgm:pt modelId="{143C88FC-F7AD-4A89-AE41-5DAEBCBFD7E6}" type="parTrans" cxnId="{41486E95-2825-489B-8530-85795ADAB125}">
      <dgm:prSet/>
      <dgm:spPr/>
      <dgm:t>
        <a:bodyPr/>
        <a:lstStyle/>
        <a:p>
          <a:endParaRPr lang="en-US"/>
        </a:p>
      </dgm:t>
    </dgm:pt>
    <dgm:pt modelId="{A3ED07FB-BD3C-4856-A130-DAE3ABF74FC0}" type="sibTrans" cxnId="{41486E95-2825-489B-8530-85795ADAB125}">
      <dgm:prSet/>
      <dgm:spPr/>
      <dgm:t>
        <a:bodyPr/>
        <a:lstStyle/>
        <a:p>
          <a:endParaRPr lang="en-US"/>
        </a:p>
      </dgm:t>
    </dgm:pt>
    <dgm:pt modelId="{97E7CF93-834C-47A8-92B7-EFCFD964E831}">
      <dgm:prSet/>
      <dgm:spPr/>
      <dgm:t>
        <a:bodyPr/>
        <a:lstStyle/>
        <a:p>
          <a:r>
            <a:rPr lang="en-US"/>
            <a:t>Disposition codes</a:t>
          </a:r>
        </a:p>
      </dgm:t>
    </dgm:pt>
    <dgm:pt modelId="{3E8986D1-A086-411F-A92C-4377D33FC5D6}" type="parTrans" cxnId="{CD549B6C-D71B-49DD-A945-5B7558784096}">
      <dgm:prSet/>
      <dgm:spPr/>
      <dgm:t>
        <a:bodyPr/>
        <a:lstStyle/>
        <a:p>
          <a:endParaRPr lang="en-US"/>
        </a:p>
      </dgm:t>
    </dgm:pt>
    <dgm:pt modelId="{1BB98F5D-54B0-430C-944A-4A1A08EE6107}" type="sibTrans" cxnId="{CD549B6C-D71B-49DD-A945-5B7558784096}">
      <dgm:prSet/>
      <dgm:spPr/>
      <dgm:t>
        <a:bodyPr/>
        <a:lstStyle/>
        <a:p>
          <a:endParaRPr lang="en-US"/>
        </a:p>
      </dgm:t>
    </dgm:pt>
    <dgm:pt modelId="{3CB8F972-F752-49B4-907B-EC324DCD7ADD}">
      <dgm:prSet/>
      <dgm:spPr/>
      <dgm:t>
        <a:bodyPr/>
        <a:lstStyle/>
        <a:p>
          <a:r>
            <a:rPr lang="en-US"/>
            <a:t>Avoiding duplicate surveys</a:t>
          </a:r>
        </a:p>
      </dgm:t>
    </dgm:pt>
    <dgm:pt modelId="{F03D9FCA-3F33-4118-A1FC-695D24BF3FEB}" type="parTrans" cxnId="{884359DE-6F97-4EBB-AB15-F33215E1929D}">
      <dgm:prSet/>
      <dgm:spPr/>
      <dgm:t>
        <a:bodyPr/>
        <a:lstStyle/>
        <a:p>
          <a:endParaRPr lang="en-US"/>
        </a:p>
      </dgm:t>
    </dgm:pt>
    <dgm:pt modelId="{412D6837-CE82-4B94-BA9C-D3FC289822B9}" type="sibTrans" cxnId="{884359DE-6F97-4EBB-AB15-F33215E1929D}">
      <dgm:prSet/>
      <dgm:spPr/>
      <dgm:t>
        <a:bodyPr/>
        <a:lstStyle/>
        <a:p>
          <a:endParaRPr lang="en-US"/>
        </a:p>
      </dgm:t>
    </dgm:pt>
    <dgm:pt modelId="{EF276378-69DD-4218-B197-A53284CD7C67}" type="pres">
      <dgm:prSet presAssocID="{0067F6AB-9284-4D5F-AC69-02C8693BAC6F}" presName="Name0" presStyleCnt="0">
        <dgm:presLayoutVars>
          <dgm:dir/>
          <dgm:resizeHandles val="exact"/>
        </dgm:presLayoutVars>
      </dgm:prSet>
      <dgm:spPr/>
    </dgm:pt>
    <dgm:pt modelId="{296DD2F5-25B3-4C15-B011-09270AEC23CD}" type="pres">
      <dgm:prSet presAssocID="{36E0E715-EB2B-41EF-87B2-E8E53091034B}" presName="composite" presStyleCnt="0"/>
      <dgm:spPr/>
    </dgm:pt>
    <dgm:pt modelId="{D599180F-93B0-41C4-A75A-08EB4D141D88}" type="pres">
      <dgm:prSet presAssocID="{36E0E715-EB2B-41EF-87B2-E8E53091034B}" presName="bgChev" presStyleLbl="node1" presStyleIdx="0" presStyleCnt="1"/>
      <dgm:spPr/>
    </dgm:pt>
    <dgm:pt modelId="{011DA019-0B0E-4B95-B8F9-6005B7F2F4A0}" type="pres">
      <dgm:prSet presAssocID="{36E0E715-EB2B-41EF-87B2-E8E53091034B}" presName="txNode" presStyleLbl="fgAcc1" presStyleIdx="0" presStyleCnt="1">
        <dgm:presLayoutVars>
          <dgm:bulletEnabled val="1"/>
        </dgm:presLayoutVars>
      </dgm:prSet>
      <dgm:spPr/>
    </dgm:pt>
  </dgm:ptLst>
  <dgm:cxnLst>
    <dgm:cxn modelId="{1A582102-6975-4239-A3F9-D4123785AC03}" type="presOf" srcId="{36E0E715-EB2B-41EF-87B2-E8E53091034B}" destId="{011DA019-0B0E-4B95-B8F9-6005B7F2F4A0}" srcOrd="0" destOrd="0" presId="urn:microsoft.com/office/officeart/2005/8/layout/chevronAccent+Icon"/>
    <dgm:cxn modelId="{8221C541-FDDB-426C-B160-2917A3BA8CD4}" srcId="{0067F6AB-9284-4D5F-AC69-02C8693BAC6F}" destId="{36E0E715-EB2B-41EF-87B2-E8E53091034B}" srcOrd="0" destOrd="0" parTransId="{F9E5469E-FC12-4A3D-A731-334803F1C804}" sibTransId="{923A4195-7E24-4BC9-B532-F1831A534F97}"/>
    <dgm:cxn modelId="{39EAEA4B-2F3C-4DF4-B5EA-F0045AAB10F3}" type="presOf" srcId="{0067F6AB-9284-4D5F-AC69-02C8693BAC6F}" destId="{EF276378-69DD-4218-B197-A53284CD7C67}" srcOrd="0" destOrd="0" presId="urn:microsoft.com/office/officeart/2005/8/layout/chevronAccent+Icon"/>
    <dgm:cxn modelId="{CD549B6C-D71B-49DD-A945-5B7558784096}" srcId="{36E0E715-EB2B-41EF-87B2-E8E53091034B}" destId="{97E7CF93-834C-47A8-92B7-EFCFD964E831}" srcOrd="1" destOrd="0" parTransId="{3E8986D1-A086-411F-A92C-4377D33FC5D6}" sibTransId="{1BB98F5D-54B0-430C-944A-4A1A08EE6107}"/>
    <dgm:cxn modelId="{3BDBBD82-7B94-4962-A1F4-E4F3B9BA2429}" type="presOf" srcId="{3CB8F972-F752-49B4-907B-EC324DCD7ADD}" destId="{011DA019-0B0E-4B95-B8F9-6005B7F2F4A0}" srcOrd="0" destOrd="3" presId="urn:microsoft.com/office/officeart/2005/8/layout/chevronAccent+Icon"/>
    <dgm:cxn modelId="{41486E95-2825-489B-8530-85795ADAB125}" srcId="{36E0E715-EB2B-41EF-87B2-E8E53091034B}" destId="{F24AFCDC-DC62-4622-983A-38A119CE2718}" srcOrd="0" destOrd="0" parTransId="{143C88FC-F7AD-4A89-AE41-5DAEBCBFD7E6}" sibTransId="{A3ED07FB-BD3C-4856-A130-DAE3ABF74FC0}"/>
    <dgm:cxn modelId="{3A64E7A4-EAB5-473F-82EA-578F6E5A3673}" type="presOf" srcId="{97E7CF93-834C-47A8-92B7-EFCFD964E831}" destId="{011DA019-0B0E-4B95-B8F9-6005B7F2F4A0}" srcOrd="0" destOrd="2" presId="urn:microsoft.com/office/officeart/2005/8/layout/chevronAccent+Icon"/>
    <dgm:cxn modelId="{12D0B7AE-F463-4781-8E68-BF36DFBA5120}" type="presOf" srcId="{F24AFCDC-DC62-4622-983A-38A119CE2718}" destId="{011DA019-0B0E-4B95-B8F9-6005B7F2F4A0}" srcOrd="0" destOrd="1" presId="urn:microsoft.com/office/officeart/2005/8/layout/chevronAccent+Icon"/>
    <dgm:cxn modelId="{884359DE-6F97-4EBB-AB15-F33215E1929D}" srcId="{36E0E715-EB2B-41EF-87B2-E8E53091034B}" destId="{3CB8F972-F752-49B4-907B-EC324DCD7ADD}" srcOrd="2" destOrd="0" parTransId="{F03D9FCA-3F33-4118-A1FC-695D24BF3FEB}" sibTransId="{412D6837-CE82-4B94-BA9C-D3FC289822B9}"/>
    <dgm:cxn modelId="{9B865EF5-836E-40D8-9EEA-E28554E0AC18}" type="presParOf" srcId="{EF276378-69DD-4218-B197-A53284CD7C67}" destId="{296DD2F5-25B3-4C15-B011-09270AEC23CD}" srcOrd="0" destOrd="0" presId="urn:microsoft.com/office/officeart/2005/8/layout/chevronAccent+Icon"/>
    <dgm:cxn modelId="{AA29B92C-BF5A-48B4-8E9C-B3D23882F992}" type="presParOf" srcId="{296DD2F5-25B3-4C15-B011-09270AEC23CD}" destId="{D599180F-93B0-41C4-A75A-08EB4D141D88}" srcOrd="0" destOrd="0" presId="urn:microsoft.com/office/officeart/2005/8/layout/chevronAccent+Icon"/>
    <dgm:cxn modelId="{DC3AF686-06E9-4BA9-AC5D-6001C9D3CF90}" type="presParOf" srcId="{296DD2F5-25B3-4C15-B011-09270AEC23CD}" destId="{011DA019-0B0E-4B95-B8F9-6005B7F2F4A0}"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E364B8F-7875-4622-8826-846A02A49163}" type="doc">
      <dgm:prSet loTypeId="urn:microsoft.com/office/officeart/2005/8/layout/chevronAccent+Icon" loCatId="officeonline" qsTypeId="urn:microsoft.com/office/officeart/2005/8/quickstyle/simple1" qsCatId="simple" csTypeId="urn:microsoft.com/office/officeart/2005/8/colors/accent1_2" csCatId="accent1" phldr="1"/>
      <dgm:spPr/>
      <dgm:t>
        <a:bodyPr/>
        <a:lstStyle/>
        <a:p>
          <a:endParaRPr lang="en-US"/>
        </a:p>
      </dgm:t>
    </dgm:pt>
    <dgm:pt modelId="{B72BEFA5-2D3A-4F1C-9EA9-A52940749346}">
      <dgm:prSet/>
      <dgm:spPr/>
      <dgm:t>
        <a:bodyPr/>
        <a:lstStyle/>
        <a:p>
          <a:r>
            <a:rPr lang="en-US" dirty="0"/>
            <a:t>Cost Considerations </a:t>
          </a:r>
        </a:p>
      </dgm:t>
    </dgm:pt>
    <dgm:pt modelId="{3D899FBC-0D8E-4F77-A652-C7DE057B3AC3}" type="parTrans" cxnId="{63A185DD-4611-4727-A5FA-497BD61B6755}">
      <dgm:prSet/>
      <dgm:spPr/>
      <dgm:t>
        <a:bodyPr/>
        <a:lstStyle/>
        <a:p>
          <a:endParaRPr lang="en-US"/>
        </a:p>
      </dgm:t>
    </dgm:pt>
    <dgm:pt modelId="{01E434EB-ABE3-47B2-90EC-2025FEB04AB8}" type="sibTrans" cxnId="{63A185DD-4611-4727-A5FA-497BD61B6755}">
      <dgm:prSet/>
      <dgm:spPr/>
      <dgm:t>
        <a:bodyPr/>
        <a:lstStyle/>
        <a:p>
          <a:endParaRPr lang="en-US"/>
        </a:p>
      </dgm:t>
    </dgm:pt>
    <dgm:pt modelId="{5392C11F-436F-4A1E-ACFB-B7C8748805B5}">
      <dgm:prSet/>
      <dgm:spPr/>
      <dgm:t>
        <a:bodyPr/>
        <a:lstStyle/>
        <a:p>
          <a:r>
            <a:rPr lang="en-US"/>
            <a:t>Typical material costs</a:t>
          </a:r>
        </a:p>
      </dgm:t>
    </dgm:pt>
    <dgm:pt modelId="{976E9DDB-AF0E-4A71-9D68-F5565AE90C39}" type="parTrans" cxnId="{78A2380C-B862-4BE7-8158-AB3A60CE5DB8}">
      <dgm:prSet/>
      <dgm:spPr/>
      <dgm:t>
        <a:bodyPr/>
        <a:lstStyle/>
        <a:p>
          <a:endParaRPr lang="en-US"/>
        </a:p>
      </dgm:t>
    </dgm:pt>
    <dgm:pt modelId="{8C852387-7BB0-45AE-9016-3DC4B7FF0E3E}" type="sibTrans" cxnId="{78A2380C-B862-4BE7-8158-AB3A60CE5DB8}">
      <dgm:prSet/>
      <dgm:spPr/>
      <dgm:t>
        <a:bodyPr/>
        <a:lstStyle/>
        <a:p>
          <a:endParaRPr lang="en-US"/>
        </a:p>
      </dgm:t>
    </dgm:pt>
    <dgm:pt modelId="{1C80A075-C07C-4D92-AB21-34BBE4B94E07}">
      <dgm:prSet/>
      <dgm:spPr/>
      <dgm:t>
        <a:bodyPr/>
        <a:lstStyle/>
        <a:p>
          <a:r>
            <a:rPr lang="en-US"/>
            <a:t>Staff time</a:t>
          </a:r>
        </a:p>
      </dgm:t>
    </dgm:pt>
    <dgm:pt modelId="{C993AE00-4518-45A8-BAC9-64C8EF1B8AE0}" type="parTrans" cxnId="{D1EA6EFF-611A-4F13-BE9B-9F6F1EB46A69}">
      <dgm:prSet/>
      <dgm:spPr/>
      <dgm:t>
        <a:bodyPr/>
        <a:lstStyle/>
        <a:p>
          <a:endParaRPr lang="en-US"/>
        </a:p>
      </dgm:t>
    </dgm:pt>
    <dgm:pt modelId="{696F266E-DFC2-4A44-A252-2B8862CB5699}" type="sibTrans" cxnId="{D1EA6EFF-611A-4F13-BE9B-9F6F1EB46A69}">
      <dgm:prSet/>
      <dgm:spPr/>
      <dgm:t>
        <a:bodyPr/>
        <a:lstStyle/>
        <a:p>
          <a:endParaRPr lang="en-US"/>
        </a:p>
      </dgm:t>
    </dgm:pt>
    <dgm:pt modelId="{72A4BB2A-CE41-4A9E-8D4A-226F34704A5B}">
      <dgm:prSet/>
      <dgm:spPr/>
      <dgm:t>
        <a:bodyPr/>
        <a:lstStyle/>
        <a:p>
          <a:r>
            <a:rPr lang="en-US"/>
            <a:t>Why surveys fail when under-resourced</a:t>
          </a:r>
        </a:p>
      </dgm:t>
    </dgm:pt>
    <dgm:pt modelId="{073089E8-D3A9-4301-A700-822528A329A0}" type="parTrans" cxnId="{7CC881EC-4C8C-4C42-9EF3-DDF5C2663F8A}">
      <dgm:prSet/>
      <dgm:spPr/>
      <dgm:t>
        <a:bodyPr/>
        <a:lstStyle/>
        <a:p>
          <a:endParaRPr lang="en-US"/>
        </a:p>
      </dgm:t>
    </dgm:pt>
    <dgm:pt modelId="{D8BEAD5F-B08E-43C0-8194-34A09FCEB987}" type="sibTrans" cxnId="{7CC881EC-4C8C-4C42-9EF3-DDF5C2663F8A}">
      <dgm:prSet/>
      <dgm:spPr/>
      <dgm:t>
        <a:bodyPr/>
        <a:lstStyle/>
        <a:p>
          <a:endParaRPr lang="en-US"/>
        </a:p>
      </dgm:t>
    </dgm:pt>
    <dgm:pt modelId="{BBEBD8AB-A6F2-415C-BAF6-8E9AD68A1831}" type="pres">
      <dgm:prSet presAssocID="{3E364B8F-7875-4622-8826-846A02A49163}" presName="Name0" presStyleCnt="0">
        <dgm:presLayoutVars>
          <dgm:dir/>
          <dgm:resizeHandles val="exact"/>
        </dgm:presLayoutVars>
      </dgm:prSet>
      <dgm:spPr/>
    </dgm:pt>
    <dgm:pt modelId="{768D080C-48F6-4E28-9F6A-13D866B7A2B8}" type="pres">
      <dgm:prSet presAssocID="{B72BEFA5-2D3A-4F1C-9EA9-A52940749346}" presName="composite" presStyleCnt="0"/>
      <dgm:spPr/>
    </dgm:pt>
    <dgm:pt modelId="{0FC402FF-61B0-4962-8043-A039DC23F4EF}" type="pres">
      <dgm:prSet presAssocID="{B72BEFA5-2D3A-4F1C-9EA9-A52940749346}" presName="bgChev" presStyleLbl="node1" presStyleIdx="0" presStyleCnt="1"/>
      <dgm:spPr/>
    </dgm:pt>
    <dgm:pt modelId="{5B8654F0-ECE6-4DA4-AECA-EFCEDE97F4C9}" type="pres">
      <dgm:prSet presAssocID="{B72BEFA5-2D3A-4F1C-9EA9-A52940749346}" presName="txNode" presStyleLbl="fgAcc1" presStyleIdx="0" presStyleCnt="1">
        <dgm:presLayoutVars>
          <dgm:bulletEnabled val="1"/>
        </dgm:presLayoutVars>
      </dgm:prSet>
      <dgm:spPr/>
    </dgm:pt>
  </dgm:ptLst>
  <dgm:cxnLst>
    <dgm:cxn modelId="{78A2380C-B862-4BE7-8158-AB3A60CE5DB8}" srcId="{B72BEFA5-2D3A-4F1C-9EA9-A52940749346}" destId="{5392C11F-436F-4A1E-ACFB-B7C8748805B5}" srcOrd="0" destOrd="0" parTransId="{976E9DDB-AF0E-4A71-9D68-F5565AE90C39}" sibTransId="{8C852387-7BB0-45AE-9016-3DC4B7FF0E3E}"/>
    <dgm:cxn modelId="{EA828E2C-DDCA-41D4-838E-1FCD85C18326}" type="presOf" srcId="{1C80A075-C07C-4D92-AB21-34BBE4B94E07}" destId="{5B8654F0-ECE6-4DA4-AECA-EFCEDE97F4C9}" srcOrd="0" destOrd="2" presId="urn:microsoft.com/office/officeart/2005/8/layout/chevronAccent+Icon"/>
    <dgm:cxn modelId="{FB6F3461-4D83-4DC5-9DF5-57BEC361BA17}" type="presOf" srcId="{B72BEFA5-2D3A-4F1C-9EA9-A52940749346}" destId="{5B8654F0-ECE6-4DA4-AECA-EFCEDE97F4C9}" srcOrd="0" destOrd="0" presId="urn:microsoft.com/office/officeart/2005/8/layout/chevronAccent+Icon"/>
    <dgm:cxn modelId="{2DB135C5-E5B7-4B79-BA01-81EA5332AA16}" type="presOf" srcId="{5392C11F-436F-4A1E-ACFB-B7C8748805B5}" destId="{5B8654F0-ECE6-4DA4-AECA-EFCEDE97F4C9}" srcOrd="0" destOrd="1" presId="urn:microsoft.com/office/officeart/2005/8/layout/chevronAccent+Icon"/>
    <dgm:cxn modelId="{07AED5D4-7972-4C8D-9BBF-646665623FD0}" type="presOf" srcId="{3E364B8F-7875-4622-8826-846A02A49163}" destId="{BBEBD8AB-A6F2-415C-BAF6-8E9AD68A1831}" srcOrd="0" destOrd="0" presId="urn:microsoft.com/office/officeart/2005/8/layout/chevronAccent+Icon"/>
    <dgm:cxn modelId="{63A185DD-4611-4727-A5FA-497BD61B6755}" srcId="{3E364B8F-7875-4622-8826-846A02A49163}" destId="{B72BEFA5-2D3A-4F1C-9EA9-A52940749346}" srcOrd="0" destOrd="0" parTransId="{3D899FBC-0D8E-4F77-A652-C7DE057B3AC3}" sibTransId="{01E434EB-ABE3-47B2-90EC-2025FEB04AB8}"/>
    <dgm:cxn modelId="{7CC881EC-4C8C-4C42-9EF3-DDF5C2663F8A}" srcId="{B72BEFA5-2D3A-4F1C-9EA9-A52940749346}" destId="{72A4BB2A-CE41-4A9E-8D4A-226F34704A5B}" srcOrd="2" destOrd="0" parTransId="{073089E8-D3A9-4301-A700-822528A329A0}" sibTransId="{D8BEAD5F-B08E-43C0-8194-34A09FCEB987}"/>
    <dgm:cxn modelId="{56B728F1-82AD-413E-B2DB-19FB5DDE9658}" type="presOf" srcId="{72A4BB2A-CE41-4A9E-8D4A-226F34704A5B}" destId="{5B8654F0-ECE6-4DA4-AECA-EFCEDE97F4C9}" srcOrd="0" destOrd="3" presId="urn:microsoft.com/office/officeart/2005/8/layout/chevronAccent+Icon"/>
    <dgm:cxn modelId="{D1EA6EFF-611A-4F13-BE9B-9F6F1EB46A69}" srcId="{B72BEFA5-2D3A-4F1C-9EA9-A52940749346}" destId="{1C80A075-C07C-4D92-AB21-34BBE4B94E07}" srcOrd="1" destOrd="0" parTransId="{C993AE00-4518-45A8-BAC9-64C8EF1B8AE0}" sibTransId="{696F266E-DFC2-4A44-A252-2B8862CB5699}"/>
    <dgm:cxn modelId="{604F36B3-2E56-4CC1-B737-0D3BBCA326BF}" type="presParOf" srcId="{BBEBD8AB-A6F2-415C-BAF6-8E9AD68A1831}" destId="{768D080C-48F6-4E28-9F6A-13D866B7A2B8}" srcOrd="0" destOrd="0" presId="urn:microsoft.com/office/officeart/2005/8/layout/chevronAccent+Icon"/>
    <dgm:cxn modelId="{D3769FC7-5D45-498F-A8EB-E7D692CF5CCC}" type="presParOf" srcId="{768D080C-48F6-4E28-9F6A-13D866B7A2B8}" destId="{0FC402FF-61B0-4962-8043-A039DC23F4EF}" srcOrd="0" destOrd="0" presId="urn:microsoft.com/office/officeart/2005/8/layout/chevronAccent+Icon"/>
    <dgm:cxn modelId="{F319D9F0-54CD-4FB7-9C64-D7C66DAD9280}" type="presParOf" srcId="{768D080C-48F6-4E28-9F6A-13D866B7A2B8}" destId="{5B8654F0-ECE6-4DA4-AECA-EFCEDE97F4C9}"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2046821-CB76-40C7-AD60-97A518764D6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F7C2C4C-2033-4DC2-8CD5-A3197CE566EE}">
      <dgm:prSet custT="1"/>
      <dgm:spPr/>
      <dgm:t>
        <a:bodyPr/>
        <a:lstStyle/>
        <a:p>
          <a:r>
            <a:rPr lang="en-US" sz="3300" dirty="0"/>
            <a:t>Why Sampling Matters	</a:t>
          </a:r>
        </a:p>
      </dgm:t>
    </dgm:pt>
    <dgm:pt modelId="{611A354D-6D81-413F-A6D8-FFF0EAA2521A}" type="parTrans" cxnId="{C944697B-04C5-47B3-85D2-C8105A293F54}">
      <dgm:prSet/>
      <dgm:spPr/>
      <dgm:t>
        <a:bodyPr/>
        <a:lstStyle/>
        <a:p>
          <a:endParaRPr lang="en-US"/>
        </a:p>
      </dgm:t>
    </dgm:pt>
    <dgm:pt modelId="{313020A1-7D8B-474E-9427-5498E5E55FC9}" type="sibTrans" cxnId="{C944697B-04C5-47B3-85D2-C8105A293F54}">
      <dgm:prSet/>
      <dgm:spPr/>
      <dgm:t>
        <a:bodyPr/>
        <a:lstStyle/>
        <a:p>
          <a:endParaRPr lang="en-US"/>
        </a:p>
      </dgm:t>
    </dgm:pt>
    <dgm:pt modelId="{8F748D07-023A-447B-8725-4163466A53F3}">
      <dgm:prSet custT="1"/>
      <dgm:spPr/>
      <dgm:t>
        <a:bodyPr/>
        <a:lstStyle/>
        <a:p>
          <a:r>
            <a:rPr lang="en-US" sz="4600" dirty="0"/>
            <a:t>Representativeness</a:t>
          </a:r>
          <a:r>
            <a:rPr lang="en-US" sz="6200" dirty="0"/>
            <a:t>	</a:t>
          </a:r>
        </a:p>
      </dgm:t>
    </dgm:pt>
    <dgm:pt modelId="{D9C07A6F-1325-48FF-8FF6-D8AB5509970F}" type="parTrans" cxnId="{3B8DF856-D677-42D7-8B0B-7BA49EF372D4}">
      <dgm:prSet/>
      <dgm:spPr/>
      <dgm:t>
        <a:bodyPr/>
        <a:lstStyle/>
        <a:p>
          <a:endParaRPr lang="en-US"/>
        </a:p>
      </dgm:t>
    </dgm:pt>
    <dgm:pt modelId="{23418878-77F6-4EA4-A0A2-5B17CE50E211}" type="sibTrans" cxnId="{3B8DF856-D677-42D7-8B0B-7BA49EF372D4}">
      <dgm:prSet/>
      <dgm:spPr/>
      <dgm:t>
        <a:bodyPr/>
        <a:lstStyle/>
        <a:p>
          <a:endParaRPr lang="en-US"/>
        </a:p>
      </dgm:t>
    </dgm:pt>
    <dgm:pt modelId="{835F93F0-C7FF-4165-BA04-7C55DD65D3AC}">
      <dgm:prSet custT="1"/>
      <dgm:spPr/>
      <dgm:t>
        <a:bodyPr anchor="ctr"/>
        <a:lstStyle/>
        <a:p>
          <a:r>
            <a:rPr lang="en-US" sz="4600" dirty="0"/>
            <a:t>Randomization</a:t>
          </a:r>
        </a:p>
      </dgm:t>
    </dgm:pt>
    <dgm:pt modelId="{7720DF29-CB54-4794-BFEB-3E15EF623DEF}" type="parTrans" cxnId="{97C64CA7-8662-4CFD-BFA9-A37762082A24}">
      <dgm:prSet/>
      <dgm:spPr/>
      <dgm:t>
        <a:bodyPr/>
        <a:lstStyle/>
        <a:p>
          <a:endParaRPr lang="en-US"/>
        </a:p>
      </dgm:t>
    </dgm:pt>
    <dgm:pt modelId="{5F034B1C-B9FC-4FF9-B34C-DD982B962C61}" type="sibTrans" cxnId="{97C64CA7-8662-4CFD-BFA9-A37762082A24}">
      <dgm:prSet/>
      <dgm:spPr/>
      <dgm:t>
        <a:bodyPr/>
        <a:lstStyle/>
        <a:p>
          <a:endParaRPr lang="en-US"/>
        </a:p>
      </dgm:t>
    </dgm:pt>
    <dgm:pt modelId="{E4B58C89-DE8C-44B5-B7C4-4284191A67BD}">
      <dgm:prSet custT="1"/>
      <dgm:spPr/>
      <dgm:t>
        <a:bodyPr anchor="ctr"/>
        <a:lstStyle/>
        <a:p>
          <a:r>
            <a:rPr lang="en-US" sz="4600" dirty="0"/>
            <a:t>Bias avoidance</a:t>
          </a:r>
        </a:p>
      </dgm:t>
    </dgm:pt>
    <dgm:pt modelId="{3684C807-AC9B-4879-AA29-A045FFE47CA9}" type="parTrans" cxnId="{920517A5-6EBB-4BC7-80B6-5065112C4A0A}">
      <dgm:prSet/>
      <dgm:spPr/>
      <dgm:t>
        <a:bodyPr/>
        <a:lstStyle/>
        <a:p>
          <a:endParaRPr lang="en-US"/>
        </a:p>
      </dgm:t>
    </dgm:pt>
    <dgm:pt modelId="{3344C9E3-D798-4959-AD8C-CBEB792AFCB4}" type="sibTrans" cxnId="{920517A5-6EBB-4BC7-80B6-5065112C4A0A}">
      <dgm:prSet/>
      <dgm:spPr/>
      <dgm:t>
        <a:bodyPr/>
        <a:lstStyle/>
        <a:p>
          <a:endParaRPr lang="en-US"/>
        </a:p>
      </dgm:t>
    </dgm:pt>
    <dgm:pt modelId="{81C5AF64-58D9-4194-8F19-A9D34AF14F83}" type="pres">
      <dgm:prSet presAssocID="{A2046821-CB76-40C7-AD60-97A518764D6A}" presName="vert0" presStyleCnt="0">
        <dgm:presLayoutVars>
          <dgm:dir/>
          <dgm:animOne val="branch"/>
          <dgm:animLvl val="lvl"/>
        </dgm:presLayoutVars>
      </dgm:prSet>
      <dgm:spPr/>
    </dgm:pt>
    <dgm:pt modelId="{3EF9170B-DB49-4DC7-BC30-ADAD5B931757}" type="pres">
      <dgm:prSet presAssocID="{0F7C2C4C-2033-4DC2-8CD5-A3197CE566EE}" presName="thickLine" presStyleLbl="alignNode1" presStyleIdx="0" presStyleCnt="1"/>
      <dgm:spPr/>
    </dgm:pt>
    <dgm:pt modelId="{ECCCD583-63CA-4009-AD52-0B72171D7634}" type="pres">
      <dgm:prSet presAssocID="{0F7C2C4C-2033-4DC2-8CD5-A3197CE566EE}" presName="horz1" presStyleCnt="0"/>
      <dgm:spPr/>
    </dgm:pt>
    <dgm:pt modelId="{BD66F673-506F-444D-A9C1-88089CC2917B}" type="pres">
      <dgm:prSet presAssocID="{0F7C2C4C-2033-4DC2-8CD5-A3197CE566EE}" presName="tx1" presStyleLbl="revTx" presStyleIdx="0" presStyleCnt="4"/>
      <dgm:spPr/>
    </dgm:pt>
    <dgm:pt modelId="{2516983C-50F3-4581-8094-C2BD27580FB4}" type="pres">
      <dgm:prSet presAssocID="{0F7C2C4C-2033-4DC2-8CD5-A3197CE566EE}" presName="vert1" presStyleCnt="0"/>
      <dgm:spPr/>
    </dgm:pt>
    <dgm:pt modelId="{CF9824C8-95E0-41AB-9541-CCB2BCEBCEA6}" type="pres">
      <dgm:prSet presAssocID="{8F748D07-023A-447B-8725-4163466A53F3}" presName="vertSpace2a" presStyleCnt="0"/>
      <dgm:spPr/>
    </dgm:pt>
    <dgm:pt modelId="{0CE900DC-6A55-4F79-AF27-8763AA9B7203}" type="pres">
      <dgm:prSet presAssocID="{8F748D07-023A-447B-8725-4163466A53F3}" presName="horz2" presStyleCnt="0"/>
      <dgm:spPr/>
    </dgm:pt>
    <dgm:pt modelId="{AD47A46D-BE3B-4B54-948F-53F3C28F86E7}" type="pres">
      <dgm:prSet presAssocID="{8F748D07-023A-447B-8725-4163466A53F3}" presName="horzSpace2" presStyleCnt="0"/>
      <dgm:spPr/>
    </dgm:pt>
    <dgm:pt modelId="{17A5AAA4-37AE-47F5-A9E7-66D816936E25}" type="pres">
      <dgm:prSet presAssocID="{8F748D07-023A-447B-8725-4163466A53F3}" presName="tx2" presStyleLbl="revTx" presStyleIdx="1" presStyleCnt="4"/>
      <dgm:spPr/>
    </dgm:pt>
    <dgm:pt modelId="{F33EBD26-8F6F-4248-B0E3-CF2532E4E76C}" type="pres">
      <dgm:prSet presAssocID="{8F748D07-023A-447B-8725-4163466A53F3}" presName="vert2" presStyleCnt="0"/>
      <dgm:spPr/>
    </dgm:pt>
    <dgm:pt modelId="{034EFBB5-123D-4CA3-9FED-CA8BDE9B8404}" type="pres">
      <dgm:prSet presAssocID="{8F748D07-023A-447B-8725-4163466A53F3}" presName="thinLine2b" presStyleLbl="callout" presStyleIdx="0" presStyleCnt="3"/>
      <dgm:spPr/>
    </dgm:pt>
    <dgm:pt modelId="{CD68AEC8-3F5B-4241-9ABF-6470FAC45AF9}" type="pres">
      <dgm:prSet presAssocID="{8F748D07-023A-447B-8725-4163466A53F3}" presName="vertSpace2b" presStyleCnt="0"/>
      <dgm:spPr/>
    </dgm:pt>
    <dgm:pt modelId="{B9771D9C-14ED-49C7-A931-890BCE3B1D35}" type="pres">
      <dgm:prSet presAssocID="{835F93F0-C7FF-4165-BA04-7C55DD65D3AC}" presName="horz2" presStyleCnt="0"/>
      <dgm:spPr/>
    </dgm:pt>
    <dgm:pt modelId="{A93AFAE2-2794-4EEE-AD7D-117686CC5CE6}" type="pres">
      <dgm:prSet presAssocID="{835F93F0-C7FF-4165-BA04-7C55DD65D3AC}" presName="horzSpace2" presStyleCnt="0"/>
      <dgm:spPr/>
    </dgm:pt>
    <dgm:pt modelId="{288236D9-9D9E-43FF-AD72-725CDDC33C97}" type="pres">
      <dgm:prSet presAssocID="{835F93F0-C7FF-4165-BA04-7C55DD65D3AC}" presName="tx2" presStyleLbl="revTx" presStyleIdx="2" presStyleCnt="4"/>
      <dgm:spPr/>
    </dgm:pt>
    <dgm:pt modelId="{86350650-696A-450E-8A45-3096E8132025}" type="pres">
      <dgm:prSet presAssocID="{835F93F0-C7FF-4165-BA04-7C55DD65D3AC}" presName="vert2" presStyleCnt="0"/>
      <dgm:spPr/>
    </dgm:pt>
    <dgm:pt modelId="{7FBD7267-61AF-444F-997C-0E97379F318D}" type="pres">
      <dgm:prSet presAssocID="{835F93F0-C7FF-4165-BA04-7C55DD65D3AC}" presName="thinLine2b" presStyleLbl="callout" presStyleIdx="1" presStyleCnt="3"/>
      <dgm:spPr/>
    </dgm:pt>
    <dgm:pt modelId="{058EDD8E-0E48-401B-ABC0-C24F7ED00A72}" type="pres">
      <dgm:prSet presAssocID="{835F93F0-C7FF-4165-BA04-7C55DD65D3AC}" presName="vertSpace2b" presStyleCnt="0"/>
      <dgm:spPr/>
    </dgm:pt>
    <dgm:pt modelId="{8213ECD7-7474-40A0-B915-D2E904CFCB8E}" type="pres">
      <dgm:prSet presAssocID="{E4B58C89-DE8C-44B5-B7C4-4284191A67BD}" presName="horz2" presStyleCnt="0"/>
      <dgm:spPr/>
    </dgm:pt>
    <dgm:pt modelId="{B225308A-D91F-44E1-A44B-98E003846C4F}" type="pres">
      <dgm:prSet presAssocID="{E4B58C89-DE8C-44B5-B7C4-4284191A67BD}" presName="horzSpace2" presStyleCnt="0"/>
      <dgm:spPr/>
    </dgm:pt>
    <dgm:pt modelId="{66E92DB7-3519-40E1-975B-C4B4807A2E67}" type="pres">
      <dgm:prSet presAssocID="{E4B58C89-DE8C-44B5-B7C4-4284191A67BD}" presName="tx2" presStyleLbl="revTx" presStyleIdx="3" presStyleCnt="4"/>
      <dgm:spPr/>
    </dgm:pt>
    <dgm:pt modelId="{9951BFA2-3DF1-4A7F-A9F2-7EC86ADA4718}" type="pres">
      <dgm:prSet presAssocID="{E4B58C89-DE8C-44B5-B7C4-4284191A67BD}" presName="vert2" presStyleCnt="0"/>
      <dgm:spPr/>
    </dgm:pt>
    <dgm:pt modelId="{4F49D994-7F7A-4633-B865-38CB896A0F32}" type="pres">
      <dgm:prSet presAssocID="{E4B58C89-DE8C-44B5-B7C4-4284191A67BD}" presName="thinLine2b" presStyleLbl="callout" presStyleIdx="2" presStyleCnt="3"/>
      <dgm:spPr/>
    </dgm:pt>
    <dgm:pt modelId="{3F7086CD-6F91-4CD2-847F-9F6E9EB8260C}" type="pres">
      <dgm:prSet presAssocID="{E4B58C89-DE8C-44B5-B7C4-4284191A67BD}" presName="vertSpace2b" presStyleCnt="0"/>
      <dgm:spPr/>
    </dgm:pt>
  </dgm:ptLst>
  <dgm:cxnLst>
    <dgm:cxn modelId="{FFADA854-CC90-4830-AE09-030A2FD782D1}" type="presOf" srcId="{835F93F0-C7FF-4165-BA04-7C55DD65D3AC}" destId="{288236D9-9D9E-43FF-AD72-725CDDC33C97}" srcOrd="0" destOrd="0" presId="urn:microsoft.com/office/officeart/2008/layout/LinedList"/>
    <dgm:cxn modelId="{3B8DF856-D677-42D7-8B0B-7BA49EF372D4}" srcId="{0F7C2C4C-2033-4DC2-8CD5-A3197CE566EE}" destId="{8F748D07-023A-447B-8725-4163466A53F3}" srcOrd="0" destOrd="0" parTransId="{D9C07A6F-1325-48FF-8FF6-D8AB5509970F}" sibTransId="{23418878-77F6-4EA4-A0A2-5B17CE50E211}"/>
    <dgm:cxn modelId="{C944697B-04C5-47B3-85D2-C8105A293F54}" srcId="{A2046821-CB76-40C7-AD60-97A518764D6A}" destId="{0F7C2C4C-2033-4DC2-8CD5-A3197CE566EE}" srcOrd="0" destOrd="0" parTransId="{611A354D-6D81-413F-A6D8-FFF0EAA2521A}" sibTransId="{313020A1-7D8B-474E-9427-5498E5E55FC9}"/>
    <dgm:cxn modelId="{EF4E657F-DF36-4347-9F08-91691A71C410}" type="presOf" srcId="{0F7C2C4C-2033-4DC2-8CD5-A3197CE566EE}" destId="{BD66F673-506F-444D-A9C1-88089CC2917B}" srcOrd="0" destOrd="0" presId="urn:microsoft.com/office/officeart/2008/layout/LinedList"/>
    <dgm:cxn modelId="{920517A5-6EBB-4BC7-80B6-5065112C4A0A}" srcId="{0F7C2C4C-2033-4DC2-8CD5-A3197CE566EE}" destId="{E4B58C89-DE8C-44B5-B7C4-4284191A67BD}" srcOrd="2" destOrd="0" parTransId="{3684C807-AC9B-4879-AA29-A045FFE47CA9}" sibTransId="{3344C9E3-D798-4959-AD8C-CBEB792AFCB4}"/>
    <dgm:cxn modelId="{97C64CA7-8662-4CFD-BFA9-A37762082A24}" srcId="{0F7C2C4C-2033-4DC2-8CD5-A3197CE566EE}" destId="{835F93F0-C7FF-4165-BA04-7C55DD65D3AC}" srcOrd="1" destOrd="0" parTransId="{7720DF29-CB54-4794-BFEB-3E15EF623DEF}" sibTransId="{5F034B1C-B9FC-4FF9-B34C-DD982B962C61}"/>
    <dgm:cxn modelId="{DD5094A8-D0CD-4C13-BC01-16218B61CCF3}" type="presOf" srcId="{E4B58C89-DE8C-44B5-B7C4-4284191A67BD}" destId="{66E92DB7-3519-40E1-975B-C4B4807A2E67}" srcOrd="0" destOrd="0" presId="urn:microsoft.com/office/officeart/2008/layout/LinedList"/>
    <dgm:cxn modelId="{6BE313AD-22FA-44FB-86B5-A00DD4FF36FB}" type="presOf" srcId="{8F748D07-023A-447B-8725-4163466A53F3}" destId="{17A5AAA4-37AE-47F5-A9E7-66D816936E25}" srcOrd="0" destOrd="0" presId="urn:microsoft.com/office/officeart/2008/layout/LinedList"/>
    <dgm:cxn modelId="{DCAABDB7-DDBE-4A91-BB97-B42F206AD17D}" type="presOf" srcId="{A2046821-CB76-40C7-AD60-97A518764D6A}" destId="{81C5AF64-58D9-4194-8F19-A9D34AF14F83}" srcOrd="0" destOrd="0" presId="urn:microsoft.com/office/officeart/2008/layout/LinedList"/>
    <dgm:cxn modelId="{8118AA20-7B38-4D2A-BA75-F34D34F087CA}" type="presParOf" srcId="{81C5AF64-58D9-4194-8F19-A9D34AF14F83}" destId="{3EF9170B-DB49-4DC7-BC30-ADAD5B931757}" srcOrd="0" destOrd="0" presId="urn:microsoft.com/office/officeart/2008/layout/LinedList"/>
    <dgm:cxn modelId="{2E97AC62-D29C-4BB5-9B03-59196E0331AC}" type="presParOf" srcId="{81C5AF64-58D9-4194-8F19-A9D34AF14F83}" destId="{ECCCD583-63CA-4009-AD52-0B72171D7634}" srcOrd="1" destOrd="0" presId="urn:microsoft.com/office/officeart/2008/layout/LinedList"/>
    <dgm:cxn modelId="{7F4C5E54-EF14-4EAA-AD56-5B31EAF2DF71}" type="presParOf" srcId="{ECCCD583-63CA-4009-AD52-0B72171D7634}" destId="{BD66F673-506F-444D-A9C1-88089CC2917B}" srcOrd="0" destOrd="0" presId="urn:microsoft.com/office/officeart/2008/layout/LinedList"/>
    <dgm:cxn modelId="{FAF50EBB-482B-4761-B0EA-F963A523762A}" type="presParOf" srcId="{ECCCD583-63CA-4009-AD52-0B72171D7634}" destId="{2516983C-50F3-4581-8094-C2BD27580FB4}" srcOrd="1" destOrd="0" presId="urn:microsoft.com/office/officeart/2008/layout/LinedList"/>
    <dgm:cxn modelId="{DA38D6DC-6EC9-4CD0-A69C-A1DFC63C0B8F}" type="presParOf" srcId="{2516983C-50F3-4581-8094-C2BD27580FB4}" destId="{CF9824C8-95E0-41AB-9541-CCB2BCEBCEA6}" srcOrd="0" destOrd="0" presId="urn:microsoft.com/office/officeart/2008/layout/LinedList"/>
    <dgm:cxn modelId="{C7F117F0-AEF6-40C1-AEE9-0CCC374EA84A}" type="presParOf" srcId="{2516983C-50F3-4581-8094-C2BD27580FB4}" destId="{0CE900DC-6A55-4F79-AF27-8763AA9B7203}" srcOrd="1" destOrd="0" presId="urn:microsoft.com/office/officeart/2008/layout/LinedList"/>
    <dgm:cxn modelId="{3C707107-9722-476D-BF78-0789599E4C4D}" type="presParOf" srcId="{0CE900DC-6A55-4F79-AF27-8763AA9B7203}" destId="{AD47A46D-BE3B-4B54-948F-53F3C28F86E7}" srcOrd="0" destOrd="0" presId="urn:microsoft.com/office/officeart/2008/layout/LinedList"/>
    <dgm:cxn modelId="{F0688531-D0FF-441F-8042-9F6016C64200}" type="presParOf" srcId="{0CE900DC-6A55-4F79-AF27-8763AA9B7203}" destId="{17A5AAA4-37AE-47F5-A9E7-66D816936E25}" srcOrd="1" destOrd="0" presId="urn:microsoft.com/office/officeart/2008/layout/LinedList"/>
    <dgm:cxn modelId="{D2A4C46A-EDE3-49B7-978E-C6CD961FF110}" type="presParOf" srcId="{0CE900DC-6A55-4F79-AF27-8763AA9B7203}" destId="{F33EBD26-8F6F-4248-B0E3-CF2532E4E76C}" srcOrd="2" destOrd="0" presId="urn:microsoft.com/office/officeart/2008/layout/LinedList"/>
    <dgm:cxn modelId="{2A305519-70B2-4CD7-BA07-E8509E61A36B}" type="presParOf" srcId="{2516983C-50F3-4581-8094-C2BD27580FB4}" destId="{034EFBB5-123D-4CA3-9FED-CA8BDE9B8404}" srcOrd="2" destOrd="0" presId="urn:microsoft.com/office/officeart/2008/layout/LinedList"/>
    <dgm:cxn modelId="{B7F1E09E-1185-4557-8BB4-943D4FBA29A2}" type="presParOf" srcId="{2516983C-50F3-4581-8094-C2BD27580FB4}" destId="{CD68AEC8-3F5B-4241-9ABF-6470FAC45AF9}" srcOrd="3" destOrd="0" presId="urn:microsoft.com/office/officeart/2008/layout/LinedList"/>
    <dgm:cxn modelId="{A476C58D-E781-4401-9464-152E2D41DD00}" type="presParOf" srcId="{2516983C-50F3-4581-8094-C2BD27580FB4}" destId="{B9771D9C-14ED-49C7-A931-890BCE3B1D35}" srcOrd="4" destOrd="0" presId="urn:microsoft.com/office/officeart/2008/layout/LinedList"/>
    <dgm:cxn modelId="{5809E6F7-917F-4C57-A60F-436F3F6D15F7}" type="presParOf" srcId="{B9771D9C-14ED-49C7-A931-890BCE3B1D35}" destId="{A93AFAE2-2794-4EEE-AD7D-117686CC5CE6}" srcOrd="0" destOrd="0" presId="urn:microsoft.com/office/officeart/2008/layout/LinedList"/>
    <dgm:cxn modelId="{1602F89C-6F76-454E-8CA6-2156655FF906}" type="presParOf" srcId="{B9771D9C-14ED-49C7-A931-890BCE3B1D35}" destId="{288236D9-9D9E-43FF-AD72-725CDDC33C97}" srcOrd="1" destOrd="0" presId="urn:microsoft.com/office/officeart/2008/layout/LinedList"/>
    <dgm:cxn modelId="{119A78B6-1ECB-4D43-B306-9B5E23817DEB}" type="presParOf" srcId="{B9771D9C-14ED-49C7-A931-890BCE3B1D35}" destId="{86350650-696A-450E-8A45-3096E8132025}" srcOrd="2" destOrd="0" presId="urn:microsoft.com/office/officeart/2008/layout/LinedList"/>
    <dgm:cxn modelId="{F69F9A16-7D9B-4288-B243-23CA7DC59327}" type="presParOf" srcId="{2516983C-50F3-4581-8094-C2BD27580FB4}" destId="{7FBD7267-61AF-444F-997C-0E97379F318D}" srcOrd="5" destOrd="0" presId="urn:microsoft.com/office/officeart/2008/layout/LinedList"/>
    <dgm:cxn modelId="{4AD4009E-32B0-4970-A18F-96225B82A9A5}" type="presParOf" srcId="{2516983C-50F3-4581-8094-C2BD27580FB4}" destId="{058EDD8E-0E48-401B-ABC0-C24F7ED00A72}" srcOrd="6" destOrd="0" presId="urn:microsoft.com/office/officeart/2008/layout/LinedList"/>
    <dgm:cxn modelId="{74036B83-6D5F-44CB-B49D-42A065EA082B}" type="presParOf" srcId="{2516983C-50F3-4581-8094-C2BD27580FB4}" destId="{8213ECD7-7474-40A0-B915-D2E904CFCB8E}" srcOrd="7" destOrd="0" presId="urn:microsoft.com/office/officeart/2008/layout/LinedList"/>
    <dgm:cxn modelId="{20376752-2E57-47F9-BD8B-B3BCA5563E1B}" type="presParOf" srcId="{8213ECD7-7474-40A0-B915-D2E904CFCB8E}" destId="{B225308A-D91F-44E1-A44B-98E003846C4F}" srcOrd="0" destOrd="0" presId="urn:microsoft.com/office/officeart/2008/layout/LinedList"/>
    <dgm:cxn modelId="{BA48ACB5-ECDF-48D7-B786-097D6776D8B7}" type="presParOf" srcId="{8213ECD7-7474-40A0-B915-D2E904CFCB8E}" destId="{66E92DB7-3519-40E1-975B-C4B4807A2E67}" srcOrd="1" destOrd="0" presId="urn:microsoft.com/office/officeart/2008/layout/LinedList"/>
    <dgm:cxn modelId="{A2391AB6-098A-4409-A926-7F9F0ECB997C}" type="presParOf" srcId="{8213ECD7-7474-40A0-B915-D2E904CFCB8E}" destId="{9951BFA2-3DF1-4A7F-A9F2-7EC86ADA4718}" srcOrd="2" destOrd="0" presId="urn:microsoft.com/office/officeart/2008/layout/LinedList"/>
    <dgm:cxn modelId="{3D063EF5-AFEE-4034-A2CF-F024351F26B1}" type="presParOf" srcId="{2516983C-50F3-4581-8094-C2BD27580FB4}" destId="{4F49D994-7F7A-4633-B865-38CB896A0F32}" srcOrd="8" destOrd="0" presId="urn:microsoft.com/office/officeart/2008/layout/LinedList"/>
    <dgm:cxn modelId="{B5C3245F-6CB6-4CF9-B97B-19B0E313B717}" type="presParOf" srcId="{2516983C-50F3-4581-8094-C2BD27580FB4}" destId="{3F7086CD-6F91-4CD2-847F-9F6E9EB8260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6CE92C-D6C6-434A-A887-A022D94F894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44550DA-0EDE-4328-AD61-BAA9970EF49A}">
      <dgm:prSet/>
      <dgm:spPr/>
      <dgm:t>
        <a:bodyPr/>
        <a:lstStyle/>
        <a:p>
          <a:r>
            <a:rPr lang="en-US"/>
            <a:t>CDBG National Objectives Refresher</a:t>
          </a:r>
        </a:p>
      </dgm:t>
    </dgm:pt>
    <dgm:pt modelId="{9133A619-ABE3-4977-B7A6-ADCA99B6D889}" type="parTrans" cxnId="{A078A7FF-CA64-4557-A64C-0D7C1BB122DE}">
      <dgm:prSet/>
      <dgm:spPr/>
      <dgm:t>
        <a:bodyPr/>
        <a:lstStyle/>
        <a:p>
          <a:endParaRPr lang="en-US"/>
        </a:p>
      </dgm:t>
    </dgm:pt>
    <dgm:pt modelId="{CE3CEDF7-3E16-4976-9D68-5F28B23F55BE}" type="sibTrans" cxnId="{A078A7FF-CA64-4557-A64C-0D7C1BB122DE}">
      <dgm:prSet/>
      <dgm:spPr/>
      <dgm:t>
        <a:bodyPr/>
        <a:lstStyle/>
        <a:p>
          <a:endParaRPr lang="en-US"/>
        </a:p>
      </dgm:t>
    </dgm:pt>
    <dgm:pt modelId="{FF549478-7F40-4BAD-839D-BFB2633D68AE}">
      <dgm:prSet/>
      <dgm:spPr/>
      <dgm:t>
        <a:bodyPr/>
        <a:lstStyle/>
        <a:p>
          <a:r>
            <a:rPr lang="en-US"/>
            <a:t>Overview of National Objectives</a:t>
          </a:r>
        </a:p>
      </dgm:t>
    </dgm:pt>
    <dgm:pt modelId="{924E2C97-6F23-44ED-85D2-710EEC5CA4CD}" type="parTrans" cxnId="{BED1E6E2-3AA8-4585-9ADB-6210EAEF5625}">
      <dgm:prSet/>
      <dgm:spPr/>
      <dgm:t>
        <a:bodyPr/>
        <a:lstStyle/>
        <a:p>
          <a:endParaRPr lang="en-US"/>
        </a:p>
      </dgm:t>
    </dgm:pt>
    <dgm:pt modelId="{795461C6-B9A1-4BB1-9D59-0D5AAACA759B}" type="sibTrans" cxnId="{BED1E6E2-3AA8-4585-9ADB-6210EAEF5625}">
      <dgm:prSet/>
      <dgm:spPr/>
      <dgm:t>
        <a:bodyPr/>
        <a:lstStyle/>
        <a:p>
          <a:endParaRPr lang="en-US"/>
        </a:p>
      </dgm:t>
    </dgm:pt>
    <dgm:pt modelId="{B1155AF0-3756-487C-A6EF-A907F0D6C04A}">
      <dgm:prSet/>
      <dgm:spPr/>
      <dgm:t>
        <a:bodyPr/>
        <a:lstStyle/>
        <a:p>
          <a:r>
            <a:rPr lang="en-US"/>
            <a:t>Focus on Low-and-Moderate-Income Area Benefit (LMA)</a:t>
          </a:r>
        </a:p>
      </dgm:t>
    </dgm:pt>
    <dgm:pt modelId="{04FC8DCC-AA23-4A2D-ACC5-65C62FA4FC10}" type="parTrans" cxnId="{E5574C3C-D6FD-4B58-B7D9-C19B18DE8B1D}">
      <dgm:prSet/>
      <dgm:spPr/>
      <dgm:t>
        <a:bodyPr/>
        <a:lstStyle/>
        <a:p>
          <a:endParaRPr lang="en-US"/>
        </a:p>
      </dgm:t>
    </dgm:pt>
    <dgm:pt modelId="{03BBD632-6D3E-4F79-8C28-C1186B3F5170}" type="sibTrans" cxnId="{E5574C3C-D6FD-4B58-B7D9-C19B18DE8B1D}">
      <dgm:prSet/>
      <dgm:spPr/>
      <dgm:t>
        <a:bodyPr/>
        <a:lstStyle/>
        <a:p>
          <a:endParaRPr lang="en-US"/>
        </a:p>
      </dgm:t>
    </dgm:pt>
    <dgm:pt modelId="{0CBE23CB-6714-4990-9D02-C8074736B69E}">
      <dgm:prSet/>
      <dgm:spPr/>
      <dgm:t>
        <a:bodyPr/>
        <a:lstStyle/>
        <a:p>
          <a:r>
            <a:rPr lang="en-US"/>
            <a:t>51% Threshold</a:t>
          </a:r>
        </a:p>
      </dgm:t>
    </dgm:pt>
    <dgm:pt modelId="{A28011D6-A72A-4E3C-BC99-705AEE42B27F}" type="parTrans" cxnId="{28AF0F2F-57B6-448A-A828-E14757674CAC}">
      <dgm:prSet/>
      <dgm:spPr/>
      <dgm:t>
        <a:bodyPr/>
        <a:lstStyle/>
        <a:p>
          <a:endParaRPr lang="en-US"/>
        </a:p>
      </dgm:t>
    </dgm:pt>
    <dgm:pt modelId="{349E81E2-42DA-436C-B712-9865D74E6166}" type="sibTrans" cxnId="{28AF0F2F-57B6-448A-A828-E14757674CAC}">
      <dgm:prSet/>
      <dgm:spPr/>
      <dgm:t>
        <a:bodyPr/>
        <a:lstStyle/>
        <a:p>
          <a:endParaRPr lang="en-US"/>
        </a:p>
      </dgm:t>
    </dgm:pt>
    <dgm:pt modelId="{667AB489-FEBF-4982-9451-78ABEED1CFB0}">
      <dgm:prSet/>
      <dgm:spPr/>
      <dgm:t>
        <a:bodyPr/>
        <a:lstStyle/>
        <a:p>
          <a:r>
            <a:rPr lang="en-US"/>
            <a:t>Why documentation matters</a:t>
          </a:r>
        </a:p>
      </dgm:t>
    </dgm:pt>
    <dgm:pt modelId="{E46E080C-527F-41E1-BCD6-1F543C5CF801}" type="parTrans" cxnId="{9E4BD0DA-A8E8-491F-AD9C-07FF2118E204}">
      <dgm:prSet/>
      <dgm:spPr/>
      <dgm:t>
        <a:bodyPr/>
        <a:lstStyle/>
        <a:p>
          <a:endParaRPr lang="en-US"/>
        </a:p>
      </dgm:t>
    </dgm:pt>
    <dgm:pt modelId="{65F77267-94EE-40C5-9892-65FFFD3E5B07}" type="sibTrans" cxnId="{9E4BD0DA-A8E8-491F-AD9C-07FF2118E204}">
      <dgm:prSet/>
      <dgm:spPr/>
      <dgm:t>
        <a:bodyPr/>
        <a:lstStyle/>
        <a:p>
          <a:endParaRPr lang="en-US"/>
        </a:p>
      </dgm:t>
    </dgm:pt>
    <dgm:pt modelId="{521207AA-42B7-4266-B90D-9B4546484E8F}" type="pres">
      <dgm:prSet presAssocID="{BB6CE92C-D6C6-434A-A887-A022D94F894A}" presName="linear" presStyleCnt="0">
        <dgm:presLayoutVars>
          <dgm:animLvl val="lvl"/>
          <dgm:resizeHandles val="exact"/>
        </dgm:presLayoutVars>
      </dgm:prSet>
      <dgm:spPr/>
    </dgm:pt>
    <dgm:pt modelId="{7D0D3184-076B-4603-9190-7311AC4391A9}" type="pres">
      <dgm:prSet presAssocID="{644550DA-0EDE-4328-AD61-BAA9970EF49A}" presName="parentText" presStyleLbl="node1" presStyleIdx="0" presStyleCnt="1">
        <dgm:presLayoutVars>
          <dgm:chMax val="0"/>
          <dgm:bulletEnabled val="1"/>
        </dgm:presLayoutVars>
      </dgm:prSet>
      <dgm:spPr/>
    </dgm:pt>
    <dgm:pt modelId="{4660D47E-336D-4E22-AC88-70E0E3AD3D96}" type="pres">
      <dgm:prSet presAssocID="{644550DA-0EDE-4328-AD61-BAA9970EF49A}" presName="childText" presStyleLbl="revTx" presStyleIdx="0" presStyleCnt="1">
        <dgm:presLayoutVars>
          <dgm:bulletEnabled val="1"/>
        </dgm:presLayoutVars>
      </dgm:prSet>
      <dgm:spPr/>
    </dgm:pt>
  </dgm:ptLst>
  <dgm:cxnLst>
    <dgm:cxn modelId="{B669F209-46CA-4345-95BC-762D84ABAE62}" type="presOf" srcId="{BB6CE92C-D6C6-434A-A887-A022D94F894A}" destId="{521207AA-42B7-4266-B90D-9B4546484E8F}" srcOrd="0" destOrd="0" presId="urn:microsoft.com/office/officeart/2005/8/layout/vList2"/>
    <dgm:cxn modelId="{28AF0F2F-57B6-448A-A828-E14757674CAC}" srcId="{644550DA-0EDE-4328-AD61-BAA9970EF49A}" destId="{0CBE23CB-6714-4990-9D02-C8074736B69E}" srcOrd="2" destOrd="0" parTransId="{A28011D6-A72A-4E3C-BC99-705AEE42B27F}" sibTransId="{349E81E2-42DA-436C-B712-9865D74E6166}"/>
    <dgm:cxn modelId="{0619EE38-8A2B-47E7-B863-E985EDCFC9EC}" type="presOf" srcId="{667AB489-FEBF-4982-9451-78ABEED1CFB0}" destId="{4660D47E-336D-4E22-AC88-70E0E3AD3D96}" srcOrd="0" destOrd="3" presId="urn:microsoft.com/office/officeart/2005/8/layout/vList2"/>
    <dgm:cxn modelId="{E5574C3C-D6FD-4B58-B7D9-C19B18DE8B1D}" srcId="{644550DA-0EDE-4328-AD61-BAA9970EF49A}" destId="{B1155AF0-3756-487C-A6EF-A907F0D6C04A}" srcOrd="1" destOrd="0" parTransId="{04FC8DCC-AA23-4A2D-ACC5-65C62FA4FC10}" sibTransId="{03BBD632-6D3E-4F79-8C28-C1186B3F5170}"/>
    <dgm:cxn modelId="{63749E50-DD9A-4A8B-AD1A-0788926D730C}" type="presOf" srcId="{644550DA-0EDE-4328-AD61-BAA9970EF49A}" destId="{7D0D3184-076B-4603-9190-7311AC4391A9}" srcOrd="0" destOrd="0" presId="urn:microsoft.com/office/officeart/2005/8/layout/vList2"/>
    <dgm:cxn modelId="{742E8476-588C-47CD-9EFD-A9A45DA9A462}" type="presOf" srcId="{0CBE23CB-6714-4990-9D02-C8074736B69E}" destId="{4660D47E-336D-4E22-AC88-70E0E3AD3D96}" srcOrd="0" destOrd="2" presId="urn:microsoft.com/office/officeart/2005/8/layout/vList2"/>
    <dgm:cxn modelId="{D161788F-B2CA-44EA-A11E-A9EF103E813F}" type="presOf" srcId="{FF549478-7F40-4BAD-839D-BFB2633D68AE}" destId="{4660D47E-336D-4E22-AC88-70E0E3AD3D96}" srcOrd="0" destOrd="0" presId="urn:microsoft.com/office/officeart/2005/8/layout/vList2"/>
    <dgm:cxn modelId="{B063C8B5-2D22-4E3F-880E-3EE36E8DB115}" type="presOf" srcId="{B1155AF0-3756-487C-A6EF-A907F0D6C04A}" destId="{4660D47E-336D-4E22-AC88-70E0E3AD3D96}" srcOrd="0" destOrd="1" presId="urn:microsoft.com/office/officeart/2005/8/layout/vList2"/>
    <dgm:cxn modelId="{9E4BD0DA-A8E8-491F-AD9C-07FF2118E204}" srcId="{644550DA-0EDE-4328-AD61-BAA9970EF49A}" destId="{667AB489-FEBF-4982-9451-78ABEED1CFB0}" srcOrd="3" destOrd="0" parTransId="{E46E080C-527F-41E1-BCD6-1F543C5CF801}" sibTransId="{65F77267-94EE-40C5-9892-65FFFD3E5B07}"/>
    <dgm:cxn modelId="{BED1E6E2-3AA8-4585-9ADB-6210EAEF5625}" srcId="{644550DA-0EDE-4328-AD61-BAA9970EF49A}" destId="{FF549478-7F40-4BAD-839D-BFB2633D68AE}" srcOrd="0" destOrd="0" parTransId="{924E2C97-6F23-44ED-85D2-710EEC5CA4CD}" sibTransId="{795461C6-B9A1-4BB1-9D59-0D5AAACA759B}"/>
    <dgm:cxn modelId="{A078A7FF-CA64-4557-A64C-0D7C1BB122DE}" srcId="{BB6CE92C-D6C6-434A-A887-A022D94F894A}" destId="{644550DA-0EDE-4328-AD61-BAA9970EF49A}" srcOrd="0" destOrd="0" parTransId="{9133A619-ABE3-4977-B7A6-ADCA99B6D889}" sibTransId="{CE3CEDF7-3E16-4976-9D68-5F28B23F55BE}"/>
    <dgm:cxn modelId="{8C033BCB-E048-4C40-89D3-07BA1E2FE817}" type="presParOf" srcId="{521207AA-42B7-4266-B90D-9B4546484E8F}" destId="{7D0D3184-076B-4603-9190-7311AC4391A9}" srcOrd="0" destOrd="0" presId="urn:microsoft.com/office/officeart/2005/8/layout/vList2"/>
    <dgm:cxn modelId="{A07425FB-0813-49C8-A6F5-33ADB6422032}" type="presParOf" srcId="{521207AA-42B7-4266-B90D-9B4546484E8F}" destId="{4660D47E-336D-4E22-AC88-70E0E3AD3D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2046821-CB76-40C7-AD60-97A518764D6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F7C2C4C-2033-4DC2-8CD5-A3197CE566EE}">
      <dgm:prSet/>
      <dgm:spPr/>
      <dgm:t>
        <a:bodyPr/>
        <a:lstStyle/>
        <a:p>
          <a:r>
            <a:rPr lang="en-US" dirty="0"/>
            <a:t>Population vs Sample</a:t>
          </a:r>
        </a:p>
      </dgm:t>
    </dgm:pt>
    <dgm:pt modelId="{611A354D-6D81-413F-A6D8-FFF0EAA2521A}" type="parTrans" cxnId="{C944697B-04C5-47B3-85D2-C8105A293F54}">
      <dgm:prSet/>
      <dgm:spPr/>
      <dgm:t>
        <a:bodyPr/>
        <a:lstStyle/>
        <a:p>
          <a:endParaRPr lang="en-US"/>
        </a:p>
      </dgm:t>
    </dgm:pt>
    <dgm:pt modelId="{313020A1-7D8B-474E-9427-5498E5E55FC9}" type="sibTrans" cxnId="{C944697B-04C5-47B3-85D2-C8105A293F54}">
      <dgm:prSet/>
      <dgm:spPr/>
      <dgm:t>
        <a:bodyPr/>
        <a:lstStyle/>
        <a:p>
          <a:endParaRPr lang="en-US"/>
        </a:p>
      </dgm:t>
    </dgm:pt>
    <dgm:pt modelId="{8F748D07-023A-447B-8725-4163466A53F3}">
      <dgm:prSet/>
      <dgm:spPr/>
      <dgm:t>
        <a:bodyPr anchor="ctr"/>
        <a:lstStyle/>
        <a:p>
          <a:r>
            <a:rPr lang="en-US" dirty="0"/>
            <a:t>Population = universe</a:t>
          </a:r>
        </a:p>
      </dgm:t>
    </dgm:pt>
    <dgm:pt modelId="{D9C07A6F-1325-48FF-8FF6-D8AB5509970F}" type="parTrans" cxnId="{3B8DF856-D677-42D7-8B0B-7BA49EF372D4}">
      <dgm:prSet/>
      <dgm:spPr/>
      <dgm:t>
        <a:bodyPr/>
        <a:lstStyle/>
        <a:p>
          <a:endParaRPr lang="en-US"/>
        </a:p>
      </dgm:t>
    </dgm:pt>
    <dgm:pt modelId="{23418878-77F6-4EA4-A0A2-5B17CE50E211}" type="sibTrans" cxnId="{3B8DF856-D677-42D7-8B0B-7BA49EF372D4}">
      <dgm:prSet/>
      <dgm:spPr/>
      <dgm:t>
        <a:bodyPr/>
        <a:lstStyle/>
        <a:p>
          <a:endParaRPr lang="en-US"/>
        </a:p>
      </dgm:t>
    </dgm:pt>
    <dgm:pt modelId="{835F93F0-C7FF-4165-BA04-7C55DD65D3AC}">
      <dgm:prSet/>
      <dgm:spPr/>
      <dgm:t>
        <a:bodyPr anchor="ctr"/>
        <a:lstStyle/>
        <a:p>
          <a:r>
            <a:rPr lang="en-US" dirty="0"/>
            <a:t>Sample = selected units</a:t>
          </a:r>
        </a:p>
      </dgm:t>
    </dgm:pt>
    <dgm:pt modelId="{7720DF29-CB54-4794-BFEB-3E15EF623DEF}" type="parTrans" cxnId="{97C64CA7-8662-4CFD-BFA9-A37762082A24}">
      <dgm:prSet/>
      <dgm:spPr/>
      <dgm:t>
        <a:bodyPr/>
        <a:lstStyle/>
        <a:p>
          <a:endParaRPr lang="en-US"/>
        </a:p>
      </dgm:t>
    </dgm:pt>
    <dgm:pt modelId="{5F034B1C-B9FC-4FF9-B34C-DD982B962C61}" type="sibTrans" cxnId="{97C64CA7-8662-4CFD-BFA9-A37762082A24}">
      <dgm:prSet/>
      <dgm:spPr/>
      <dgm:t>
        <a:bodyPr/>
        <a:lstStyle/>
        <a:p>
          <a:endParaRPr lang="en-US"/>
        </a:p>
      </dgm:t>
    </dgm:pt>
    <dgm:pt modelId="{E4B58C89-DE8C-44B5-B7C4-4284191A67BD}">
      <dgm:prSet/>
      <dgm:spPr/>
      <dgm:t>
        <a:bodyPr anchor="ctr"/>
        <a:lstStyle/>
        <a:p>
          <a:r>
            <a:rPr lang="en-US" dirty="0"/>
            <a:t>Why full counts are rarely required</a:t>
          </a:r>
        </a:p>
      </dgm:t>
    </dgm:pt>
    <dgm:pt modelId="{3684C807-AC9B-4879-AA29-A045FFE47CA9}" type="parTrans" cxnId="{920517A5-6EBB-4BC7-80B6-5065112C4A0A}">
      <dgm:prSet/>
      <dgm:spPr/>
      <dgm:t>
        <a:bodyPr/>
        <a:lstStyle/>
        <a:p>
          <a:endParaRPr lang="en-US"/>
        </a:p>
      </dgm:t>
    </dgm:pt>
    <dgm:pt modelId="{3344C9E3-D798-4959-AD8C-CBEB792AFCB4}" type="sibTrans" cxnId="{920517A5-6EBB-4BC7-80B6-5065112C4A0A}">
      <dgm:prSet/>
      <dgm:spPr/>
      <dgm:t>
        <a:bodyPr/>
        <a:lstStyle/>
        <a:p>
          <a:endParaRPr lang="en-US"/>
        </a:p>
      </dgm:t>
    </dgm:pt>
    <dgm:pt modelId="{81C5AF64-58D9-4194-8F19-A9D34AF14F83}" type="pres">
      <dgm:prSet presAssocID="{A2046821-CB76-40C7-AD60-97A518764D6A}" presName="vert0" presStyleCnt="0">
        <dgm:presLayoutVars>
          <dgm:dir/>
          <dgm:animOne val="branch"/>
          <dgm:animLvl val="lvl"/>
        </dgm:presLayoutVars>
      </dgm:prSet>
      <dgm:spPr/>
    </dgm:pt>
    <dgm:pt modelId="{3EF9170B-DB49-4DC7-BC30-ADAD5B931757}" type="pres">
      <dgm:prSet presAssocID="{0F7C2C4C-2033-4DC2-8CD5-A3197CE566EE}" presName="thickLine" presStyleLbl="alignNode1" presStyleIdx="0" presStyleCnt="1"/>
      <dgm:spPr/>
    </dgm:pt>
    <dgm:pt modelId="{ECCCD583-63CA-4009-AD52-0B72171D7634}" type="pres">
      <dgm:prSet presAssocID="{0F7C2C4C-2033-4DC2-8CD5-A3197CE566EE}" presName="horz1" presStyleCnt="0"/>
      <dgm:spPr/>
    </dgm:pt>
    <dgm:pt modelId="{BD66F673-506F-444D-A9C1-88089CC2917B}" type="pres">
      <dgm:prSet presAssocID="{0F7C2C4C-2033-4DC2-8CD5-A3197CE566EE}" presName="tx1" presStyleLbl="revTx" presStyleIdx="0" presStyleCnt="4"/>
      <dgm:spPr/>
    </dgm:pt>
    <dgm:pt modelId="{2516983C-50F3-4581-8094-C2BD27580FB4}" type="pres">
      <dgm:prSet presAssocID="{0F7C2C4C-2033-4DC2-8CD5-A3197CE566EE}" presName="vert1" presStyleCnt="0"/>
      <dgm:spPr/>
    </dgm:pt>
    <dgm:pt modelId="{CF9824C8-95E0-41AB-9541-CCB2BCEBCEA6}" type="pres">
      <dgm:prSet presAssocID="{8F748D07-023A-447B-8725-4163466A53F3}" presName="vertSpace2a" presStyleCnt="0"/>
      <dgm:spPr/>
    </dgm:pt>
    <dgm:pt modelId="{0CE900DC-6A55-4F79-AF27-8763AA9B7203}" type="pres">
      <dgm:prSet presAssocID="{8F748D07-023A-447B-8725-4163466A53F3}" presName="horz2" presStyleCnt="0"/>
      <dgm:spPr/>
    </dgm:pt>
    <dgm:pt modelId="{AD47A46D-BE3B-4B54-948F-53F3C28F86E7}" type="pres">
      <dgm:prSet presAssocID="{8F748D07-023A-447B-8725-4163466A53F3}" presName="horzSpace2" presStyleCnt="0"/>
      <dgm:spPr/>
    </dgm:pt>
    <dgm:pt modelId="{17A5AAA4-37AE-47F5-A9E7-66D816936E25}" type="pres">
      <dgm:prSet presAssocID="{8F748D07-023A-447B-8725-4163466A53F3}" presName="tx2" presStyleLbl="revTx" presStyleIdx="1" presStyleCnt="4"/>
      <dgm:spPr/>
    </dgm:pt>
    <dgm:pt modelId="{F33EBD26-8F6F-4248-B0E3-CF2532E4E76C}" type="pres">
      <dgm:prSet presAssocID="{8F748D07-023A-447B-8725-4163466A53F3}" presName="vert2" presStyleCnt="0"/>
      <dgm:spPr/>
    </dgm:pt>
    <dgm:pt modelId="{034EFBB5-123D-4CA3-9FED-CA8BDE9B8404}" type="pres">
      <dgm:prSet presAssocID="{8F748D07-023A-447B-8725-4163466A53F3}" presName="thinLine2b" presStyleLbl="callout" presStyleIdx="0" presStyleCnt="3"/>
      <dgm:spPr/>
    </dgm:pt>
    <dgm:pt modelId="{CD68AEC8-3F5B-4241-9ABF-6470FAC45AF9}" type="pres">
      <dgm:prSet presAssocID="{8F748D07-023A-447B-8725-4163466A53F3}" presName="vertSpace2b" presStyleCnt="0"/>
      <dgm:spPr/>
    </dgm:pt>
    <dgm:pt modelId="{B9771D9C-14ED-49C7-A931-890BCE3B1D35}" type="pres">
      <dgm:prSet presAssocID="{835F93F0-C7FF-4165-BA04-7C55DD65D3AC}" presName="horz2" presStyleCnt="0"/>
      <dgm:spPr/>
    </dgm:pt>
    <dgm:pt modelId="{A93AFAE2-2794-4EEE-AD7D-117686CC5CE6}" type="pres">
      <dgm:prSet presAssocID="{835F93F0-C7FF-4165-BA04-7C55DD65D3AC}" presName="horzSpace2" presStyleCnt="0"/>
      <dgm:spPr/>
    </dgm:pt>
    <dgm:pt modelId="{288236D9-9D9E-43FF-AD72-725CDDC33C97}" type="pres">
      <dgm:prSet presAssocID="{835F93F0-C7FF-4165-BA04-7C55DD65D3AC}" presName="tx2" presStyleLbl="revTx" presStyleIdx="2" presStyleCnt="4"/>
      <dgm:spPr/>
    </dgm:pt>
    <dgm:pt modelId="{86350650-696A-450E-8A45-3096E8132025}" type="pres">
      <dgm:prSet presAssocID="{835F93F0-C7FF-4165-BA04-7C55DD65D3AC}" presName="vert2" presStyleCnt="0"/>
      <dgm:spPr/>
    </dgm:pt>
    <dgm:pt modelId="{7FBD7267-61AF-444F-997C-0E97379F318D}" type="pres">
      <dgm:prSet presAssocID="{835F93F0-C7FF-4165-BA04-7C55DD65D3AC}" presName="thinLine2b" presStyleLbl="callout" presStyleIdx="1" presStyleCnt="3"/>
      <dgm:spPr/>
    </dgm:pt>
    <dgm:pt modelId="{058EDD8E-0E48-401B-ABC0-C24F7ED00A72}" type="pres">
      <dgm:prSet presAssocID="{835F93F0-C7FF-4165-BA04-7C55DD65D3AC}" presName="vertSpace2b" presStyleCnt="0"/>
      <dgm:spPr/>
    </dgm:pt>
    <dgm:pt modelId="{8213ECD7-7474-40A0-B915-D2E904CFCB8E}" type="pres">
      <dgm:prSet presAssocID="{E4B58C89-DE8C-44B5-B7C4-4284191A67BD}" presName="horz2" presStyleCnt="0"/>
      <dgm:spPr/>
    </dgm:pt>
    <dgm:pt modelId="{B225308A-D91F-44E1-A44B-98E003846C4F}" type="pres">
      <dgm:prSet presAssocID="{E4B58C89-DE8C-44B5-B7C4-4284191A67BD}" presName="horzSpace2" presStyleCnt="0"/>
      <dgm:spPr/>
    </dgm:pt>
    <dgm:pt modelId="{66E92DB7-3519-40E1-975B-C4B4807A2E67}" type="pres">
      <dgm:prSet presAssocID="{E4B58C89-DE8C-44B5-B7C4-4284191A67BD}" presName="tx2" presStyleLbl="revTx" presStyleIdx="3" presStyleCnt="4"/>
      <dgm:spPr/>
    </dgm:pt>
    <dgm:pt modelId="{9951BFA2-3DF1-4A7F-A9F2-7EC86ADA4718}" type="pres">
      <dgm:prSet presAssocID="{E4B58C89-DE8C-44B5-B7C4-4284191A67BD}" presName="vert2" presStyleCnt="0"/>
      <dgm:spPr/>
    </dgm:pt>
    <dgm:pt modelId="{4F49D994-7F7A-4633-B865-38CB896A0F32}" type="pres">
      <dgm:prSet presAssocID="{E4B58C89-DE8C-44B5-B7C4-4284191A67BD}" presName="thinLine2b" presStyleLbl="callout" presStyleIdx="2" presStyleCnt="3"/>
      <dgm:spPr/>
    </dgm:pt>
    <dgm:pt modelId="{3F7086CD-6F91-4CD2-847F-9F6E9EB8260C}" type="pres">
      <dgm:prSet presAssocID="{E4B58C89-DE8C-44B5-B7C4-4284191A67BD}" presName="vertSpace2b" presStyleCnt="0"/>
      <dgm:spPr/>
    </dgm:pt>
  </dgm:ptLst>
  <dgm:cxnLst>
    <dgm:cxn modelId="{FFADA854-CC90-4830-AE09-030A2FD782D1}" type="presOf" srcId="{835F93F0-C7FF-4165-BA04-7C55DD65D3AC}" destId="{288236D9-9D9E-43FF-AD72-725CDDC33C97}" srcOrd="0" destOrd="0" presId="urn:microsoft.com/office/officeart/2008/layout/LinedList"/>
    <dgm:cxn modelId="{3B8DF856-D677-42D7-8B0B-7BA49EF372D4}" srcId="{0F7C2C4C-2033-4DC2-8CD5-A3197CE566EE}" destId="{8F748D07-023A-447B-8725-4163466A53F3}" srcOrd="0" destOrd="0" parTransId="{D9C07A6F-1325-48FF-8FF6-D8AB5509970F}" sibTransId="{23418878-77F6-4EA4-A0A2-5B17CE50E211}"/>
    <dgm:cxn modelId="{C944697B-04C5-47B3-85D2-C8105A293F54}" srcId="{A2046821-CB76-40C7-AD60-97A518764D6A}" destId="{0F7C2C4C-2033-4DC2-8CD5-A3197CE566EE}" srcOrd="0" destOrd="0" parTransId="{611A354D-6D81-413F-A6D8-FFF0EAA2521A}" sibTransId="{313020A1-7D8B-474E-9427-5498E5E55FC9}"/>
    <dgm:cxn modelId="{EF4E657F-DF36-4347-9F08-91691A71C410}" type="presOf" srcId="{0F7C2C4C-2033-4DC2-8CD5-A3197CE566EE}" destId="{BD66F673-506F-444D-A9C1-88089CC2917B}" srcOrd="0" destOrd="0" presId="urn:microsoft.com/office/officeart/2008/layout/LinedList"/>
    <dgm:cxn modelId="{920517A5-6EBB-4BC7-80B6-5065112C4A0A}" srcId="{0F7C2C4C-2033-4DC2-8CD5-A3197CE566EE}" destId="{E4B58C89-DE8C-44B5-B7C4-4284191A67BD}" srcOrd="2" destOrd="0" parTransId="{3684C807-AC9B-4879-AA29-A045FFE47CA9}" sibTransId="{3344C9E3-D798-4959-AD8C-CBEB792AFCB4}"/>
    <dgm:cxn modelId="{97C64CA7-8662-4CFD-BFA9-A37762082A24}" srcId="{0F7C2C4C-2033-4DC2-8CD5-A3197CE566EE}" destId="{835F93F0-C7FF-4165-BA04-7C55DD65D3AC}" srcOrd="1" destOrd="0" parTransId="{7720DF29-CB54-4794-BFEB-3E15EF623DEF}" sibTransId="{5F034B1C-B9FC-4FF9-B34C-DD982B962C61}"/>
    <dgm:cxn modelId="{DD5094A8-D0CD-4C13-BC01-16218B61CCF3}" type="presOf" srcId="{E4B58C89-DE8C-44B5-B7C4-4284191A67BD}" destId="{66E92DB7-3519-40E1-975B-C4B4807A2E67}" srcOrd="0" destOrd="0" presId="urn:microsoft.com/office/officeart/2008/layout/LinedList"/>
    <dgm:cxn modelId="{6BE313AD-22FA-44FB-86B5-A00DD4FF36FB}" type="presOf" srcId="{8F748D07-023A-447B-8725-4163466A53F3}" destId="{17A5AAA4-37AE-47F5-A9E7-66D816936E25}" srcOrd="0" destOrd="0" presId="urn:microsoft.com/office/officeart/2008/layout/LinedList"/>
    <dgm:cxn modelId="{DCAABDB7-DDBE-4A91-BB97-B42F206AD17D}" type="presOf" srcId="{A2046821-CB76-40C7-AD60-97A518764D6A}" destId="{81C5AF64-58D9-4194-8F19-A9D34AF14F83}" srcOrd="0" destOrd="0" presId="urn:microsoft.com/office/officeart/2008/layout/LinedList"/>
    <dgm:cxn modelId="{8118AA20-7B38-4D2A-BA75-F34D34F087CA}" type="presParOf" srcId="{81C5AF64-58D9-4194-8F19-A9D34AF14F83}" destId="{3EF9170B-DB49-4DC7-BC30-ADAD5B931757}" srcOrd="0" destOrd="0" presId="urn:microsoft.com/office/officeart/2008/layout/LinedList"/>
    <dgm:cxn modelId="{2E97AC62-D29C-4BB5-9B03-59196E0331AC}" type="presParOf" srcId="{81C5AF64-58D9-4194-8F19-A9D34AF14F83}" destId="{ECCCD583-63CA-4009-AD52-0B72171D7634}" srcOrd="1" destOrd="0" presId="urn:microsoft.com/office/officeart/2008/layout/LinedList"/>
    <dgm:cxn modelId="{7F4C5E54-EF14-4EAA-AD56-5B31EAF2DF71}" type="presParOf" srcId="{ECCCD583-63CA-4009-AD52-0B72171D7634}" destId="{BD66F673-506F-444D-A9C1-88089CC2917B}" srcOrd="0" destOrd="0" presId="urn:microsoft.com/office/officeart/2008/layout/LinedList"/>
    <dgm:cxn modelId="{FAF50EBB-482B-4761-B0EA-F963A523762A}" type="presParOf" srcId="{ECCCD583-63CA-4009-AD52-0B72171D7634}" destId="{2516983C-50F3-4581-8094-C2BD27580FB4}" srcOrd="1" destOrd="0" presId="urn:microsoft.com/office/officeart/2008/layout/LinedList"/>
    <dgm:cxn modelId="{DA38D6DC-6EC9-4CD0-A69C-A1DFC63C0B8F}" type="presParOf" srcId="{2516983C-50F3-4581-8094-C2BD27580FB4}" destId="{CF9824C8-95E0-41AB-9541-CCB2BCEBCEA6}" srcOrd="0" destOrd="0" presId="urn:microsoft.com/office/officeart/2008/layout/LinedList"/>
    <dgm:cxn modelId="{C7F117F0-AEF6-40C1-AEE9-0CCC374EA84A}" type="presParOf" srcId="{2516983C-50F3-4581-8094-C2BD27580FB4}" destId="{0CE900DC-6A55-4F79-AF27-8763AA9B7203}" srcOrd="1" destOrd="0" presId="urn:microsoft.com/office/officeart/2008/layout/LinedList"/>
    <dgm:cxn modelId="{3C707107-9722-476D-BF78-0789599E4C4D}" type="presParOf" srcId="{0CE900DC-6A55-4F79-AF27-8763AA9B7203}" destId="{AD47A46D-BE3B-4B54-948F-53F3C28F86E7}" srcOrd="0" destOrd="0" presId="urn:microsoft.com/office/officeart/2008/layout/LinedList"/>
    <dgm:cxn modelId="{F0688531-D0FF-441F-8042-9F6016C64200}" type="presParOf" srcId="{0CE900DC-6A55-4F79-AF27-8763AA9B7203}" destId="{17A5AAA4-37AE-47F5-A9E7-66D816936E25}" srcOrd="1" destOrd="0" presId="urn:microsoft.com/office/officeart/2008/layout/LinedList"/>
    <dgm:cxn modelId="{D2A4C46A-EDE3-49B7-978E-C6CD961FF110}" type="presParOf" srcId="{0CE900DC-6A55-4F79-AF27-8763AA9B7203}" destId="{F33EBD26-8F6F-4248-B0E3-CF2532E4E76C}" srcOrd="2" destOrd="0" presId="urn:microsoft.com/office/officeart/2008/layout/LinedList"/>
    <dgm:cxn modelId="{2A305519-70B2-4CD7-BA07-E8509E61A36B}" type="presParOf" srcId="{2516983C-50F3-4581-8094-C2BD27580FB4}" destId="{034EFBB5-123D-4CA3-9FED-CA8BDE9B8404}" srcOrd="2" destOrd="0" presId="urn:microsoft.com/office/officeart/2008/layout/LinedList"/>
    <dgm:cxn modelId="{B7F1E09E-1185-4557-8BB4-943D4FBA29A2}" type="presParOf" srcId="{2516983C-50F3-4581-8094-C2BD27580FB4}" destId="{CD68AEC8-3F5B-4241-9ABF-6470FAC45AF9}" srcOrd="3" destOrd="0" presId="urn:microsoft.com/office/officeart/2008/layout/LinedList"/>
    <dgm:cxn modelId="{A476C58D-E781-4401-9464-152E2D41DD00}" type="presParOf" srcId="{2516983C-50F3-4581-8094-C2BD27580FB4}" destId="{B9771D9C-14ED-49C7-A931-890BCE3B1D35}" srcOrd="4" destOrd="0" presId="urn:microsoft.com/office/officeart/2008/layout/LinedList"/>
    <dgm:cxn modelId="{5809E6F7-917F-4C57-A60F-436F3F6D15F7}" type="presParOf" srcId="{B9771D9C-14ED-49C7-A931-890BCE3B1D35}" destId="{A93AFAE2-2794-4EEE-AD7D-117686CC5CE6}" srcOrd="0" destOrd="0" presId="urn:microsoft.com/office/officeart/2008/layout/LinedList"/>
    <dgm:cxn modelId="{1602F89C-6F76-454E-8CA6-2156655FF906}" type="presParOf" srcId="{B9771D9C-14ED-49C7-A931-890BCE3B1D35}" destId="{288236D9-9D9E-43FF-AD72-725CDDC33C97}" srcOrd="1" destOrd="0" presId="urn:microsoft.com/office/officeart/2008/layout/LinedList"/>
    <dgm:cxn modelId="{119A78B6-1ECB-4D43-B306-9B5E23817DEB}" type="presParOf" srcId="{B9771D9C-14ED-49C7-A931-890BCE3B1D35}" destId="{86350650-696A-450E-8A45-3096E8132025}" srcOrd="2" destOrd="0" presId="urn:microsoft.com/office/officeart/2008/layout/LinedList"/>
    <dgm:cxn modelId="{F69F9A16-7D9B-4288-B243-23CA7DC59327}" type="presParOf" srcId="{2516983C-50F3-4581-8094-C2BD27580FB4}" destId="{7FBD7267-61AF-444F-997C-0E97379F318D}" srcOrd="5" destOrd="0" presId="urn:microsoft.com/office/officeart/2008/layout/LinedList"/>
    <dgm:cxn modelId="{4AD4009E-32B0-4970-A18F-96225B82A9A5}" type="presParOf" srcId="{2516983C-50F3-4581-8094-C2BD27580FB4}" destId="{058EDD8E-0E48-401B-ABC0-C24F7ED00A72}" srcOrd="6" destOrd="0" presId="urn:microsoft.com/office/officeart/2008/layout/LinedList"/>
    <dgm:cxn modelId="{74036B83-6D5F-44CB-B49D-42A065EA082B}" type="presParOf" srcId="{2516983C-50F3-4581-8094-C2BD27580FB4}" destId="{8213ECD7-7474-40A0-B915-D2E904CFCB8E}" srcOrd="7" destOrd="0" presId="urn:microsoft.com/office/officeart/2008/layout/LinedList"/>
    <dgm:cxn modelId="{20376752-2E57-47F9-BD8B-B3BCA5563E1B}" type="presParOf" srcId="{8213ECD7-7474-40A0-B915-D2E904CFCB8E}" destId="{B225308A-D91F-44E1-A44B-98E003846C4F}" srcOrd="0" destOrd="0" presId="urn:microsoft.com/office/officeart/2008/layout/LinedList"/>
    <dgm:cxn modelId="{BA48ACB5-ECDF-48D7-B786-097D6776D8B7}" type="presParOf" srcId="{8213ECD7-7474-40A0-B915-D2E904CFCB8E}" destId="{66E92DB7-3519-40E1-975B-C4B4807A2E67}" srcOrd="1" destOrd="0" presId="urn:microsoft.com/office/officeart/2008/layout/LinedList"/>
    <dgm:cxn modelId="{A2391AB6-098A-4409-A926-7F9F0ECB997C}" type="presParOf" srcId="{8213ECD7-7474-40A0-B915-D2E904CFCB8E}" destId="{9951BFA2-3DF1-4A7F-A9F2-7EC86ADA4718}" srcOrd="2" destOrd="0" presId="urn:microsoft.com/office/officeart/2008/layout/LinedList"/>
    <dgm:cxn modelId="{3D063EF5-AFEE-4034-A2CF-F024351F26B1}" type="presParOf" srcId="{2516983C-50F3-4581-8094-C2BD27580FB4}" destId="{4F49D994-7F7A-4633-B865-38CB896A0F32}" srcOrd="8" destOrd="0" presId="urn:microsoft.com/office/officeart/2008/layout/LinedList"/>
    <dgm:cxn modelId="{B5C3245F-6CB6-4CF9-B97B-19B0E313B717}" type="presParOf" srcId="{2516983C-50F3-4581-8094-C2BD27580FB4}" destId="{3F7086CD-6F91-4CD2-847F-9F6E9EB8260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F0BA40A-E45F-4785-9AA2-77DEB09A4CA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BB55F80-1B38-4FD7-A3A1-7A6BEFB0E0C3}">
      <dgm:prSet/>
      <dgm:spPr/>
      <dgm:t>
        <a:bodyPr/>
        <a:lstStyle/>
        <a:p>
          <a:r>
            <a:rPr lang="en-US"/>
            <a:t>Confidence Intervals</a:t>
          </a:r>
        </a:p>
      </dgm:t>
    </dgm:pt>
    <dgm:pt modelId="{997C4BB1-6E26-42EB-ACBC-3BBD3EE38A43}" type="parTrans" cxnId="{CEB7D722-96A1-454F-8DAC-37EEE1F52464}">
      <dgm:prSet/>
      <dgm:spPr/>
      <dgm:t>
        <a:bodyPr/>
        <a:lstStyle/>
        <a:p>
          <a:endParaRPr lang="en-US"/>
        </a:p>
      </dgm:t>
    </dgm:pt>
    <dgm:pt modelId="{7EBF2E1B-D4C9-4A15-AFAF-5BDC49055999}" type="sibTrans" cxnId="{CEB7D722-96A1-454F-8DAC-37EEE1F52464}">
      <dgm:prSet/>
      <dgm:spPr/>
      <dgm:t>
        <a:bodyPr/>
        <a:lstStyle/>
        <a:p>
          <a:endParaRPr lang="en-US"/>
        </a:p>
      </dgm:t>
    </dgm:pt>
    <dgm:pt modelId="{32D20B92-CA2F-4826-B134-C460AE232513}">
      <dgm:prSet/>
      <dgm:spPr/>
      <dgm:t>
        <a:bodyPr anchor="ctr"/>
        <a:lstStyle/>
        <a:p>
          <a:r>
            <a:rPr lang="en-US" dirty="0"/>
            <a:t>Minimum 90% confidence </a:t>
          </a:r>
        </a:p>
      </dgm:t>
    </dgm:pt>
    <dgm:pt modelId="{C2571674-209E-4D03-A490-5EEB6B788B10}" type="parTrans" cxnId="{A3E4EDA3-BE6E-46F8-A861-B9C79BF3CEB1}">
      <dgm:prSet/>
      <dgm:spPr/>
      <dgm:t>
        <a:bodyPr/>
        <a:lstStyle/>
        <a:p>
          <a:endParaRPr lang="en-US"/>
        </a:p>
      </dgm:t>
    </dgm:pt>
    <dgm:pt modelId="{656764AC-5A2D-413A-9140-2081BE6C9A9A}" type="sibTrans" cxnId="{A3E4EDA3-BE6E-46F8-A861-B9C79BF3CEB1}">
      <dgm:prSet/>
      <dgm:spPr/>
      <dgm:t>
        <a:bodyPr/>
        <a:lstStyle/>
        <a:p>
          <a:endParaRPr lang="en-US"/>
        </a:p>
      </dgm:t>
    </dgm:pt>
    <dgm:pt modelId="{12BCC4FC-DEF3-49A5-891F-38705E80018E}">
      <dgm:prSet/>
      <dgm:spPr/>
      <dgm:t>
        <a:bodyPr anchor="ctr"/>
        <a:lstStyle/>
        <a:p>
          <a:r>
            <a:rPr lang="en-US" dirty="0"/>
            <a:t>What confidence means</a:t>
          </a:r>
        </a:p>
      </dgm:t>
    </dgm:pt>
    <dgm:pt modelId="{9BAFB971-E339-4971-8AF4-D5FA031B1467}" type="parTrans" cxnId="{C26C187E-7F06-4D15-8465-23DB2B3752CB}">
      <dgm:prSet/>
      <dgm:spPr/>
      <dgm:t>
        <a:bodyPr/>
        <a:lstStyle/>
        <a:p>
          <a:endParaRPr lang="en-US"/>
        </a:p>
      </dgm:t>
    </dgm:pt>
    <dgm:pt modelId="{5DB5C3C4-4037-41AC-A5D2-195D40F2EB22}" type="sibTrans" cxnId="{C26C187E-7F06-4D15-8465-23DB2B3752CB}">
      <dgm:prSet/>
      <dgm:spPr/>
      <dgm:t>
        <a:bodyPr/>
        <a:lstStyle/>
        <a:p>
          <a:endParaRPr lang="en-US"/>
        </a:p>
      </dgm:t>
    </dgm:pt>
    <dgm:pt modelId="{CC1708AB-7F98-4F71-AAB9-2DA486D9BE31}">
      <dgm:prSet/>
      <dgm:spPr/>
      <dgm:t>
        <a:bodyPr anchor="ctr"/>
        <a:lstStyle/>
        <a:p>
          <a:r>
            <a:rPr lang="en-US" dirty="0"/>
            <a:t>Why HUD and OCR won’t accept less</a:t>
          </a:r>
        </a:p>
      </dgm:t>
    </dgm:pt>
    <dgm:pt modelId="{DB26BCA7-4C3D-4CD7-8C6B-0F5698037FFF}" type="parTrans" cxnId="{B16045FF-E16E-4C60-A5D1-510C17E7649A}">
      <dgm:prSet/>
      <dgm:spPr/>
      <dgm:t>
        <a:bodyPr/>
        <a:lstStyle/>
        <a:p>
          <a:endParaRPr lang="en-US"/>
        </a:p>
      </dgm:t>
    </dgm:pt>
    <dgm:pt modelId="{A5F17378-5A99-48D6-9DFB-B2992B48365B}" type="sibTrans" cxnId="{B16045FF-E16E-4C60-A5D1-510C17E7649A}">
      <dgm:prSet/>
      <dgm:spPr/>
      <dgm:t>
        <a:bodyPr/>
        <a:lstStyle/>
        <a:p>
          <a:endParaRPr lang="en-US"/>
        </a:p>
      </dgm:t>
    </dgm:pt>
    <dgm:pt modelId="{86B3215A-36FB-451C-8254-B6A70B2E6C60}" type="pres">
      <dgm:prSet presAssocID="{5F0BA40A-E45F-4785-9AA2-77DEB09A4CA7}" presName="vert0" presStyleCnt="0">
        <dgm:presLayoutVars>
          <dgm:dir/>
          <dgm:animOne val="branch"/>
          <dgm:animLvl val="lvl"/>
        </dgm:presLayoutVars>
      </dgm:prSet>
      <dgm:spPr/>
    </dgm:pt>
    <dgm:pt modelId="{5689AF43-496A-4148-9D66-E150593CDB6F}" type="pres">
      <dgm:prSet presAssocID="{7BB55F80-1B38-4FD7-A3A1-7A6BEFB0E0C3}" presName="thickLine" presStyleLbl="alignNode1" presStyleIdx="0" presStyleCnt="1"/>
      <dgm:spPr/>
    </dgm:pt>
    <dgm:pt modelId="{4759E6EF-0C40-4A89-8F3A-80A19556AA9D}" type="pres">
      <dgm:prSet presAssocID="{7BB55F80-1B38-4FD7-A3A1-7A6BEFB0E0C3}" presName="horz1" presStyleCnt="0"/>
      <dgm:spPr/>
    </dgm:pt>
    <dgm:pt modelId="{8638B8DE-5145-45A1-99ED-7DC5D3EEEDCA}" type="pres">
      <dgm:prSet presAssocID="{7BB55F80-1B38-4FD7-A3A1-7A6BEFB0E0C3}" presName="tx1" presStyleLbl="revTx" presStyleIdx="0" presStyleCnt="4"/>
      <dgm:spPr/>
    </dgm:pt>
    <dgm:pt modelId="{C47716AF-2EA9-4989-A81E-7F287344A3B8}" type="pres">
      <dgm:prSet presAssocID="{7BB55F80-1B38-4FD7-A3A1-7A6BEFB0E0C3}" presName="vert1" presStyleCnt="0"/>
      <dgm:spPr/>
    </dgm:pt>
    <dgm:pt modelId="{72F37F18-651F-4C6F-96CF-522370998609}" type="pres">
      <dgm:prSet presAssocID="{32D20B92-CA2F-4826-B134-C460AE232513}" presName="vertSpace2a" presStyleCnt="0"/>
      <dgm:spPr/>
    </dgm:pt>
    <dgm:pt modelId="{01EE43E9-4F8E-4FB3-BB04-7DED5BC9CD28}" type="pres">
      <dgm:prSet presAssocID="{32D20B92-CA2F-4826-B134-C460AE232513}" presName="horz2" presStyleCnt="0"/>
      <dgm:spPr/>
    </dgm:pt>
    <dgm:pt modelId="{D9B71C82-7D11-4864-A82C-AAACEC886ABF}" type="pres">
      <dgm:prSet presAssocID="{32D20B92-CA2F-4826-B134-C460AE232513}" presName="horzSpace2" presStyleCnt="0"/>
      <dgm:spPr/>
    </dgm:pt>
    <dgm:pt modelId="{1D330FC2-3477-4240-87B6-677F12A6BD50}" type="pres">
      <dgm:prSet presAssocID="{32D20B92-CA2F-4826-B134-C460AE232513}" presName="tx2" presStyleLbl="revTx" presStyleIdx="1" presStyleCnt="4"/>
      <dgm:spPr/>
    </dgm:pt>
    <dgm:pt modelId="{593EA77F-9E14-401A-BB17-4CB3F2367F2F}" type="pres">
      <dgm:prSet presAssocID="{32D20B92-CA2F-4826-B134-C460AE232513}" presName="vert2" presStyleCnt="0"/>
      <dgm:spPr/>
    </dgm:pt>
    <dgm:pt modelId="{D26C1843-1715-4BB9-BA59-674E4E6AE4CF}" type="pres">
      <dgm:prSet presAssocID="{32D20B92-CA2F-4826-B134-C460AE232513}" presName="thinLine2b" presStyleLbl="callout" presStyleIdx="0" presStyleCnt="3"/>
      <dgm:spPr/>
    </dgm:pt>
    <dgm:pt modelId="{C7A0D20B-CDAC-4CFB-95A8-0891D35A74C1}" type="pres">
      <dgm:prSet presAssocID="{32D20B92-CA2F-4826-B134-C460AE232513}" presName="vertSpace2b" presStyleCnt="0"/>
      <dgm:spPr/>
    </dgm:pt>
    <dgm:pt modelId="{F97D8CDA-E9E3-4C39-B5EF-ABCA8FF3A134}" type="pres">
      <dgm:prSet presAssocID="{12BCC4FC-DEF3-49A5-891F-38705E80018E}" presName="horz2" presStyleCnt="0"/>
      <dgm:spPr/>
    </dgm:pt>
    <dgm:pt modelId="{4F775BDD-6C59-46D6-B249-4DD1F5F79644}" type="pres">
      <dgm:prSet presAssocID="{12BCC4FC-DEF3-49A5-891F-38705E80018E}" presName="horzSpace2" presStyleCnt="0"/>
      <dgm:spPr/>
    </dgm:pt>
    <dgm:pt modelId="{6011394B-C1FE-4C27-A741-D768039DEEC0}" type="pres">
      <dgm:prSet presAssocID="{12BCC4FC-DEF3-49A5-891F-38705E80018E}" presName="tx2" presStyleLbl="revTx" presStyleIdx="2" presStyleCnt="4"/>
      <dgm:spPr/>
    </dgm:pt>
    <dgm:pt modelId="{F0339E2B-521B-4C17-9F75-F1716FF85D30}" type="pres">
      <dgm:prSet presAssocID="{12BCC4FC-DEF3-49A5-891F-38705E80018E}" presName="vert2" presStyleCnt="0"/>
      <dgm:spPr/>
    </dgm:pt>
    <dgm:pt modelId="{E2883C53-E14F-4331-9849-A5182BD3CAFB}" type="pres">
      <dgm:prSet presAssocID="{12BCC4FC-DEF3-49A5-891F-38705E80018E}" presName="thinLine2b" presStyleLbl="callout" presStyleIdx="1" presStyleCnt="3"/>
      <dgm:spPr/>
    </dgm:pt>
    <dgm:pt modelId="{DABE5C7A-421D-41BC-AA3A-E7917F847CB1}" type="pres">
      <dgm:prSet presAssocID="{12BCC4FC-DEF3-49A5-891F-38705E80018E}" presName="vertSpace2b" presStyleCnt="0"/>
      <dgm:spPr/>
    </dgm:pt>
    <dgm:pt modelId="{58F5F3BF-3B86-418D-A57C-D00E057D566C}" type="pres">
      <dgm:prSet presAssocID="{CC1708AB-7F98-4F71-AAB9-2DA486D9BE31}" presName="horz2" presStyleCnt="0"/>
      <dgm:spPr/>
    </dgm:pt>
    <dgm:pt modelId="{2C5BA772-C7B5-4FE5-8635-E6AD24713AC8}" type="pres">
      <dgm:prSet presAssocID="{CC1708AB-7F98-4F71-AAB9-2DA486D9BE31}" presName="horzSpace2" presStyleCnt="0"/>
      <dgm:spPr/>
    </dgm:pt>
    <dgm:pt modelId="{65715ED0-4B0C-460C-8EEF-0893AB8130B3}" type="pres">
      <dgm:prSet presAssocID="{CC1708AB-7F98-4F71-AAB9-2DA486D9BE31}" presName="tx2" presStyleLbl="revTx" presStyleIdx="3" presStyleCnt="4"/>
      <dgm:spPr/>
    </dgm:pt>
    <dgm:pt modelId="{E4F03631-76C1-4437-83BD-CB7126F64B77}" type="pres">
      <dgm:prSet presAssocID="{CC1708AB-7F98-4F71-AAB9-2DA486D9BE31}" presName="vert2" presStyleCnt="0"/>
      <dgm:spPr/>
    </dgm:pt>
    <dgm:pt modelId="{0EDB0E45-046C-4BEC-87C0-B9ADE5389E00}" type="pres">
      <dgm:prSet presAssocID="{CC1708AB-7F98-4F71-AAB9-2DA486D9BE31}" presName="thinLine2b" presStyleLbl="callout" presStyleIdx="2" presStyleCnt="3"/>
      <dgm:spPr/>
    </dgm:pt>
    <dgm:pt modelId="{9BFF8A11-04D8-4FBD-AF8E-685663EC1CCF}" type="pres">
      <dgm:prSet presAssocID="{CC1708AB-7F98-4F71-AAB9-2DA486D9BE31}" presName="vertSpace2b" presStyleCnt="0"/>
      <dgm:spPr/>
    </dgm:pt>
  </dgm:ptLst>
  <dgm:cxnLst>
    <dgm:cxn modelId="{99358C0D-797B-47B9-8DEC-69850B01CE98}" type="presOf" srcId="{5F0BA40A-E45F-4785-9AA2-77DEB09A4CA7}" destId="{86B3215A-36FB-451C-8254-B6A70B2E6C60}" srcOrd="0" destOrd="0" presId="urn:microsoft.com/office/officeart/2008/layout/LinedList"/>
    <dgm:cxn modelId="{CEB7D722-96A1-454F-8DAC-37EEE1F52464}" srcId="{5F0BA40A-E45F-4785-9AA2-77DEB09A4CA7}" destId="{7BB55F80-1B38-4FD7-A3A1-7A6BEFB0E0C3}" srcOrd="0" destOrd="0" parTransId="{997C4BB1-6E26-42EB-ACBC-3BBD3EE38A43}" sibTransId="{7EBF2E1B-D4C9-4A15-AFAF-5BDC49055999}"/>
    <dgm:cxn modelId="{A2F7EC74-3183-4009-9FDF-44C5DD691D73}" type="presOf" srcId="{12BCC4FC-DEF3-49A5-891F-38705E80018E}" destId="{6011394B-C1FE-4C27-A741-D768039DEEC0}" srcOrd="0" destOrd="0" presId="urn:microsoft.com/office/officeart/2008/layout/LinedList"/>
    <dgm:cxn modelId="{C26C187E-7F06-4D15-8465-23DB2B3752CB}" srcId="{7BB55F80-1B38-4FD7-A3A1-7A6BEFB0E0C3}" destId="{12BCC4FC-DEF3-49A5-891F-38705E80018E}" srcOrd="1" destOrd="0" parTransId="{9BAFB971-E339-4971-8AF4-D5FA031B1467}" sibTransId="{5DB5C3C4-4037-41AC-A5D2-195D40F2EB22}"/>
    <dgm:cxn modelId="{1F731691-6FCD-4067-A3AD-7A88F049369D}" type="presOf" srcId="{CC1708AB-7F98-4F71-AAB9-2DA486D9BE31}" destId="{65715ED0-4B0C-460C-8EEF-0893AB8130B3}" srcOrd="0" destOrd="0" presId="urn:microsoft.com/office/officeart/2008/layout/LinedList"/>
    <dgm:cxn modelId="{8F60959F-D675-44A6-ADD2-6F91F5BDAEE4}" type="presOf" srcId="{7BB55F80-1B38-4FD7-A3A1-7A6BEFB0E0C3}" destId="{8638B8DE-5145-45A1-99ED-7DC5D3EEEDCA}" srcOrd="0" destOrd="0" presId="urn:microsoft.com/office/officeart/2008/layout/LinedList"/>
    <dgm:cxn modelId="{A3E4EDA3-BE6E-46F8-A861-B9C79BF3CEB1}" srcId="{7BB55F80-1B38-4FD7-A3A1-7A6BEFB0E0C3}" destId="{32D20B92-CA2F-4826-B134-C460AE232513}" srcOrd="0" destOrd="0" parTransId="{C2571674-209E-4D03-A490-5EEB6B788B10}" sibTransId="{656764AC-5A2D-413A-9140-2081BE6C9A9A}"/>
    <dgm:cxn modelId="{8A231AF9-75DC-40EE-A4B7-F8E17DAD0EB9}" type="presOf" srcId="{32D20B92-CA2F-4826-B134-C460AE232513}" destId="{1D330FC2-3477-4240-87B6-677F12A6BD50}" srcOrd="0" destOrd="0" presId="urn:microsoft.com/office/officeart/2008/layout/LinedList"/>
    <dgm:cxn modelId="{B16045FF-E16E-4C60-A5D1-510C17E7649A}" srcId="{7BB55F80-1B38-4FD7-A3A1-7A6BEFB0E0C3}" destId="{CC1708AB-7F98-4F71-AAB9-2DA486D9BE31}" srcOrd="2" destOrd="0" parTransId="{DB26BCA7-4C3D-4CD7-8C6B-0F5698037FFF}" sibTransId="{A5F17378-5A99-48D6-9DFB-B2992B48365B}"/>
    <dgm:cxn modelId="{E71AA376-3E15-4E8F-8E77-675FFE4F99BB}" type="presParOf" srcId="{86B3215A-36FB-451C-8254-B6A70B2E6C60}" destId="{5689AF43-496A-4148-9D66-E150593CDB6F}" srcOrd="0" destOrd="0" presId="urn:microsoft.com/office/officeart/2008/layout/LinedList"/>
    <dgm:cxn modelId="{14F1F03F-32D6-4439-B1D9-D4C37BC88F70}" type="presParOf" srcId="{86B3215A-36FB-451C-8254-B6A70B2E6C60}" destId="{4759E6EF-0C40-4A89-8F3A-80A19556AA9D}" srcOrd="1" destOrd="0" presId="urn:microsoft.com/office/officeart/2008/layout/LinedList"/>
    <dgm:cxn modelId="{A78879A7-2EB2-488C-9A5F-E4DD49C35C66}" type="presParOf" srcId="{4759E6EF-0C40-4A89-8F3A-80A19556AA9D}" destId="{8638B8DE-5145-45A1-99ED-7DC5D3EEEDCA}" srcOrd="0" destOrd="0" presId="urn:microsoft.com/office/officeart/2008/layout/LinedList"/>
    <dgm:cxn modelId="{25FDB86E-BC98-48DF-A16D-4930871E191C}" type="presParOf" srcId="{4759E6EF-0C40-4A89-8F3A-80A19556AA9D}" destId="{C47716AF-2EA9-4989-A81E-7F287344A3B8}" srcOrd="1" destOrd="0" presId="urn:microsoft.com/office/officeart/2008/layout/LinedList"/>
    <dgm:cxn modelId="{57EA2ADE-F177-4310-9BCF-B5C8D7182D59}" type="presParOf" srcId="{C47716AF-2EA9-4989-A81E-7F287344A3B8}" destId="{72F37F18-651F-4C6F-96CF-522370998609}" srcOrd="0" destOrd="0" presId="urn:microsoft.com/office/officeart/2008/layout/LinedList"/>
    <dgm:cxn modelId="{A55F79D4-3F59-414D-9B4A-57017A4E5F46}" type="presParOf" srcId="{C47716AF-2EA9-4989-A81E-7F287344A3B8}" destId="{01EE43E9-4F8E-4FB3-BB04-7DED5BC9CD28}" srcOrd="1" destOrd="0" presId="urn:microsoft.com/office/officeart/2008/layout/LinedList"/>
    <dgm:cxn modelId="{ADFEB224-D8F2-469F-B0DB-68F910F92EE9}" type="presParOf" srcId="{01EE43E9-4F8E-4FB3-BB04-7DED5BC9CD28}" destId="{D9B71C82-7D11-4864-A82C-AAACEC886ABF}" srcOrd="0" destOrd="0" presId="urn:microsoft.com/office/officeart/2008/layout/LinedList"/>
    <dgm:cxn modelId="{8224AF09-C347-4A00-A045-A0ED368B971B}" type="presParOf" srcId="{01EE43E9-4F8E-4FB3-BB04-7DED5BC9CD28}" destId="{1D330FC2-3477-4240-87B6-677F12A6BD50}" srcOrd="1" destOrd="0" presId="urn:microsoft.com/office/officeart/2008/layout/LinedList"/>
    <dgm:cxn modelId="{D7DBD283-35C7-4ED2-8042-0906530442EF}" type="presParOf" srcId="{01EE43E9-4F8E-4FB3-BB04-7DED5BC9CD28}" destId="{593EA77F-9E14-401A-BB17-4CB3F2367F2F}" srcOrd="2" destOrd="0" presId="urn:microsoft.com/office/officeart/2008/layout/LinedList"/>
    <dgm:cxn modelId="{611A0895-7F7B-458E-ABA5-7744836480B6}" type="presParOf" srcId="{C47716AF-2EA9-4989-A81E-7F287344A3B8}" destId="{D26C1843-1715-4BB9-BA59-674E4E6AE4CF}" srcOrd="2" destOrd="0" presId="urn:microsoft.com/office/officeart/2008/layout/LinedList"/>
    <dgm:cxn modelId="{7A1F31D7-D379-4BC1-BBA8-2736C4425568}" type="presParOf" srcId="{C47716AF-2EA9-4989-A81E-7F287344A3B8}" destId="{C7A0D20B-CDAC-4CFB-95A8-0891D35A74C1}" srcOrd="3" destOrd="0" presId="urn:microsoft.com/office/officeart/2008/layout/LinedList"/>
    <dgm:cxn modelId="{091837FB-3AF9-4484-97AB-6C85AE5AB57C}" type="presParOf" srcId="{C47716AF-2EA9-4989-A81E-7F287344A3B8}" destId="{F97D8CDA-E9E3-4C39-B5EF-ABCA8FF3A134}" srcOrd="4" destOrd="0" presId="urn:microsoft.com/office/officeart/2008/layout/LinedList"/>
    <dgm:cxn modelId="{EF491024-D9FE-45BA-AC0B-72A0BB0FE005}" type="presParOf" srcId="{F97D8CDA-E9E3-4C39-B5EF-ABCA8FF3A134}" destId="{4F775BDD-6C59-46D6-B249-4DD1F5F79644}" srcOrd="0" destOrd="0" presId="urn:microsoft.com/office/officeart/2008/layout/LinedList"/>
    <dgm:cxn modelId="{6A1BC68B-AD1B-4B73-A94B-C923895DAB50}" type="presParOf" srcId="{F97D8CDA-E9E3-4C39-B5EF-ABCA8FF3A134}" destId="{6011394B-C1FE-4C27-A741-D768039DEEC0}" srcOrd="1" destOrd="0" presId="urn:microsoft.com/office/officeart/2008/layout/LinedList"/>
    <dgm:cxn modelId="{21D7D046-2433-480E-A5F0-31A28892EC78}" type="presParOf" srcId="{F97D8CDA-E9E3-4C39-B5EF-ABCA8FF3A134}" destId="{F0339E2B-521B-4C17-9F75-F1716FF85D30}" srcOrd="2" destOrd="0" presId="urn:microsoft.com/office/officeart/2008/layout/LinedList"/>
    <dgm:cxn modelId="{C7E7D01F-50D7-45BD-83B8-82D1A57CD3CC}" type="presParOf" srcId="{C47716AF-2EA9-4989-A81E-7F287344A3B8}" destId="{E2883C53-E14F-4331-9849-A5182BD3CAFB}" srcOrd="5" destOrd="0" presId="urn:microsoft.com/office/officeart/2008/layout/LinedList"/>
    <dgm:cxn modelId="{2A3D1209-44C9-45FF-BF32-D0C19F66E1B3}" type="presParOf" srcId="{C47716AF-2EA9-4989-A81E-7F287344A3B8}" destId="{DABE5C7A-421D-41BC-AA3A-E7917F847CB1}" srcOrd="6" destOrd="0" presId="urn:microsoft.com/office/officeart/2008/layout/LinedList"/>
    <dgm:cxn modelId="{260EE57F-4EE3-4A71-848F-EE1053B3D844}" type="presParOf" srcId="{C47716AF-2EA9-4989-A81E-7F287344A3B8}" destId="{58F5F3BF-3B86-418D-A57C-D00E057D566C}" srcOrd="7" destOrd="0" presId="urn:microsoft.com/office/officeart/2008/layout/LinedList"/>
    <dgm:cxn modelId="{3CC80FF9-4831-4F87-9E23-AAAAE004CE10}" type="presParOf" srcId="{58F5F3BF-3B86-418D-A57C-D00E057D566C}" destId="{2C5BA772-C7B5-4FE5-8635-E6AD24713AC8}" srcOrd="0" destOrd="0" presId="urn:microsoft.com/office/officeart/2008/layout/LinedList"/>
    <dgm:cxn modelId="{E19CF12A-8F92-4089-96CE-73B4B54D85E5}" type="presParOf" srcId="{58F5F3BF-3B86-418D-A57C-D00E057D566C}" destId="{65715ED0-4B0C-460C-8EEF-0893AB8130B3}" srcOrd="1" destOrd="0" presId="urn:microsoft.com/office/officeart/2008/layout/LinedList"/>
    <dgm:cxn modelId="{FA62F33C-8256-4957-A0EA-B91D1634D1FA}" type="presParOf" srcId="{58F5F3BF-3B86-418D-A57C-D00E057D566C}" destId="{E4F03631-76C1-4437-83BD-CB7126F64B77}" srcOrd="2" destOrd="0" presId="urn:microsoft.com/office/officeart/2008/layout/LinedList"/>
    <dgm:cxn modelId="{3A128467-CB28-4BE1-9323-40E05E2183B3}" type="presParOf" srcId="{C47716AF-2EA9-4989-A81E-7F287344A3B8}" destId="{0EDB0E45-046C-4BEC-87C0-B9ADE5389E00}" srcOrd="8" destOrd="0" presId="urn:microsoft.com/office/officeart/2008/layout/LinedList"/>
    <dgm:cxn modelId="{7F363938-1D9B-421F-B8BA-90CC55DF0B88}" type="presParOf" srcId="{C47716AF-2EA9-4989-A81E-7F287344A3B8}" destId="{9BFF8A11-04D8-4FBD-AF8E-685663EC1CC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E63B215-2DBE-40B7-A39F-EE7BBDB457B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1E8B14B-1EA2-4253-B6E0-5F4A4B875A8D}">
      <dgm:prSet custT="1"/>
      <dgm:spPr/>
      <dgm:t>
        <a:bodyPr/>
        <a:lstStyle/>
        <a:p>
          <a:r>
            <a:rPr lang="en-US" sz="2600" dirty="0"/>
            <a:t>Margins of Error (MOE)</a:t>
          </a:r>
        </a:p>
      </dgm:t>
    </dgm:pt>
    <dgm:pt modelId="{6C080DC9-A529-461D-932B-0CA74D39E253}" type="parTrans" cxnId="{E048EBC2-95B1-4A47-938D-6BB01A650D82}">
      <dgm:prSet/>
      <dgm:spPr/>
      <dgm:t>
        <a:bodyPr/>
        <a:lstStyle/>
        <a:p>
          <a:endParaRPr lang="en-US"/>
        </a:p>
      </dgm:t>
    </dgm:pt>
    <dgm:pt modelId="{6EC41B1E-3A0D-4C52-8350-DA7B898F031C}" type="sibTrans" cxnId="{E048EBC2-95B1-4A47-938D-6BB01A650D82}">
      <dgm:prSet/>
      <dgm:spPr/>
      <dgm:t>
        <a:bodyPr/>
        <a:lstStyle/>
        <a:p>
          <a:endParaRPr lang="en-US"/>
        </a:p>
      </dgm:t>
    </dgm:pt>
    <dgm:pt modelId="{D007BAEC-8809-4998-95BF-2255A5E634BD}">
      <dgm:prSet custT="1"/>
      <dgm:spPr/>
      <dgm:t>
        <a:bodyPr anchor="ctr"/>
        <a:lstStyle/>
        <a:p>
          <a:r>
            <a:rPr lang="en-US" sz="4600" dirty="0"/>
            <a:t>Maximum 10% MOE</a:t>
          </a:r>
        </a:p>
      </dgm:t>
    </dgm:pt>
    <dgm:pt modelId="{1E3CCF6D-FFFF-47FC-A5FC-1B3B2FB30ACA}" type="parTrans" cxnId="{04FAB609-2DA4-4B3D-8D05-28B457BB06EF}">
      <dgm:prSet/>
      <dgm:spPr/>
      <dgm:t>
        <a:bodyPr/>
        <a:lstStyle/>
        <a:p>
          <a:endParaRPr lang="en-US"/>
        </a:p>
      </dgm:t>
    </dgm:pt>
    <dgm:pt modelId="{250C81D7-DAED-480B-95D3-0DF86EAA2E38}" type="sibTrans" cxnId="{04FAB609-2DA4-4B3D-8D05-28B457BB06EF}">
      <dgm:prSet/>
      <dgm:spPr/>
      <dgm:t>
        <a:bodyPr/>
        <a:lstStyle/>
        <a:p>
          <a:endParaRPr lang="en-US"/>
        </a:p>
      </dgm:t>
    </dgm:pt>
    <dgm:pt modelId="{A5E2D8E5-5869-40E0-B691-DCE91A6AB9B8}">
      <dgm:prSet custT="1"/>
      <dgm:spPr/>
      <dgm:t>
        <a:bodyPr anchor="ctr"/>
        <a:lstStyle/>
        <a:p>
          <a:r>
            <a:rPr lang="en-US" sz="4600" dirty="0"/>
            <a:t>Using ACS MOE as ceiling</a:t>
          </a:r>
        </a:p>
      </dgm:t>
    </dgm:pt>
    <dgm:pt modelId="{100E1BA7-2197-4401-B57F-AA52D9BB1B30}" type="parTrans" cxnId="{F1296F14-F25E-4628-BAD8-C9F252A1B1C8}">
      <dgm:prSet/>
      <dgm:spPr/>
      <dgm:t>
        <a:bodyPr/>
        <a:lstStyle/>
        <a:p>
          <a:endParaRPr lang="en-US"/>
        </a:p>
      </dgm:t>
    </dgm:pt>
    <dgm:pt modelId="{EF15D719-CFE3-4934-BF36-2187E5488F0F}" type="sibTrans" cxnId="{F1296F14-F25E-4628-BAD8-C9F252A1B1C8}">
      <dgm:prSet/>
      <dgm:spPr/>
      <dgm:t>
        <a:bodyPr/>
        <a:lstStyle/>
        <a:p>
          <a:endParaRPr lang="en-US"/>
        </a:p>
      </dgm:t>
    </dgm:pt>
    <dgm:pt modelId="{18AE2FCF-422D-42B9-BAE0-DD754BBD348C}">
      <dgm:prSet custT="1"/>
      <dgm:spPr/>
      <dgm:t>
        <a:bodyPr anchor="ctr"/>
        <a:lstStyle/>
        <a:p>
          <a:r>
            <a:rPr lang="en-US" sz="4600" dirty="0"/>
            <a:t>Why lower is better</a:t>
          </a:r>
        </a:p>
      </dgm:t>
    </dgm:pt>
    <dgm:pt modelId="{4170DF67-0EFB-4F16-94B2-05001357F937}" type="parTrans" cxnId="{1ABB1B28-7AD9-43E0-BE41-9122D770A125}">
      <dgm:prSet/>
      <dgm:spPr/>
      <dgm:t>
        <a:bodyPr/>
        <a:lstStyle/>
        <a:p>
          <a:endParaRPr lang="en-US"/>
        </a:p>
      </dgm:t>
    </dgm:pt>
    <dgm:pt modelId="{FC47760D-DA06-491B-987E-E29C150259AA}" type="sibTrans" cxnId="{1ABB1B28-7AD9-43E0-BE41-9122D770A125}">
      <dgm:prSet/>
      <dgm:spPr/>
      <dgm:t>
        <a:bodyPr/>
        <a:lstStyle/>
        <a:p>
          <a:endParaRPr lang="en-US"/>
        </a:p>
      </dgm:t>
    </dgm:pt>
    <dgm:pt modelId="{11E6975B-D027-454B-92A1-2EAD55BC452F}" type="pres">
      <dgm:prSet presAssocID="{3E63B215-2DBE-40B7-A39F-EE7BBDB457B3}" presName="vert0" presStyleCnt="0">
        <dgm:presLayoutVars>
          <dgm:dir/>
          <dgm:animOne val="branch"/>
          <dgm:animLvl val="lvl"/>
        </dgm:presLayoutVars>
      </dgm:prSet>
      <dgm:spPr/>
    </dgm:pt>
    <dgm:pt modelId="{9E186C72-5A2F-479E-8071-21CDFD72E61D}" type="pres">
      <dgm:prSet presAssocID="{41E8B14B-1EA2-4253-B6E0-5F4A4B875A8D}" presName="thickLine" presStyleLbl="alignNode1" presStyleIdx="0" presStyleCnt="1"/>
      <dgm:spPr/>
    </dgm:pt>
    <dgm:pt modelId="{5353F9BA-DAB3-4ED6-B960-349FD382A86D}" type="pres">
      <dgm:prSet presAssocID="{41E8B14B-1EA2-4253-B6E0-5F4A4B875A8D}" presName="horz1" presStyleCnt="0"/>
      <dgm:spPr/>
    </dgm:pt>
    <dgm:pt modelId="{431ABB5A-429F-4D85-8D92-4F959B43B1C5}" type="pres">
      <dgm:prSet presAssocID="{41E8B14B-1EA2-4253-B6E0-5F4A4B875A8D}" presName="tx1" presStyleLbl="revTx" presStyleIdx="0" presStyleCnt="4"/>
      <dgm:spPr/>
    </dgm:pt>
    <dgm:pt modelId="{0EDE0CD5-3ACD-4357-BC09-A090F2852C3F}" type="pres">
      <dgm:prSet presAssocID="{41E8B14B-1EA2-4253-B6E0-5F4A4B875A8D}" presName="vert1" presStyleCnt="0"/>
      <dgm:spPr/>
    </dgm:pt>
    <dgm:pt modelId="{5A732F82-EAEA-4E02-95F1-239317C10D73}" type="pres">
      <dgm:prSet presAssocID="{D007BAEC-8809-4998-95BF-2255A5E634BD}" presName="vertSpace2a" presStyleCnt="0"/>
      <dgm:spPr/>
    </dgm:pt>
    <dgm:pt modelId="{6B9F8E09-5043-4A67-81E5-26F8BB1A090F}" type="pres">
      <dgm:prSet presAssocID="{D007BAEC-8809-4998-95BF-2255A5E634BD}" presName="horz2" presStyleCnt="0"/>
      <dgm:spPr/>
    </dgm:pt>
    <dgm:pt modelId="{7BF9500B-BB6D-4768-B5AB-9BA4C43B6BA7}" type="pres">
      <dgm:prSet presAssocID="{D007BAEC-8809-4998-95BF-2255A5E634BD}" presName="horzSpace2" presStyleCnt="0"/>
      <dgm:spPr/>
    </dgm:pt>
    <dgm:pt modelId="{8C9699A8-B154-40A0-B11D-455906B5B8E3}" type="pres">
      <dgm:prSet presAssocID="{D007BAEC-8809-4998-95BF-2255A5E634BD}" presName="tx2" presStyleLbl="revTx" presStyleIdx="1" presStyleCnt="4"/>
      <dgm:spPr/>
    </dgm:pt>
    <dgm:pt modelId="{FA722717-CDF0-469C-BEF0-0D43B96C038C}" type="pres">
      <dgm:prSet presAssocID="{D007BAEC-8809-4998-95BF-2255A5E634BD}" presName="vert2" presStyleCnt="0"/>
      <dgm:spPr/>
    </dgm:pt>
    <dgm:pt modelId="{B6DC2433-39BC-4DBB-8110-00D26DE28FFD}" type="pres">
      <dgm:prSet presAssocID="{D007BAEC-8809-4998-95BF-2255A5E634BD}" presName="thinLine2b" presStyleLbl="callout" presStyleIdx="0" presStyleCnt="3"/>
      <dgm:spPr/>
    </dgm:pt>
    <dgm:pt modelId="{6B4DFD7C-10BE-407C-95C0-7F18EC151045}" type="pres">
      <dgm:prSet presAssocID="{D007BAEC-8809-4998-95BF-2255A5E634BD}" presName="vertSpace2b" presStyleCnt="0"/>
      <dgm:spPr/>
    </dgm:pt>
    <dgm:pt modelId="{E1C72BA5-2002-4CEB-8CE6-1DCD84DF447D}" type="pres">
      <dgm:prSet presAssocID="{A5E2D8E5-5869-40E0-B691-DCE91A6AB9B8}" presName="horz2" presStyleCnt="0"/>
      <dgm:spPr/>
    </dgm:pt>
    <dgm:pt modelId="{C89D8AED-D45D-408F-8DCB-7D472574D1AE}" type="pres">
      <dgm:prSet presAssocID="{A5E2D8E5-5869-40E0-B691-DCE91A6AB9B8}" presName="horzSpace2" presStyleCnt="0"/>
      <dgm:spPr/>
    </dgm:pt>
    <dgm:pt modelId="{BCC0EEDB-4567-4437-90A3-3C75C79004F5}" type="pres">
      <dgm:prSet presAssocID="{A5E2D8E5-5869-40E0-B691-DCE91A6AB9B8}" presName="tx2" presStyleLbl="revTx" presStyleIdx="2" presStyleCnt="4"/>
      <dgm:spPr/>
    </dgm:pt>
    <dgm:pt modelId="{072E7F67-3284-4856-BB1E-9EABEB78FD25}" type="pres">
      <dgm:prSet presAssocID="{A5E2D8E5-5869-40E0-B691-DCE91A6AB9B8}" presName="vert2" presStyleCnt="0"/>
      <dgm:spPr/>
    </dgm:pt>
    <dgm:pt modelId="{38FEF481-1236-4564-AF05-94B4CCA9918E}" type="pres">
      <dgm:prSet presAssocID="{A5E2D8E5-5869-40E0-B691-DCE91A6AB9B8}" presName="thinLine2b" presStyleLbl="callout" presStyleIdx="1" presStyleCnt="3"/>
      <dgm:spPr/>
    </dgm:pt>
    <dgm:pt modelId="{521753A9-C211-44D3-A8B2-2C778C9897DF}" type="pres">
      <dgm:prSet presAssocID="{A5E2D8E5-5869-40E0-B691-DCE91A6AB9B8}" presName="vertSpace2b" presStyleCnt="0"/>
      <dgm:spPr/>
    </dgm:pt>
    <dgm:pt modelId="{54E45006-CE80-45AA-BCCD-C1BB102EB2D6}" type="pres">
      <dgm:prSet presAssocID="{18AE2FCF-422D-42B9-BAE0-DD754BBD348C}" presName="horz2" presStyleCnt="0"/>
      <dgm:spPr/>
    </dgm:pt>
    <dgm:pt modelId="{9C4798E2-FC5E-45C5-8A49-8ABFA156D319}" type="pres">
      <dgm:prSet presAssocID="{18AE2FCF-422D-42B9-BAE0-DD754BBD348C}" presName="horzSpace2" presStyleCnt="0"/>
      <dgm:spPr/>
    </dgm:pt>
    <dgm:pt modelId="{DA5DA2AF-F8B8-42E6-A0CB-D8613793EF54}" type="pres">
      <dgm:prSet presAssocID="{18AE2FCF-422D-42B9-BAE0-DD754BBD348C}" presName="tx2" presStyleLbl="revTx" presStyleIdx="3" presStyleCnt="4"/>
      <dgm:spPr/>
    </dgm:pt>
    <dgm:pt modelId="{36186FA6-678D-45C2-A755-6CBAB026D3C5}" type="pres">
      <dgm:prSet presAssocID="{18AE2FCF-422D-42B9-BAE0-DD754BBD348C}" presName="vert2" presStyleCnt="0"/>
      <dgm:spPr/>
    </dgm:pt>
    <dgm:pt modelId="{5A7BA485-E974-40DA-9C07-4F7F4F4EBE84}" type="pres">
      <dgm:prSet presAssocID="{18AE2FCF-422D-42B9-BAE0-DD754BBD348C}" presName="thinLine2b" presStyleLbl="callout" presStyleIdx="2" presStyleCnt="3"/>
      <dgm:spPr/>
    </dgm:pt>
    <dgm:pt modelId="{46A20279-439A-4238-88C6-144F2844D9D9}" type="pres">
      <dgm:prSet presAssocID="{18AE2FCF-422D-42B9-BAE0-DD754BBD348C}" presName="vertSpace2b" presStyleCnt="0"/>
      <dgm:spPr/>
    </dgm:pt>
  </dgm:ptLst>
  <dgm:cxnLst>
    <dgm:cxn modelId="{04FAB609-2DA4-4B3D-8D05-28B457BB06EF}" srcId="{41E8B14B-1EA2-4253-B6E0-5F4A4B875A8D}" destId="{D007BAEC-8809-4998-95BF-2255A5E634BD}" srcOrd="0" destOrd="0" parTransId="{1E3CCF6D-FFFF-47FC-A5FC-1B3B2FB30ACA}" sibTransId="{250C81D7-DAED-480B-95D3-0DF86EAA2E38}"/>
    <dgm:cxn modelId="{F1296F14-F25E-4628-BAD8-C9F252A1B1C8}" srcId="{41E8B14B-1EA2-4253-B6E0-5F4A4B875A8D}" destId="{A5E2D8E5-5869-40E0-B691-DCE91A6AB9B8}" srcOrd="1" destOrd="0" parTransId="{100E1BA7-2197-4401-B57F-AA52D9BB1B30}" sibTransId="{EF15D719-CFE3-4934-BF36-2187E5488F0F}"/>
    <dgm:cxn modelId="{42B46619-58D0-46B2-8846-91017BD2C787}" type="presOf" srcId="{18AE2FCF-422D-42B9-BAE0-DD754BBD348C}" destId="{DA5DA2AF-F8B8-42E6-A0CB-D8613793EF54}" srcOrd="0" destOrd="0" presId="urn:microsoft.com/office/officeart/2008/layout/LinedList"/>
    <dgm:cxn modelId="{1ABB1B28-7AD9-43E0-BE41-9122D770A125}" srcId="{41E8B14B-1EA2-4253-B6E0-5F4A4B875A8D}" destId="{18AE2FCF-422D-42B9-BAE0-DD754BBD348C}" srcOrd="2" destOrd="0" parTransId="{4170DF67-0EFB-4F16-94B2-05001357F937}" sibTransId="{FC47760D-DA06-491B-987E-E29C150259AA}"/>
    <dgm:cxn modelId="{1F40242A-CC42-44C9-961F-883EE899455F}" type="presOf" srcId="{A5E2D8E5-5869-40E0-B691-DCE91A6AB9B8}" destId="{BCC0EEDB-4567-4437-90A3-3C75C79004F5}" srcOrd="0" destOrd="0" presId="urn:microsoft.com/office/officeart/2008/layout/LinedList"/>
    <dgm:cxn modelId="{D172DB4F-AD1E-4561-B680-009E13997ECB}" type="presOf" srcId="{D007BAEC-8809-4998-95BF-2255A5E634BD}" destId="{8C9699A8-B154-40A0-B11D-455906B5B8E3}" srcOrd="0" destOrd="0" presId="urn:microsoft.com/office/officeart/2008/layout/LinedList"/>
    <dgm:cxn modelId="{16E62C59-3E0D-4ADE-AB77-496E65B63A96}" type="presOf" srcId="{3E63B215-2DBE-40B7-A39F-EE7BBDB457B3}" destId="{11E6975B-D027-454B-92A1-2EAD55BC452F}" srcOrd="0" destOrd="0" presId="urn:microsoft.com/office/officeart/2008/layout/LinedList"/>
    <dgm:cxn modelId="{B37A91B0-F3E4-44DF-9486-C0661D27CCE1}" type="presOf" srcId="{41E8B14B-1EA2-4253-B6E0-5F4A4B875A8D}" destId="{431ABB5A-429F-4D85-8D92-4F959B43B1C5}" srcOrd="0" destOrd="0" presId="urn:microsoft.com/office/officeart/2008/layout/LinedList"/>
    <dgm:cxn modelId="{E048EBC2-95B1-4A47-938D-6BB01A650D82}" srcId="{3E63B215-2DBE-40B7-A39F-EE7BBDB457B3}" destId="{41E8B14B-1EA2-4253-B6E0-5F4A4B875A8D}" srcOrd="0" destOrd="0" parTransId="{6C080DC9-A529-461D-932B-0CA74D39E253}" sibTransId="{6EC41B1E-3A0D-4C52-8350-DA7B898F031C}"/>
    <dgm:cxn modelId="{F8A57F71-36A4-48F2-A72A-A157233EA7FF}" type="presParOf" srcId="{11E6975B-D027-454B-92A1-2EAD55BC452F}" destId="{9E186C72-5A2F-479E-8071-21CDFD72E61D}" srcOrd="0" destOrd="0" presId="urn:microsoft.com/office/officeart/2008/layout/LinedList"/>
    <dgm:cxn modelId="{6D61F8C6-92A7-402D-88AA-79880E0FCDB8}" type="presParOf" srcId="{11E6975B-D027-454B-92A1-2EAD55BC452F}" destId="{5353F9BA-DAB3-4ED6-B960-349FD382A86D}" srcOrd="1" destOrd="0" presId="urn:microsoft.com/office/officeart/2008/layout/LinedList"/>
    <dgm:cxn modelId="{9282EA58-4BDB-40A4-98E3-75AD95B523A2}" type="presParOf" srcId="{5353F9BA-DAB3-4ED6-B960-349FD382A86D}" destId="{431ABB5A-429F-4D85-8D92-4F959B43B1C5}" srcOrd="0" destOrd="0" presId="urn:microsoft.com/office/officeart/2008/layout/LinedList"/>
    <dgm:cxn modelId="{5F03D45E-6BF0-499A-B721-787246896204}" type="presParOf" srcId="{5353F9BA-DAB3-4ED6-B960-349FD382A86D}" destId="{0EDE0CD5-3ACD-4357-BC09-A090F2852C3F}" srcOrd="1" destOrd="0" presId="urn:microsoft.com/office/officeart/2008/layout/LinedList"/>
    <dgm:cxn modelId="{8A45D4D1-9604-481C-B8EC-69166B1DF26E}" type="presParOf" srcId="{0EDE0CD5-3ACD-4357-BC09-A090F2852C3F}" destId="{5A732F82-EAEA-4E02-95F1-239317C10D73}" srcOrd="0" destOrd="0" presId="urn:microsoft.com/office/officeart/2008/layout/LinedList"/>
    <dgm:cxn modelId="{173AC7A6-A87E-467F-9949-B0DF03436C2B}" type="presParOf" srcId="{0EDE0CD5-3ACD-4357-BC09-A090F2852C3F}" destId="{6B9F8E09-5043-4A67-81E5-26F8BB1A090F}" srcOrd="1" destOrd="0" presId="urn:microsoft.com/office/officeart/2008/layout/LinedList"/>
    <dgm:cxn modelId="{967323BC-FCBC-4106-8C4D-6AAFCCE04BFB}" type="presParOf" srcId="{6B9F8E09-5043-4A67-81E5-26F8BB1A090F}" destId="{7BF9500B-BB6D-4768-B5AB-9BA4C43B6BA7}" srcOrd="0" destOrd="0" presId="urn:microsoft.com/office/officeart/2008/layout/LinedList"/>
    <dgm:cxn modelId="{EDA110E2-F4E8-4EB7-8273-4CBA2A5E2B08}" type="presParOf" srcId="{6B9F8E09-5043-4A67-81E5-26F8BB1A090F}" destId="{8C9699A8-B154-40A0-B11D-455906B5B8E3}" srcOrd="1" destOrd="0" presId="urn:microsoft.com/office/officeart/2008/layout/LinedList"/>
    <dgm:cxn modelId="{6E6F75CE-4E39-4600-B05E-733CAC394C69}" type="presParOf" srcId="{6B9F8E09-5043-4A67-81E5-26F8BB1A090F}" destId="{FA722717-CDF0-469C-BEF0-0D43B96C038C}" srcOrd="2" destOrd="0" presId="urn:microsoft.com/office/officeart/2008/layout/LinedList"/>
    <dgm:cxn modelId="{863A475D-A12F-44B9-B5E4-60734474D46F}" type="presParOf" srcId="{0EDE0CD5-3ACD-4357-BC09-A090F2852C3F}" destId="{B6DC2433-39BC-4DBB-8110-00D26DE28FFD}" srcOrd="2" destOrd="0" presId="urn:microsoft.com/office/officeart/2008/layout/LinedList"/>
    <dgm:cxn modelId="{50D54242-95D9-4DC0-9DBF-C9AE1BECF81B}" type="presParOf" srcId="{0EDE0CD5-3ACD-4357-BC09-A090F2852C3F}" destId="{6B4DFD7C-10BE-407C-95C0-7F18EC151045}" srcOrd="3" destOrd="0" presId="urn:microsoft.com/office/officeart/2008/layout/LinedList"/>
    <dgm:cxn modelId="{AF35F37C-F3E3-4E5B-A4ED-A112843333DE}" type="presParOf" srcId="{0EDE0CD5-3ACD-4357-BC09-A090F2852C3F}" destId="{E1C72BA5-2002-4CEB-8CE6-1DCD84DF447D}" srcOrd="4" destOrd="0" presId="urn:microsoft.com/office/officeart/2008/layout/LinedList"/>
    <dgm:cxn modelId="{D2BCEF0A-5496-43A6-918B-B820305722CF}" type="presParOf" srcId="{E1C72BA5-2002-4CEB-8CE6-1DCD84DF447D}" destId="{C89D8AED-D45D-408F-8DCB-7D472574D1AE}" srcOrd="0" destOrd="0" presId="urn:microsoft.com/office/officeart/2008/layout/LinedList"/>
    <dgm:cxn modelId="{0855D532-47D4-47D8-AD54-70DB6832A17B}" type="presParOf" srcId="{E1C72BA5-2002-4CEB-8CE6-1DCD84DF447D}" destId="{BCC0EEDB-4567-4437-90A3-3C75C79004F5}" srcOrd="1" destOrd="0" presId="urn:microsoft.com/office/officeart/2008/layout/LinedList"/>
    <dgm:cxn modelId="{E82BC699-0B30-4C8E-AE84-A5161979C18A}" type="presParOf" srcId="{E1C72BA5-2002-4CEB-8CE6-1DCD84DF447D}" destId="{072E7F67-3284-4856-BB1E-9EABEB78FD25}" srcOrd="2" destOrd="0" presId="urn:microsoft.com/office/officeart/2008/layout/LinedList"/>
    <dgm:cxn modelId="{C86B4FE8-6ED4-4390-8056-1CE41FBDB2C4}" type="presParOf" srcId="{0EDE0CD5-3ACD-4357-BC09-A090F2852C3F}" destId="{38FEF481-1236-4564-AF05-94B4CCA9918E}" srcOrd="5" destOrd="0" presId="urn:microsoft.com/office/officeart/2008/layout/LinedList"/>
    <dgm:cxn modelId="{CE6444E4-8476-4843-BCD9-49BD4BFC50B5}" type="presParOf" srcId="{0EDE0CD5-3ACD-4357-BC09-A090F2852C3F}" destId="{521753A9-C211-44D3-A8B2-2C778C9897DF}" srcOrd="6" destOrd="0" presId="urn:microsoft.com/office/officeart/2008/layout/LinedList"/>
    <dgm:cxn modelId="{57A321A5-B348-4EDE-842D-D9D6566C5FF7}" type="presParOf" srcId="{0EDE0CD5-3ACD-4357-BC09-A090F2852C3F}" destId="{54E45006-CE80-45AA-BCCD-C1BB102EB2D6}" srcOrd="7" destOrd="0" presId="urn:microsoft.com/office/officeart/2008/layout/LinedList"/>
    <dgm:cxn modelId="{5AC81014-354A-4843-9954-2EA95656A929}" type="presParOf" srcId="{54E45006-CE80-45AA-BCCD-C1BB102EB2D6}" destId="{9C4798E2-FC5E-45C5-8A49-8ABFA156D319}" srcOrd="0" destOrd="0" presId="urn:microsoft.com/office/officeart/2008/layout/LinedList"/>
    <dgm:cxn modelId="{99A957D0-DF6B-40A5-9E03-DDE1DC5DC66A}" type="presParOf" srcId="{54E45006-CE80-45AA-BCCD-C1BB102EB2D6}" destId="{DA5DA2AF-F8B8-42E6-A0CB-D8613793EF54}" srcOrd="1" destOrd="0" presId="urn:microsoft.com/office/officeart/2008/layout/LinedList"/>
    <dgm:cxn modelId="{09070368-B512-48C7-95F4-6124FF335C4C}" type="presParOf" srcId="{54E45006-CE80-45AA-BCCD-C1BB102EB2D6}" destId="{36186FA6-678D-45C2-A755-6CBAB026D3C5}" srcOrd="2" destOrd="0" presId="urn:microsoft.com/office/officeart/2008/layout/LinedList"/>
    <dgm:cxn modelId="{C2D5E26C-94EF-4263-BA80-B95A21C9ADEA}" type="presParOf" srcId="{0EDE0CD5-3ACD-4357-BC09-A090F2852C3F}" destId="{5A7BA485-E974-40DA-9C07-4F7F4F4EBE84}" srcOrd="8" destOrd="0" presId="urn:microsoft.com/office/officeart/2008/layout/LinedList"/>
    <dgm:cxn modelId="{E3A47942-9168-4E35-AF92-39287718AAC7}" type="presParOf" srcId="{0EDE0CD5-3ACD-4357-BC09-A090F2852C3F}" destId="{46A20279-439A-4238-88C6-144F2844D9D9}"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5FD571D-D497-48B4-9F0D-E6A965AAA45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E747E1E-0D92-4C6E-9D2A-6B85B42CF78A}">
      <dgm:prSet custT="1"/>
      <dgm:spPr/>
      <dgm:t>
        <a:bodyPr/>
        <a:lstStyle/>
        <a:p>
          <a:r>
            <a:rPr lang="en-US" sz="2600" dirty="0"/>
            <a:t>Calculating Required Responses</a:t>
          </a:r>
        </a:p>
      </dgm:t>
    </dgm:pt>
    <dgm:pt modelId="{4457FBCE-F439-482A-8217-20030C585370}" type="parTrans" cxnId="{2F0B87C7-CB17-4982-8FE4-62E0635F6DC6}">
      <dgm:prSet/>
      <dgm:spPr/>
      <dgm:t>
        <a:bodyPr/>
        <a:lstStyle/>
        <a:p>
          <a:endParaRPr lang="en-US"/>
        </a:p>
      </dgm:t>
    </dgm:pt>
    <dgm:pt modelId="{A8C4EA04-00F9-40AB-A950-DC774362B47B}" type="sibTrans" cxnId="{2F0B87C7-CB17-4982-8FE4-62E0635F6DC6}">
      <dgm:prSet/>
      <dgm:spPr/>
      <dgm:t>
        <a:bodyPr/>
        <a:lstStyle/>
        <a:p>
          <a:endParaRPr lang="en-US"/>
        </a:p>
      </dgm:t>
    </dgm:pt>
    <dgm:pt modelId="{9BACAFA4-2E3C-4416-8C3C-EE95F0389F59}">
      <dgm:prSet custT="1"/>
      <dgm:spPr/>
      <dgm:t>
        <a:bodyPr anchor="ctr"/>
        <a:lstStyle/>
        <a:p>
          <a:r>
            <a:rPr lang="en-US" sz="4600" dirty="0"/>
            <a:t>Population size</a:t>
          </a:r>
        </a:p>
      </dgm:t>
    </dgm:pt>
    <dgm:pt modelId="{647E2366-783E-41EE-A8DD-220C90DD8D14}" type="parTrans" cxnId="{4642D9D4-046A-44B1-8BF6-309CEAA9A480}">
      <dgm:prSet/>
      <dgm:spPr/>
      <dgm:t>
        <a:bodyPr/>
        <a:lstStyle/>
        <a:p>
          <a:endParaRPr lang="en-US"/>
        </a:p>
      </dgm:t>
    </dgm:pt>
    <dgm:pt modelId="{ADA801BA-5EA4-4066-A440-F5032E262996}" type="sibTrans" cxnId="{4642D9D4-046A-44B1-8BF6-309CEAA9A480}">
      <dgm:prSet/>
      <dgm:spPr/>
      <dgm:t>
        <a:bodyPr/>
        <a:lstStyle/>
        <a:p>
          <a:endParaRPr lang="en-US"/>
        </a:p>
      </dgm:t>
    </dgm:pt>
    <dgm:pt modelId="{A7CC4D3C-669F-4D18-82D9-20673F72D5A2}">
      <dgm:prSet custT="1"/>
      <dgm:spPr/>
      <dgm:t>
        <a:bodyPr anchor="ctr"/>
        <a:lstStyle/>
        <a:p>
          <a:r>
            <a:rPr lang="en-US" sz="4600" dirty="0"/>
            <a:t>Sample size calculators</a:t>
          </a:r>
        </a:p>
      </dgm:t>
    </dgm:pt>
    <dgm:pt modelId="{C9B80B9D-C2A3-43E5-BBA2-C37E7D0D60F3}" type="parTrans" cxnId="{B0D5C9CD-796B-4FE8-988D-65DFC14664FD}">
      <dgm:prSet/>
      <dgm:spPr/>
      <dgm:t>
        <a:bodyPr/>
        <a:lstStyle/>
        <a:p>
          <a:endParaRPr lang="en-US"/>
        </a:p>
      </dgm:t>
    </dgm:pt>
    <dgm:pt modelId="{3667CAC0-77AF-43C9-AC2A-6773CC99EE62}" type="sibTrans" cxnId="{B0D5C9CD-796B-4FE8-988D-65DFC14664FD}">
      <dgm:prSet/>
      <dgm:spPr/>
      <dgm:t>
        <a:bodyPr/>
        <a:lstStyle/>
        <a:p>
          <a:endParaRPr lang="en-US"/>
        </a:p>
      </dgm:t>
    </dgm:pt>
    <dgm:pt modelId="{EF036560-9C5D-4CED-B7C4-6D604BE94987}">
      <dgm:prSet custT="1"/>
      <dgm:spPr/>
      <dgm:t>
        <a:bodyPr anchor="ctr"/>
        <a:lstStyle/>
        <a:p>
          <a:r>
            <a:rPr lang="en-US" sz="4600" dirty="0"/>
            <a:t>HUD minimums</a:t>
          </a:r>
        </a:p>
      </dgm:t>
    </dgm:pt>
    <dgm:pt modelId="{72A59BB1-3338-4D73-B61F-6EC48532ED47}" type="parTrans" cxnId="{33A4CCF1-D471-48A3-9C3E-78CA33725D0B}">
      <dgm:prSet/>
      <dgm:spPr/>
      <dgm:t>
        <a:bodyPr/>
        <a:lstStyle/>
        <a:p>
          <a:endParaRPr lang="en-US"/>
        </a:p>
      </dgm:t>
    </dgm:pt>
    <dgm:pt modelId="{BE7003C9-6B28-400E-BFFF-DB5983A39C2B}" type="sibTrans" cxnId="{33A4CCF1-D471-48A3-9C3E-78CA33725D0B}">
      <dgm:prSet/>
      <dgm:spPr/>
      <dgm:t>
        <a:bodyPr/>
        <a:lstStyle/>
        <a:p>
          <a:endParaRPr lang="en-US"/>
        </a:p>
      </dgm:t>
    </dgm:pt>
    <dgm:pt modelId="{C8A2D2DB-B43D-4E79-85CF-06C87F7A1298}">
      <dgm:prSet custT="1"/>
      <dgm:spPr/>
      <dgm:t>
        <a:bodyPr anchor="ctr"/>
        <a:lstStyle/>
        <a:p>
          <a:r>
            <a:rPr lang="en-US" sz="4600" dirty="0"/>
            <a:t>Worked example</a:t>
          </a:r>
        </a:p>
      </dgm:t>
    </dgm:pt>
    <dgm:pt modelId="{D4E7DCC6-C53A-42CF-A068-E202D7465543}" type="parTrans" cxnId="{DB4AAC10-F190-48AD-B6E9-E5A0BF05EA9B}">
      <dgm:prSet/>
      <dgm:spPr/>
      <dgm:t>
        <a:bodyPr/>
        <a:lstStyle/>
        <a:p>
          <a:endParaRPr lang="en-US"/>
        </a:p>
      </dgm:t>
    </dgm:pt>
    <dgm:pt modelId="{C396B61A-240A-452D-9E57-A965A43C0F25}" type="sibTrans" cxnId="{DB4AAC10-F190-48AD-B6E9-E5A0BF05EA9B}">
      <dgm:prSet/>
      <dgm:spPr/>
      <dgm:t>
        <a:bodyPr/>
        <a:lstStyle/>
        <a:p>
          <a:endParaRPr lang="en-US"/>
        </a:p>
      </dgm:t>
    </dgm:pt>
    <dgm:pt modelId="{5FE50942-B16B-410E-9646-909D7AD651DC}" type="pres">
      <dgm:prSet presAssocID="{D5FD571D-D497-48B4-9F0D-E6A965AAA45B}" presName="vert0" presStyleCnt="0">
        <dgm:presLayoutVars>
          <dgm:dir/>
          <dgm:animOne val="branch"/>
          <dgm:animLvl val="lvl"/>
        </dgm:presLayoutVars>
      </dgm:prSet>
      <dgm:spPr/>
    </dgm:pt>
    <dgm:pt modelId="{1445752E-95D9-4BB1-A4B7-E0F41664164C}" type="pres">
      <dgm:prSet presAssocID="{AE747E1E-0D92-4C6E-9D2A-6B85B42CF78A}" presName="thickLine" presStyleLbl="alignNode1" presStyleIdx="0" presStyleCnt="1"/>
      <dgm:spPr/>
    </dgm:pt>
    <dgm:pt modelId="{A7448BD4-1922-4AD8-B291-F857BB66E1A9}" type="pres">
      <dgm:prSet presAssocID="{AE747E1E-0D92-4C6E-9D2A-6B85B42CF78A}" presName="horz1" presStyleCnt="0"/>
      <dgm:spPr/>
    </dgm:pt>
    <dgm:pt modelId="{21C1ADB8-8E44-4BD7-BCF8-CA34AD936CCE}" type="pres">
      <dgm:prSet presAssocID="{AE747E1E-0D92-4C6E-9D2A-6B85B42CF78A}" presName="tx1" presStyleLbl="revTx" presStyleIdx="0" presStyleCnt="5"/>
      <dgm:spPr/>
    </dgm:pt>
    <dgm:pt modelId="{B0AD55C4-AE45-4A68-9A4A-ECABAE3FDCBF}" type="pres">
      <dgm:prSet presAssocID="{AE747E1E-0D92-4C6E-9D2A-6B85B42CF78A}" presName="vert1" presStyleCnt="0"/>
      <dgm:spPr/>
    </dgm:pt>
    <dgm:pt modelId="{5C87F41C-DDE6-4165-BB4F-B9E41F558B2D}" type="pres">
      <dgm:prSet presAssocID="{9BACAFA4-2E3C-4416-8C3C-EE95F0389F59}" presName="vertSpace2a" presStyleCnt="0"/>
      <dgm:spPr/>
    </dgm:pt>
    <dgm:pt modelId="{4DC95A68-275C-46BF-9AA8-1574A390B1EF}" type="pres">
      <dgm:prSet presAssocID="{9BACAFA4-2E3C-4416-8C3C-EE95F0389F59}" presName="horz2" presStyleCnt="0"/>
      <dgm:spPr/>
    </dgm:pt>
    <dgm:pt modelId="{0E7BFDF8-DAB5-426E-8E44-2566DA5E2B85}" type="pres">
      <dgm:prSet presAssocID="{9BACAFA4-2E3C-4416-8C3C-EE95F0389F59}" presName="horzSpace2" presStyleCnt="0"/>
      <dgm:spPr/>
    </dgm:pt>
    <dgm:pt modelId="{B5CEC947-1862-4151-9BD2-6A352EEFD07F}" type="pres">
      <dgm:prSet presAssocID="{9BACAFA4-2E3C-4416-8C3C-EE95F0389F59}" presName="tx2" presStyleLbl="revTx" presStyleIdx="1" presStyleCnt="5"/>
      <dgm:spPr/>
    </dgm:pt>
    <dgm:pt modelId="{637C3960-D51B-4DEE-8D0A-84B230D902B9}" type="pres">
      <dgm:prSet presAssocID="{9BACAFA4-2E3C-4416-8C3C-EE95F0389F59}" presName="vert2" presStyleCnt="0"/>
      <dgm:spPr/>
    </dgm:pt>
    <dgm:pt modelId="{C1E1F580-DE3C-4137-A285-A56EF74184D4}" type="pres">
      <dgm:prSet presAssocID="{9BACAFA4-2E3C-4416-8C3C-EE95F0389F59}" presName="thinLine2b" presStyleLbl="callout" presStyleIdx="0" presStyleCnt="4"/>
      <dgm:spPr/>
    </dgm:pt>
    <dgm:pt modelId="{2F7592EC-655F-44EA-B415-4956AA958673}" type="pres">
      <dgm:prSet presAssocID="{9BACAFA4-2E3C-4416-8C3C-EE95F0389F59}" presName="vertSpace2b" presStyleCnt="0"/>
      <dgm:spPr/>
    </dgm:pt>
    <dgm:pt modelId="{BD5E31E8-9A21-4572-A9AB-32D0155B9417}" type="pres">
      <dgm:prSet presAssocID="{A7CC4D3C-669F-4D18-82D9-20673F72D5A2}" presName="horz2" presStyleCnt="0"/>
      <dgm:spPr/>
    </dgm:pt>
    <dgm:pt modelId="{93A8F626-4699-4DD4-AF54-14448E88B0CF}" type="pres">
      <dgm:prSet presAssocID="{A7CC4D3C-669F-4D18-82D9-20673F72D5A2}" presName="horzSpace2" presStyleCnt="0"/>
      <dgm:spPr/>
    </dgm:pt>
    <dgm:pt modelId="{0B79BAA3-AB92-41A6-930D-20A76F64F2C2}" type="pres">
      <dgm:prSet presAssocID="{A7CC4D3C-669F-4D18-82D9-20673F72D5A2}" presName="tx2" presStyleLbl="revTx" presStyleIdx="2" presStyleCnt="5"/>
      <dgm:spPr/>
    </dgm:pt>
    <dgm:pt modelId="{AB2C19B6-0F07-4F24-9BA2-C8BD9FCEC035}" type="pres">
      <dgm:prSet presAssocID="{A7CC4D3C-669F-4D18-82D9-20673F72D5A2}" presName="vert2" presStyleCnt="0"/>
      <dgm:spPr/>
    </dgm:pt>
    <dgm:pt modelId="{00605077-4F36-46A1-BC3C-46E1A5670151}" type="pres">
      <dgm:prSet presAssocID="{A7CC4D3C-669F-4D18-82D9-20673F72D5A2}" presName="thinLine2b" presStyleLbl="callout" presStyleIdx="1" presStyleCnt="4"/>
      <dgm:spPr/>
    </dgm:pt>
    <dgm:pt modelId="{FF9C3099-9272-405B-A2ED-EFF932A9FDCA}" type="pres">
      <dgm:prSet presAssocID="{A7CC4D3C-669F-4D18-82D9-20673F72D5A2}" presName="vertSpace2b" presStyleCnt="0"/>
      <dgm:spPr/>
    </dgm:pt>
    <dgm:pt modelId="{194FDF0A-C215-41EA-886A-F972BA1E9900}" type="pres">
      <dgm:prSet presAssocID="{EF036560-9C5D-4CED-B7C4-6D604BE94987}" presName="horz2" presStyleCnt="0"/>
      <dgm:spPr/>
    </dgm:pt>
    <dgm:pt modelId="{43C04F51-ABFF-425C-BDBE-AA1E5832716B}" type="pres">
      <dgm:prSet presAssocID="{EF036560-9C5D-4CED-B7C4-6D604BE94987}" presName="horzSpace2" presStyleCnt="0"/>
      <dgm:spPr/>
    </dgm:pt>
    <dgm:pt modelId="{A340E088-38CF-4E2A-8404-2B9552C32949}" type="pres">
      <dgm:prSet presAssocID="{EF036560-9C5D-4CED-B7C4-6D604BE94987}" presName="tx2" presStyleLbl="revTx" presStyleIdx="3" presStyleCnt="5"/>
      <dgm:spPr/>
    </dgm:pt>
    <dgm:pt modelId="{BBE036C4-F857-4CE9-AD8D-D7DF69959507}" type="pres">
      <dgm:prSet presAssocID="{EF036560-9C5D-4CED-B7C4-6D604BE94987}" presName="vert2" presStyleCnt="0"/>
      <dgm:spPr/>
    </dgm:pt>
    <dgm:pt modelId="{E7DE067D-C8CD-4590-81C7-723515DB3FC6}" type="pres">
      <dgm:prSet presAssocID="{EF036560-9C5D-4CED-B7C4-6D604BE94987}" presName="thinLine2b" presStyleLbl="callout" presStyleIdx="2" presStyleCnt="4"/>
      <dgm:spPr/>
    </dgm:pt>
    <dgm:pt modelId="{7DB9BAE0-57D7-421C-B238-DFB44165DA52}" type="pres">
      <dgm:prSet presAssocID="{EF036560-9C5D-4CED-B7C4-6D604BE94987}" presName="vertSpace2b" presStyleCnt="0"/>
      <dgm:spPr/>
    </dgm:pt>
    <dgm:pt modelId="{9D06179B-6876-4046-B107-AAD3B3DAF492}" type="pres">
      <dgm:prSet presAssocID="{C8A2D2DB-B43D-4E79-85CF-06C87F7A1298}" presName="horz2" presStyleCnt="0"/>
      <dgm:spPr/>
    </dgm:pt>
    <dgm:pt modelId="{644B35DF-FFE5-4AED-8773-4EEB12E16B7D}" type="pres">
      <dgm:prSet presAssocID="{C8A2D2DB-B43D-4E79-85CF-06C87F7A1298}" presName="horzSpace2" presStyleCnt="0"/>
      <dgm:spPr/>
    </dgm:pt>
    <dgm:pt modelId="{1615546C-8B7B-4040-B73B-D8C707E38B44}" type="pres">
      <dgm:prSet presAssocID="{C8A2D2DB-B43D-4E79-85CF-06C87F7A1298}" presName="tx2" presStyleLbl="revTx" presStyleIdx="4" presStyleCnt="5"/>
      <dgm:spPr/>
    </dgm:pt>
    <dgm:pt modelId="{FD95FA49-7421-4371-8476-0098EFB4040B}" type="pres">
      <dgm:prSet presAssocID="{C8A2D2DB-B43D-4E79-85CF-06C87F7A1298}" presName="vert2" presStyleCnt="0"/>
      <dgm:spPr/>
    </dgm:pt>
    <dgm:pt modelId="{D18D8064-01C6-452D-ABD3-DDE48CF1FC8D}" type="pres">
      <dgm:prSet presAssocID="{C8A2D2DB-B43D-4E79-85CF-06C87F7A1298}" presName="thinLine2b" presStyleLbl="callout" presStyleIdx="3" presStyleCnt="4"/>
      <dgm:spPr/>
    </dgm:pt>
    <dgm:pt modelId="{5582F758-07E3-45FD-96E2-1B14C4386780}" type="pres">
      <dgm:prSet presAssocID="{C8A2D2DB-B43D-4E79-85CF-06C87F7A1298}" presName="vertSpace2b" presStyleCnt="0"/>
      <dgm:spPr/>
    </dgm:pt>
  </dgm:ptLst>
  <dgm:cxnLst>
    <dgm:cxn modelId="{DB4AAC10-F190-48AD-B6E9-E5A0BF05EA9B}" srcId="{AE747E1E-0D92-4C6E-9D2A-6B85B42CF78A}" destId="{C8A2D2DB-B43D-4E79-85CF-06C87F7A1298}" srcOrd="3" destOrd="0" parTransId="{D4E7DCC6-C53A-42CF-A068-E202D7465543}" sibTransId="{C396B61A-240A-452D-9E57-A965A43C0F25}"/>
    <dgm:cxn modelId="{02401A1A-54F8-4DCE-AE55-C1761ABEAD45}" type="presOf" srcId="{A7CC4D3C-669F-4D18-82D9-20673F72D5A2}" destId="{0B79BAA3-AB92-41A6-930D-20A76F64F2C2}" srcOrd="0" destOrd="0" presId="urn:microsoft.com/office/officeart/2008/layout/LinedList"/>
    <dgm:cxn modelId="{5895DB5D-DEC4-423F-8211-77B6DF2F5CED}" type="presOf" srcId="{C8A2D2DB-B43D-4E79-85CF-06C87F7A1298}" destId="{1615546C-8B7B-4040-B73B-D8C707E38B44}" srcOrd="0" destOrd="0" presId="urn:microsoft.com/office/officeart/2008/layout/LinedList"/>
    <dgm:cxn modelId="{2B02D76C-7FDA-4572-B72F-2FC1E1B40E53}" type="presOf" srcId="{EF036560-9C5D-4CED-B7C4-6D604BE94987}" destId="{A340E088-38CF-4E2A-8404-2B9552C32949}" srcOrd="0" destOrd="0" presId="urn:microsoft.com/office/officeart/2008/layout/LinedList"/>
    <dgm:cxn modelId="{984E1F73-1B86-44AA-811F-F62346E96302}" type="presOf" srcId="{D5FD571D-D497-48B4-9F0D-E6A965AAA45B}" destId="{5FE50942-B16B-410E-9646-909D7AD651DC}" srcOrd="0" destOrd="0" presId="urn:microsoft.com/office/officeart/2008/layout/LinedList"/>
    <dgm:cxn modelId="{F41317A0-ED13-4071-B7C9-2D6E82DCE2BC}" type="presOf" srcId="{9BACAFA4-2E3C-4416-8C3C-EE95F0389F59}" destId="{B5CEC947-1862-4151-9BD2-6A352EEFD07F}" srcOrd="0" destOrd="0" presId="urn:microsoft.com/office/officeart/2008/layout/LinedList"/>
    <dgm:cxn modelId="{2F0B87C7-CB17-4982-8FE4-62E0635F6DC6}" srcId="{D5FD571D-D497-48B4-9F0D-E6A965AAA45B}" destId="{AE747E1E-0D92-4C6E-9D2A-6B85B42CF78A}" srcOrd="0" destOrd="0" parTransId="{4457FBCE-F439-482A-8217-20030C585370}" sibTransId="{A8C4EA04-00F9-40AB-A950-DC774362B47B}"/>
    <dgm:cxn modelId="{18B775CA-7846-4697-9FAF-0DA6465D2599}" type="presOf" srcId="{AE747E1E-0D92-4C6E-9D2A-6B85B42CF78A}" destId="{21C1ADB8-8E44-4BD7-BCF8-CA34AD936CCE}" srcOrd="0" destOrd="0" presId="urn:microsoft.com/office/officeart/2008/layout/LinedList"/>
    <dgm:cxn modelId="{B0D5C9CD-796B-4FE8-988D-65DFC14664FD}" srcId="{AE747E1E-0D92-4C6E-9D2A-6B85B42CF78A}" destId="{A7CC4D3C-669F-4D18-82D9-20673F72D5A2}" srcOrd="1" destOrd="0" parTransId="{C9B80B9D-C2A3-43E5-BBA2-C37E7D0D60F3}" sibTransId="{3667CAC0-77AF-43C9-AC2A-6773CC99EE62}"/>
    <dgm:cxn modelId="{4642D9D4-046A-44B1-8BF6-309CEAA9A480}" srcId="{AE747E1E-0D92-4C6E-9D2A-6B85B42CF78A}" destId="{9BACAFA4-2E3C-4416-8C3C-EE95F0389F59}" srcOrd="0" destOrd="0" parTransId="{647E2366-783E-41EE-A8DD-220C90DD8D14}" sibTransId="{ADA801BA-5EA4-4066-A440-F5032E262996}"/>
    <dgm:cxn modelId="{33A4CCF1-D471-48A3-9C3E-78CA33725D0B}" srcId="{AE747E1E-0D92-4C6E-9D2A-6B85B42CF78A}" destId="{EF036560-9C5D-4CED-B7C4-6D604BE94987}" srcOrd="2" destOrd="0" parTransId="{72A59BB1-3338-4D73-B61F-6EC48532ED47}" sibTransId="{BE7003C9-6B28-400E-BFFF-DB5983A39C2B}"/>
    <dgm:cxn modelId="{EED580F8-7202-4E87-A415-10CAC9085021}" type="presParOf" srcId="{5FE50942-B16B-410E-9646-909D7AD651DC}" destId="{1445752E-95D9-4BB1-A4B7-E0F41664164C}" srcOrd="0" destOrd="0" presId="urn:microsoft.com/office/officeart/2008/layout/LinedList"/>
    <dgm:cxn modelId="{5306F9C1-1E3A-4601-9087-E7DEC04306AC}" type="presParOf" srcId="{5FE50942-B16B-410E-9646-909D7AD651DC}" destId="{A7448BD4-1922-4AD8-B291-F857BB66E1A9}" srcOrd="1" destOrd="0" presId="urn:microsoft.com/office/officeart/2008/layout/LinedList"/>
    <dgm:cxn modelId="{DD34120F-8985-4BE4-86D6-2C7CE7EFB677}" type="presParOf" srcId="{A7448BD4-1922-4AD8-B291-F857BB66E1A9}" destId="{21C1ADB8-8E44-4BD7-BCF8-CA34AD936CCE}" srcOrd="0" destOrd="0" presId="urn:microsoft.com/office/officeart/2008/layout/LinedList"/>
    <dgm:cxn modelId="{4967A4B2-3210-4B8E-9067-75784523E4B4}" type="presParOf" srcId="{A7448BD4-1922-4AD8-B291-F857BB66E1A9}" destId="{B0AD55C4-AE45-4A68-9A4A-ECABAE3FDCBF}" srcOrd="1" destOrd="0" presId="urn:microsoft.com/office/officeart/2008/layout/LinedList"/>
    <dgm:cxn modelId="{B12AC39A-19FD-478E-BE34-B7DA9F573DFD}" type="presParOf" srcId="{B0AD55C4-AE45-4A68-9A4A-ECABAE3FDCBF}" destId="{5C87F41C-DDE6-4165-BB4F-B9E41F558B2D}" srcOrd="0" destOrd="0" presId="urn:microsoft.com/office/officeart/2008/layout/LinedList"/>
    <dgm:cxn modelId="{F51D9BA2-03AF-4610-BC00-F1001817F3A8}" type="presParOf" srcId="{B0AD55C4-AE45-4A68-9A4A-ECABAE3FDCBF}" destId="{4DC95A68-275C-46BF-9AA8-1574A390B1EF}" srcOrd="1" destOrd="0" presId="urn:microsoft.com/office/officeart/2008/layout/LinedList"/>
    <dgm:cxn modelId="{4142A145-1DFB-4E5E-944F-B7134FC49904}" type="presParOf" srcId="{4DC95A68-275C-46BF-9AA8-1574A390B1EF}" destId="{0E7BFDF8-DAB5-426E-8E44-2566DA5E2B85}" srcOrd="0" destOrd="0" presId="urn:microsoft.com/office/officeart/2008/layout/LinedList"/>
    <dgm:cxn modelId="{CBCAC420-7DF8-4CD0-9B69-FF966546B1DB}" type="presParOf" srcId="{4DC95A68-275C-46BF-9AA8-1574A390B1EF}" destId="{B5CEC947-1862-4151-9BD2-6A352EEFD07F}" srcOrd="1" destOrd="0" presId="urn:microsoft.com/office/officeart/2008/layout/LinedList"/>
    <dgm:cxn modelId="{5A6C3BEC-E3D7-40F3-AC14-6E90FE4F2E7F}" type="presParOf" srcId="{4DC95A68-275C-46BF-9AA8-1574A390B1EF}" destId="{637C3960-D51B-4DEE-8D0A-84B230D902B9}" srcOrd="2" destOrd="0" presId="urn:microsoft.com/office/officeart/2008/layout/LinedList"/>
    <dgm:cxn modelId="{9A828747-0E32-4674-8D90-751AA7169111}" type="presParOf" srcId="{B0AD55C4-AE45-4A68-9A4A-ECABAE3FDCBF}" destId="{C1E1F580-DE3C-4137-A285-A56EF74184D4}" srcOrd="2" destOrd="0" presId="urn:microsoft.com/office/officeart/2008/layout/LinedList"/>
    <dgm:cxn modelId="{247D4ACC-497F-4246-AB2E-7210D5089D18}" type="presParOf" srcId="{B0AD55C4-AE45-4A68-9A4A-ECABAE3FDCBF}" destId="{2F7592EC-655F-44EA-B415-4956AA958673}" srcOrd="3" destOrd="0" presId="urn:microsoft.com/office/officeart/2008/layout/LinedList"/>
    <dgm:cxn modelId="{3240F773-A944-45B3-94C9-252708E9E2E7}" type="presParOf" srcId="{B0AD55C4-AE45-4A68-9A4A-ECABAE3FDCBF}" destId="{BD5E31E8-9A21-4572-A9AB-32D0155B9417}" srcOrd="4" destOrd="0" presId="urn:microsoft.com/office/officeart/2008/layout/LinedList"/>
    <dgm:cxn modelId="{272001C2-7A62-4D64-B523-459D57D95436}" type="presParOf" srcId="{BD5E31E8-9A21-4572-A9AB-32D0155B9417}" destId="{93A8F626-4699-4DD4-AF54-14448E88B0CF}" srcOrd="0" destOrd="0" presId="urn:microsoft.com/office/officeart/2008/layout/LinedList"/>
    <dgm:cxn modelId="{5F821218-88B7-45B7-82E6-1E71ABB8AE3F}" type="presParOf" srcId="{BD5E31E8-9A21-4572-A9AB-32D0155B9417}" destId="{0B79BAA3-AB92-41A6-930D-20A76F64F2C2}" srcOrd="1" destOrd="0" presId="urn:microsoft.com/office/officeart/2008/layout/LinedList"/>
    <dgm:cxn modelId="{E276F17B-E300-441D-8CB4-10602109E505}" type="presParOf" srcId="{BD5E31E8-9A21-4572-A9AB-32D0155B9417}" destId="{AB2C19B6-0F07-4F24-9BA2-C8BD9FCEC035}" srcOrd="2" destOrd="0" presId="urn:microsoft.com/office/officeart/2008/layout/LinedList"/>
    <dgm:cxn modelId="{2D57F4A8-AB0D-4B8A-8621-E7CDB34F1D78}" type="presParOf" srcId="{B0AD55C4-AE45-4A68-9A4A-ECABAE3FDCBF}" destId="{00605077-4F36-46A1-BC3C-46E1A5670151}" srcOrd="5" destOrd="0" presId="urn:microsoft.com/office/officeart/2008/layout/LinedList"/>
    <dgm:cxn modelId="{15DA0D14-1E19-443D-AEFB-62F25DF4DA8D}" type="presParOf" srcId="{B0AD55C4-AE45-4A68-9A4A-ECABAE3FDCBF}" destId="{FF9C3099-9272-405B-A2ED-EFF932A9FDCA}" srcOrd="6" destOrd="0" presId="urn:microsoft.com/office/officeart/2008/layout/LinedList"/>
    <dgm:cxn modelId="{70868D4F-590A-479C-8D6E-4F5218A7B2BD}" type="presParOf" srcId="{B0AD55C4-AE45-4A68-9A4A-ECABAE3FDCBF}" destId="{194FDF0A-C215-41EA-886A-F972BA1E9900}" srcOrd="7" destOrd="0" presId="urn:microsoft.com/office/officeart/2008/layout/LinedList"/>
    <dgm:cxn modelId="{6A2E9D7E-3ADA-48DC-9DD3-E1972EF538E7}" type="presParOf" srcId="{194FDF0A-C215-41EA-886A-F972BA1E9900}" destId="{43C04F51-ABFF-425C-BDBE-AA1E5832716B}" srcOrd="0" destOrd="0" presId="urn:microsoft.com/office/officeart/2008/layout/LinedList"/>
    <dgm:cxn modelId="{B311CE85-AF86-443A-8FA9-5F3198AADEA1}" type="presParOf" srcId="{194FDF0A-C215-41EA-886A-F972BA1E9900}" destId="{A340E088-38CF-4E2A-8404-2B9552C32949}" srcOrd="1" destOrd="0" presId="urn:microsoft.com/office/officeart/2008/layout/LinedList"/>
    <dgm:cxn modelId="{E516F509-ED06-4170-A61B-914F72849E45}" type="presParOf" srcId="{194FDF0A-C215-41EA-886A-F972BA1E9900}" destId="{BBE036C4-F857-4CE9-AD8D-D7DF69959507}" srcOrd="2" destOrd="0" presId="urn:microsoft.com/office/officeart/2008/layout/LinedList"/>
    <dgm:cxn modelId="{DBFF9BCB-42B0-42CD-9CD6-CA613E6218BF}" type="presParOf" srcId="{B0AD55C4-AE45-4A68-9A4A-ECABAE3FDCBF}" destId="{E7DE067D-C8CD-4590-81C7-723515DB3FC6}" srcOrd="8" destOrd="0" presId="urn:microsoft.com/office/officeart/2008/layout/LinedList"/>
    <dgm:cxn modelId="{0856E29B-0862-44BA-BFDA-3B014E0BAD25}" type="presParOf" srcId="{B0AD55C4-AE45-4A68-9A4A-ECABAE3FDCBF}" destId="{7DB9BAE0-57D7-421C-B238-DFB44165DA52}" srcOrd="9" destOrd="0" presId="urn:microsoft.com/office/officeart/2008/layout/LinedList"/>
    <dgm:cxn modelId="{BD25A741-FBC8-44BA-B926-2836AA41B4BC}" type="presParOf" srcId="{B0AD55C4-AE45-4A68-9A4A-ECABAE3FDCBF}" destId="{9D06179B-6876-4046-B107-AAD3B3DAF492}" srcOrd="10" destOrd="0" presId="urn:microsoft.com/office/officeart/2008/layout/LinedList"/>
    <dgm:cxn modelId="{605694D1-D5C3-4250-9D12-8024DA63107D}" type="presParOf" srcId="{9D06179B-6876-4046-B107-AAD3B3DAF492}" destId="{644B35DF-FFE5-4AED-8773-4EEB12E16B7D}" srcOrd="0" destOrd="0" presId="urn:microsoft.com/office/officeart/2008/layout/LinedList"/>
    <dgm:cxn modelId="{A6CD2676-D34C-4773-8669-9304696839D9}" type="presParOf" srcId="{9D06179B-6876-4046-B107-AAD3B3DAF492}" destId="{1615546C-8B7B-4040-B73B-D8C707E38B44}" srcOrd="1" destOrd="0" presId="urn:microsoft.com/office/officeart/2008/layout/LinedList"/>
    <dgm:cxn modelId="{3F984CF7-07F2-44C4-86EE-23300E333D80}" type="presParOf" srcId="{9D06179B-6876-4046-B107-AAD3B3DAF492}" destId="{FD95FA49-7421-4371-8476-0098EFB4040B}" srcOrd="2" destOrd="0" presId="urn:microsoft.com/office/officeart/2008/layout/LinedList"/>
    <dgm:cxn modelId="{E123D83D-CBC7-4A0E-AEDC-942D61BEB8AB}" type="presParOf" srcId="{B0AD55C4-AE45-4A68-9A4A-ECABAE3FDCBF}" destId="{D18D8064-01C6-452D-ABD3-DDE48CF1FC8D}" srcOrd="11" destOrd="0" presId="urn:microsoft.com/office/officeart/2008/layout/LinedList"/>
    <dgm:cxn modelId="{D500CA51-53B1-45B5-998B-184893F4D240}" type="presParOf" srcId="{B0AD55C4-AE45-4A68-9A4A-ECABAE3FDCBF}" destId="{5582F758-07E3-45FD-96E2-1B14C438678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0933DA9-5D46-4C0A-AEFA-EAE0DCB0ED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00DAFBF-67F3-423C-9CC9-3C5926FE4338}">
      <dgm:prSet/>
      <dgm:spPr/>
      <dgm:t>
        <a:bodyPr/>
        <a:lstStyle/>
        <a:p>
          <a:r>
            <a:rPr lang="en-US"/>
            <a:t>District universe: 250 households</a:t>
          </a:r>
        </a:p>
      </dgm:t>
    </dgm:pt>
    <dgm:pt modelId="{39D8BE8B-B96B-4357-8EE6-86F7040751C1}" type="parTrans" cxnId="{CFF4231C-99E5-4E5F-BFA5-6985768785ED}">
      <dgm:prSet/>
      <dgm:spPr/>
      <dgm:t>
        <a:bodyPr/>
        <a:lstStyle/>
        <a:p>
          <a:endParaRPr lang="en-US"/>
        </a:p>
      </dgm:t>
    </dgm:pt>
    <dgm:pt modelId="{A0AD1D2C-15BF-4325-8536-D009B0A12340}" type="sibTrans" cxnId="{CFF4231C-99E5-4E5F-BFA5-6985768785ED}">
      <dgm:prSet/>
      <dgm:spPr/>
      <dgm:t>
        <a:bodyPr/>
        <a:lstStyle/>
        <a:p>
          <a:endParaRPr lang="en-US"/>
        </a:p>
      </dgm:t>
    </dgm:pt>
    <dgm:pt modelId="{62543E22-9073-4B14-8F1F-D17BC2312F89}">
      <dgm:prSet/>
      <dgm:spPr/>
      <dgm:t>
        <a:bodyPr/>
        <a:lstStyle/>
        <a:p>
          <a:r>
            <a:rPr lang="en-US"/>
            <a:t>District covers part of the Town </a:t>
          </a:r>
        </a:p>
      </dgm:t>
    </dgm:pt>
    <dgm:pt modelId="{A7E6C093-03DD-4522-9CB5-9E531C596256}" type="parTrans" cxnId="{275ACCB2-86BE-49F2-8C60-227418102604}">
      <dgm:prSet/>
      <dgm:spPr/>
      <dgm:t>
        <a:bodyPr/>
        <a:lstStyle/>
        <a:p>
          <a:endParaRPr lang="en-US"/>
        </a:p>
      </dgm:t>
    </dgm:pt>
    <dgm:pt modelId="{0E568915-424A-43F6-85DA-7B7137E43950}" type="sibTrans" cxnId="{275ACCB2-86BE-49F2-8C60-227418102604}">
      <dgm:prSet/>
      <dgm:spPr/>
      <dgm:t>
        <a:bodyPr/>
        <a:lstStyle/>
        <a:p>
          <a:endParaRPr lang="en-US"/>
        </a:p>
      </dgm:t>
    </dgm:pt>
    <dgm:pt modelId="{B815AEC7-4C9A-4C7D-933F-6B840753E15E}">
      <dgm:prSet/>
      <dgm:spPr/>
      <dgm:t>
        <a:bodyPr/>
        <a:lstStyle/>
        <a:p>
          <a:r>
            <a:rPr lang="en-US"/>
            <a:t>ACS cannot be used for service area</a:t>
          </a:r>
        </a:p>
      </dgm:t>
    </dgm:pt>
    <dgm:pt modelId="{D347CFA0-0AFA-4683-A8C9-E1CA2EC08A5D}" type="parTrans" cxnId="{9B72F191-F74C-4494-BA53-9F6AE22D0A3C}">
      <dgm:prSet/>
      <dgm:spPr/>
      <dgm:t>
        <a:bodyPr/>
        <a:lstStyle/>
        <a:p>
          <a:endParaRPr lang="en-US"/>
        </a:p>
      </dgm:t>
    </dgm:pt>
    <dgm:pt modelId="{FA77699F-8CDF-4860-B8DF-AD670E4BA6A4}" type="sibTrans" cxnId="{9B72F191-F74C-4494-BA53-9F6AE22D0A3C}">
      <dgm:prSet/>
      <dgm:spPr/>
      <dgm:t>
        <a:bodyPr/>
        <a:lstStyle/>
        <a:p>
          <a:endParaRPr lang="en-US"/>
        </a:p>
      </dgm:t>
    </dgm:pt>
    <dgm:pt modelId="{0FB6CF73-CAD5-4B3A-9599-45B1CDBDD025}">
      <dgm:prSet/>
      <dgm:spPr/>
      <dgm:t>
        <a:bodyPr/>
        <a:lstStyle/>
        <a:p>
          <a:r>
            <a:rPr lang="en-US"/>
            <a:t>Confidence Level: 90%</a:t>
          </a:r>
        </a:p>
      </dgm:t>
    </dgm:pt>
    <dgm:pt modelId="{B8694C23-C9BE-40BE-A1B7-85795E9C9B41}" type="parTrans" cxnId="{EA77EE00-D1FC-4983-B0AD-61A7B503EFC1}">
      <dgm:prSet/>
      <dgm:spPr/>
      <dgm:t>
        <a:bodyPr/>
        <a:lstStyle/>
        <a:p>
          <a:endParaRPr lang="en-US"/>
        </a:p>
      </dgm:t>
    </dgm:pt>
    <dgm:pt modelId="{8B5ED909-8196-4B0A-887F-BE2A81FD2D6F}" type="sibTrans" cxnId="{EA77EE00-D1FC-4983-B0AD-61A7B503EFC1}">
      <dgm:prSet/>
      <dgm:spPr/>
      <dgm:t>
        <a:bodyPr/>
        <a:lstStyle/>
        <a:p>
          <a:endParaRPr lang="en-US"/>
        </a:p>
      </dgm:t>
    </dgm:pt>
    <dgm:pt modelId="{196381D2-209F-49CF-9A31-B428592EB096}">
      <dgm:prSet/>
      <dgm:spPr/>
      <dgm:t>
        <a:bodyPr/>
        <a:lstStyle/>
        <a:p>
          <a:r>
            <a:rPr lang="en-US"/>
            <a:t>Margin of error: 8.75%</a:t>
          </a:r>
        </a:p>
      </dgm:t>
    </dgm:pt>
    <dgm:pt modelId="{34C82D7B-FD24-402B-9E73-E25BB652DEAA}" type="parTrans" cxnId="{E612F733-7B78-4995-94F3-6EAEAB2059EB}">
      <dgm:prSet/>
      <dgm:spPr/>
      <dgm:t>
        <a:bodyPr/>
        <a:lstStyle/>
        <a:p>
          <a:endParaRPr lang="en-US"/>
        </a:p>
      </dgm:t>
    </dgm:pt>
    <dgm:pt modelId="{4D5A0F7A-4A7C-4145-B949-EF8E707603CF}" type="sibTrans" cxnId="{E612F733-7B78-4995-94F3-6EAEAB2059EB}">
      <dgm:prSet/>
      <dgm:spPr/>
      <dgm:t>
        <a:bodyPr/>
        <a:lstStyle/>
        <a:p>
          <a:endParaRPr lang="en-US"/>
        </a:p>
      </dgm:t>
    </dgm:pt>
    <dgm:pt modelId="{44EE2E83-7EB1-4936-9050-2613928D0C97}">
      <dgm:prSet/>
      <dgm:spPr/>
      <dgm:t>
        <a:bodyPr/>
        <a:lstStyle/>
        <a:p>
          <a:r>
            <a:rPr lang="en-US"/>
            <a:t>Minimum required response: 66HH</a:t>
          </a:r>
        </a:p>
      </dgm:t>
    </dgm:pt>
    <dgm:pt modelId="{954E67E2-083C-4772-BE4E-6875C0B6ABB2}" type="parTrans" cxnId="{21253F88-231F-4B05-A694-CD209FA0C812}">
      <dgm:prSet/>
      <dgm:spPr/>
      <dgm:t>
        <a:bodyPr/>
        <a:lstStyle/>
        <a:p>
          <a:endParaRPr lang="en-US"/>
        </a:p>
      </dgm:t>
    </dgm:pt>
    <dgm:pt modelId="{097A1274-71DF-48C7-A7D9-14604D9C07B3}" type="sibTrans" cxnId="{21253F88-231F-4B05-A694-CD209FA0C812}">
      <dgm:prSet/>
      <dgm:spPr/>
      <dgm:t>
        <a:bodyPr/>
        <a:lstStyle/>
        <a:p>
          <a:endParaRPr lang="en-US"/>
        </a:p>
      </dgm:t>
    </dgm:pt>
    <dgm:pt modelId="{854F7EA2-CB83-483D-9B0C-694788F07119}">
      <dgm:prSet/>
      <dgm:spPr/>
      <dgm:t>
        <a:bodyPr/>
        <a:lstStyle/>
        <a:p>
          <a:r>
            <a:rPr lang="en-US"/>
            <a:t>Recommend distribution: 150-180HH</a:t>
          </a:r>
        </a:p>
      </dgm:t>
    </dgm:pt>
    <dgm:pt modelId="{02824914-C6AA-410B-9ECD-0EF2398C11E6}" type="parTrans" cxnId="{0F9F98C9-4799-4736-882C-78287938AB8E}">
      <dgm:prSet/>
      <dgm:spPr/>
      <dgm:t>
        <a:bodyPr/>
        <a:lstStyle/>
        <a:p>
          <a:endParaRPr lang="en-US"/>
        </a:p>
      </dgm:t>
    </dgm:pt>
    <dgm:pt modelId="{CFE68D49-EB5E-499C-9A43-C7E192653BE9}" type="sibTrans" cxnId="{0F9F98C9-4799-4736-882C-78287938AB8E}">
      <dgm:prSet/>
      <dgm:spPr/>
      <dgm:t>
        <a:bodyPr/>
        <a:lstStyle/>
        <a:p>
          <a:endParaRPr lang="en-US"/>
        </a:p>
      </dgm:t>
    </dgm:pt>
    <dgm:pt modelId="{64D182DC-62D4-4ABE-924B-252836562746}" type="pres">
      <dgm:prSet presAssocID="{E0933DA9-5D46-4C0A-AEFA-EAE0DCB0ED2C}" presName="linear" presStyleCnt="0">
        <dgm:presLayoutVars>
          <dgm:animLvl val="lvl"/>
          <dgm:resizeHandles val="exact"/>
        </dgm:presLayoutVars>
      </dgm:prSet>
      <dgm:spPr/>
    </dgm:pt>
    <dgm:pt modelId="{A6288B65-0B93-4735-9AD5-178DF3E7067C}" type="pres">
      <dgm:prSet presAssocID="{F00DAFBF-67F3-423C-9CC9-3C5926FE4338}" presName="parentText" presStyleLbl="node1" presStyleIdx="0" presStyleCnt="7">
        <dgm:presLayoutVars>
          <dgm:chMax val="0"/>
          <dgm:bulletEnabled val="1"/>
        </dgm:presLayoutVars>
      </dgm:prSet>
      <dgm:spPr/>
    </dgm:pt>
    <dgm:pt modelId="{B0364706-F2B5-40BC-9F49-CA8FB0FEA49F}" type="pres">
      <dgm:prSet presAssocID="{A0AD1D2C-15BF-4325-8536-D009B0A12340}" presName="spacer" presStyleCnt="0"/>
      <dgm:spPr/>
    </dgm:pt>
    <dgm:pt modelId="{CB17281E-3548-49AE-AEF5-535BC95305BC}" type="pres">
      <dgm:prSet presAssocID="{62543E22-9073-4B14-8F1F-D17BC2312F89}" presName="parentText" presStyleLbl="node1" presStyleIdx="1" presStyleCnt="7">
        <dgm:presLayoutVars>
          <dgm:chMax val="0"/>
          <dgm:bulletEnabled val="1"/>
        </dgm:presLayoutVars>
      </dgm:prSet>
      <dgm:spPr/>
    </dgm:pt>
    <dgm:pt modelId="{CDEFE73B-B0A3-4E6B-B011-AE0C48AC5979}" type="pres">
      <dgm:prSet presAssocID="{0E568915-424A-43F6-85DA-7B7137E43950}" presName="spacer" presStyleCnt="0"/>
      <dgm:spPr/>
    </dgm:pt>
    <dgm:pt modelId="{491F203B-5273-4A83-98B1-AC9CF99D660E}" type="pres">
      <dgm:prSet presAssocID="{B815AEC7-4C9A-4C7D-933F-6B840753E15E}" presName="parentText" presStyleLbl="node1" presStyleIdx="2" presStyleCnt="7">
        <dgm:presLayoutVars>
          <dgm:chMax val="0"/>
          <dgm:bulletEnabled val="1"/>
        </dgm:presLayoutVars>
      </dgm:prSet>
      <dgm:spPr/>
    </dgm:pt>
    <dgm:pt modelId="{7072A5E2-CC19-4087-9EF8-B7FAE0759CA1}" type="pres">
      <dgm:prSet presAssocID="{FA77699F-8CDF-4860-B8DF-AD670E4BA6A4}" presName="spacer" presStyleCnt="0"/>
      <dgm:spPr/>
    </dgm:pt>
    <dgm:pt modelId="{526E204A-568F-485D-964B-2A03B56B1186}" type="pres">
      <dgm:prSet presAssocID="{0FB6CF73-CAD5-4B3A-9599-45B1CDBDD025}" presName="parentText" presStyleLbl="node1" presStyleIdx="3" presStyleCnt="7">
        <dgm:presLayoutVars>
          <dgm:chMax val="0"/>
          <dgm:bulletEnabled val="1"/>
        </dgm:presLayoutVars>
      </dgm:prSet>
      <dgm:spPr/>
    </dgm:pt>
    <dgm:pt modelId="{594BB072-DE63-4802-8A37-F700D8827F05}" type="pres">
      <dgm:prSet presAssocID="{8B5ED909-8196-4B0A-887F-BE2A81FD2D6F}" presName="spacer" presStyleCnt="0"/>
      <dgm:spPr/>
    </dgm:pt>
    <dgm:pt modelId="{672683F5-951D-455E-9473-7527E6A36230}" type="pres">
      <dgm:prSet presAssocID="{196381D2-209F-49CF-9A31-B428592EB096}" presName="parentText" presStyleLbl="node1" presStyleIdx="4" presStyleCnt="7">
        <dgm:presLayoutVars>
          <dgm:chMax val="0"/>
          <dgm:bulletEnabled val="1"/>
        </dgm:presLayoutVars>
      </dgm:prSet>
      <dgm:spPr/>
    </dgm:pt>
    <dgm:pt modelId="{D5933CC8-E621-4C73-B4D5-0F4AE985248E}" type="pres">
      <dgm:prSet presAssocID="{4D5A0F7A-4A7C-4145-B949-EF8E707603CF}" presName="spacer" presStyleCnt="0"/>
      <dgm:spPr/>
    </dgm:pt>
    <dgm:pt modelId="{31B33EE9-8A04-4AEC-8806-0FA30923D4DE}" type="pres">
      <dgm:prSet presAssocID="{44EE2E83-7EB1-4936-9050-2613928D0C97}" presName="parentText" presStyleLbl="node1" presStyleIdx="5" presStyleCnt="7">
        <dgm:presLayoutVars>
          <dgm:chMax val="0"/>
          <dgm:bulletEnabled val="1"/>
        </dgm:presLayoutVars>
      </dgm:prSet>
      <dgm:spPr/>
    </dgm:pt>
    <dgm:pt modelId="{14ECC84F-2830-40F9-B04E-ACA9D353C6C3}" type="pres">
      <dgm:prSet presAssocID="{097A1274-71DF-48C7-A7D9-14604D9C07B3}" presName="spacer" presStyleCnt="0"/>
      <dgm:spPr/>
    </dgm:pt>
    <dgm:pt modelId="{FF166ECE-2BCD-464D-BA84-0FA1F86FD88F}" type="pres">
      <dgm:prSet presAssocID="{854F7EA2-CB83-483D-9B0C-694788F07119}" presName="parentText" presStyleLbl="node1" presStyleIdx="6" presStyleCnt="7">
        <dgm:presLayoutVars>
          <dgm:chMax val="0"/>
          <dgm:bulletEnabled val="1"/>
        </dgm:presLayoutVars>
      </dgm:prSet>
      <dgm:spPr/>
    </dgm:pt>
  </dgm:ptLst>
  <dgm:cxnLst>
    <dgm:cxn modelId="{EA77EE00-D1FC-4983-B0AD-61A7B503EFC1}" srcId="{E0933DA9-5D46-4C0A-AEFA-EAE0DCB0ED2C}" destId="{0FB6CF73-CAD5-4B3A-9599-45B1CDBDD025}" srcOrd="3" destOrd="0" parTransId="{B8694C23-C9BE-40BE-A1B7-85795E9C9B41}" sibTransId="{8B5ED909-8196-4B0A-887F-BE2A81FD2D6F}"/>
    <dgm:cxn modelId="{35C08310-8B51-44EB-8893-3EDE030D52AC}" type="presOf" srcId="{62543E22-9073-4B14-8F1F-D17BC2312F89}" destId="{CB17281E-3548-49AE-AEF5-535BC95305BC}" srcOrd="0" destOrd="0" presId="urn:microsoft.com/office/officeart/2005/8/layout/vList2"/>
    <dgm:cxn modelId="{D1A44716-3284-43FF-86AF-D80ACB8770A1}" type="presOf" srcId="{F00DAFBF-67F3-423C-9CC9-3C5926FE4338}" destId="{A6288B65-0B93-4735-9AD5-178DF3E7067C}" srcOrd="0" destOrd="0" presId="urn:microsoft.com/office/officeart/2005/8/layout/vList2"/>
    <dgm:cxn modelId="{CFF4231C-99E5-4E5F-BFA5-6985768785ED}" srcId="{E0933DA9-5D46-4C0A-AEFA-EAE0DCB0ED2C}" destId="{F00DAFBF-67F3-423C-9CC9-3C5926FE4338}" srcOrd="0" destOrd="0" parTransId="{39D8BE8B-B96B-4357-8EE6-86F7040751C1}" sibTransId="{A0AD1D2C-15BF-4325-8536-D009B0A12340}"/>
    <dgm:cxn modelId="{DAFB771D-604F-48FB-B077-90AF2CEFD89E}" type="presOf" srcId="{196381D2-209F-49CF-9A31-B428592EB096}" destId="{672683F5-951D-455E-9473-7527E6A36230}" srcOrd="0" destOrd="0" presId="urn:microsoft.com/office/officeart/2005/8/layout/vList2"/>
    <dgm:cxn modelId="{E4D71627-2EF2-4555-B7EE-C6F672DFA4BC}" type="presOf" srcId="{854F7EA2-CB83-483D-9B0C-694788F07119}" destId="{FF166ECE-2BCD-464D-BA84-0FA1F86FD88F}" srcOrd="0" destOrd="0" presId="urn:microsoft.com/office/officeart/2005/8/layout/vList2"/>
    <dgm:cxn modelId="{E612F733-7B78-4995-94F3-6EAEAB2059EB}" srcId="{E0933DA9-5D46-4C0A-AEFA-EAE0DCB0ED2C}" destId="{196381D2-209F-49CF-9A31-B428592EB096}" srcOrd="4" destOrd="0" parTransId="{34C82D7B-FD24-402B-9E73-E25BB652DEAA}" sibTransId="{4D5A0F7A-4A7C-4145-B949-EF8E707603CF}"/>
    <dgm:cxn modelId="{BCA51036-58FA-4DB5-8187-77F6EA537F55}" type="presOf" srcId="{B815AEC7-4C9A-4C7D-933F-6B840753E15E}" destId="{491F203B-5273-4A83-98B1-AC9CF99D660E}" srcOrd="0" destOrd="0" presId="urn:microsoft.com/office/officeart/2005/8/layout/vList2"/>
    <dgm:cxn modelId="{21253F88-231F-4B05-A694-CD209FA0C812}" srcId="{E0933DA9-5D46-4C0A-AEFA-EAE0DCB0ED2C}" destId="{44EE2E83-7EB1-4936-9050-2613928D0C97}" srcOrd="5" destOrd="0" parTransId="{954E67E2-083C-4772-BE4E-6875C0B6ABB2}" sibTransId="{097A1274-71DF-48C7-A7D9-14604D9C07B3}"/>
    <dgm:cxn modelId="{9B72F191-F74C-4494-BA53-9F6AE22D0A3C}" srcId="{E0933DA9-5D46-4C0A-AEFA-EAE0DCB0ED2C}" destId="{B815AEC7-4C9A-4C7D-933F-6B840753E15E}" srcOrd="2" destOrd="0" parTransId="{D347CFA0-0AFA-4683-A8C9-E1CA2EC08A5D}" sibTransId="{FA77699F-8CDF-4860-B8DF-AD670E4BA6A4}"/>
    <dgm:cxn modelId="{9C1BBC99-6281-434F-B2AD-F5C73EC371BD}" type="presOf" srcId="{0FB6CF73-CAD5-4B3A-9599-45B1CDBDD025}" destId="{526E204A-568F-485D-964B-2A03B56B1186}" srcOrd="0" destOrd="0" presId="urn:microsoft.com/office/officeart/2005/8/layout/vList2"/>
    <dgm:cxn modelId="{275ACCB2-86BE-49F2-8C60-227418102604}" srcId="{E0933DA9-5D46-4C0A-AEFA-EAE0DCB0ED2C}" destId="{62543E22-9073-4B14-8F1F-D17BC2312F89}" srcOrd="1" destOrd="0" parTransId="{A7E6C093-03DD-4522-9CB5-9E531C596256}" sibTransId="{0E568915-424A-43F6-85DA-7B7137E43950}"/>
    <dgm:cxn modelId="{DC2A54BB-15B2-409E-B72E-A385754CDDDA}" type="presOf" srcId="{E0933DA9-5D46-4C0A-AEFA-EAE0DCB0ED2C}" destId="{64D182DC-62D4-4ABE-924B-252836562746}" srcOrd="0" destOrd="0" presId="urn:microsoft.com/office/officeart/2005/8/layout/vList2"/>
    <dgm:cxn modelId="{0F9F98C9-4799-4736-882C-78287938AB8E}" srcId="{E0933DA9-5D46-4C0A-AEFA-EAE0DCB0ED2C}" destId="{854F7EA2-CB83-483D-9B0C-694788F07119}" srcOrd="6" destOrd="0" parTransId="{02824914-C6AA-410B-9ECD-0EF2398C11E6}" sibTransId="{CFE68D49-EB5E-499C-9A43-C7E192653BE9}"/>
    <dgm:cxn modelId="{A47404E3-4F89-48DD-AD2F-C9D19731C237}" type="presOf" srcId="{44EE2E83-7EB1-4936-9050-2613928D0C97}" destId="{31B33EE9-8A04-4AEC-8806-0FA30923D4DE}" srcOrd="0" destOrd="0" presId="urn:microsoft.com/office/officeart/2005/8/layout/vList2"/>
    <dgm:cxn modelId="{2D66A58A-3172-40CB-8039-206D19EF6AEE}" type="presParOf" srcId="{64D182DC-62D4-4ABE-924B-252836562746}" destId="{A6288B65-0B93-4735-9AD5-178DF3E7067C}" srcOrd="0" destOrd="0" presId="urn:microsoft.com/office/officeart/2005/8/layout/vList2"/>
    <dgm:cxn modelId="{208FDB31-6FE8-4B88-A7E9-260B23E1457E}" type="presParOf" srcId="{64D182DC-62D4-4ABE-924B-252836562746}" destId="{B0364706-F2B5-40BC-9F49-CA8FB0FEA49F}" srcOrd="1" destOrd="0" presId="urn:microsoft.com/office/officeart/2005/8/layout/vList2"/>
    <dgm:cxn modelId="{0695BC8A-F5CF-4729-B6D8-05A971E92FC3}" type="presParOf" srcId="{64D182DC-62D4-4ABE-924B-252836562746}" destId="{CB17281E-3548-49AE-AEF5-535BC95305BC}" srcOrd="2" destOrd="0" presId="urn:microsoft.com/office/officeart/2005/8/layout/vList2"/>
    <dgm:cxn modelId="{F87641B5-F5D3-41EE-A5CA-B16ED19A784F}" type="presParOf" srcId="{64D182DC-62D4-4ABE-924B-252836562746}" destId="{CDEFE73B-B0A3-4E6B-B011-AE0C48AC5979}" srcOrd="3" destOrd="0" presId="urn:microsoft.com/office/officeart/2005/8/layout/vList2"/>
    <dgm:cxn modelId="{5FC49AB5-B29D-46C4-90FF-0495A8DE4E17}" type="presParOf" srcId="{64D182DC-62D4-4ABE-924B-252836562746}" destId="{491F203B-5273-4A83-98B1-AC9CF99D660E}" srcOrd="4" destOrd="0" presId="urn:microsoft.com/office/officeart/2005/8/layout/vList2"/>
    <dgm:cxn modelId="{1DE03B2E-77B7-4DAE-8427-FFBE9DFFAA61}" type="presParOf" srcId="{64D182DC-62D4-4ABE-924B-252836562746}" destId="{7072A5E2-CC19-4087-9EF8-B7FAE0759CA1}" srcOrd="5" destOrd="0" presId="urn:microsoft.com/office/officeart/2005/8/layout/vList2"/>
    <dgm:cxn modelId="{2DE77D73-BB44-452A-BDC7-21DC89CB367A}" type="presParOf" srcId="{64D182DC-62D4-4ABE-924B-252836562746}" destId="{526E204A-568F-485D-964B-2A03B56B1186}" srcOrd="6" destOrd="0" presId="urn:microsoft.com/office/officeart/2005/8/layout/vList2"/>
    <dgm:cxn modelId="{F3A81798-2CFF-4936-87FA-EB98C38C8E25}" type="presParOf" srcId="{64D182DC-62D4-4ABE-924B-252836562746}" destId="{594BB072-DE63-4802-8A37-F700D8827F05}" srcOrd="7" destOrd="0" presId="urn:microsoft.com/office/officeart/2005/8/layout/vList2"/>
    <dgm:cxn modelId="{61DBD9CB-F33F-4BAF-9F51-89AA46BE2971}" type="presParOf" srcId="{64D182DC-62D4-4ABE-924B-252836562746}" destId="{672683F5-951D-455E-9473-7527E6A36230}" srcOrd="8" destOrd="0" presId="urn:microsoft.com/office/officeart/2005/8/layout/vList2"/>
    <dgm:cxn modelId="{0520FC6F-0AB4-4E96-BE1B-52E1D71B18DB}" type="presParOf" srcId="{64D182DC-62D4-4ABE-924B-252836562746}" destId="{D5933CC8-E621-4C73-B4D5-0F4AE985248E}" srcOrd="9" destOrd="0" presId="urn:microsoft.com/office/officeart/2005/8/layout/vList2"/>
    <dgm:cxn modelId="{466053BD-73EB-470B-B3A6-DBEBD01AA3C0}" type="presParOf" srcId="{64D182DC-62D4-4ABE-924B-252836562746}" destId="{31B33EE9-8A04-4AEC-8806-0FA30923D4DE}" srcOrd="10" destOrd="0" presId="urn:microsoft.com/office/officeart/2005/8/layout/vList2"/>
    <dgm:cxn modelId="{0909CB65-83AD-4414-B661-A40F94458869}" type="presParOf" srcId="{64D182DC-62D4-4ABE-924B-252836562746}" destId="{14ECC84F-2830-40F9-B04E-ACA9D353C6C3}" srcOrd="11" destOrd="0" presId="urn:microsoft.com/office/officeart/2005/8/layout/vList2"/>
    <dgm:cxn modelId="{71558BB2-F94E-4C9B-B918-782BCB26A53D}" type="presParOf" srcId="{64D182DC-62D4-4ABE-924B-252836562746}" destId="{FF166ECE-2BCD-464D-BA84-0FA1F86FD88F}"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7CC8C28-740F-43F0-9E10-4CE9865766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D255077-3D0E-4684-920E-7D85E36E384E}">
      <dgm:prSet/>
      <dgm:spPr/>
      <dgm:t>
        <a:bodyPr/>
        <a:lstStyle/>
        <a:p>
          <a:r>
            <a:rPr lang="en-US"/>
            <a:t>Sewer replacement on Maple St</a:t>
          </a:r>
        </a:p>
      </dgm:t>
    </dgm:pt>
    <dgm:pt modelId="{6CC52FDF-5437-4851-BC5E-6B453ADFBCC0}" type="parTrans" cxnId="{2C2C23F0-FBBD-432F-8942-5AAE70965702}">
      <dgm:prSet/>
      <dgm:spPr/>
      <dgm:t>
        <a:bodyPr/>
        <a:lstStyle/>
        <a:p>
          <a:endParaRPr lang="en-US"/>
        </a:p>
      </dgm:t>
    </dgm:pt>
    <dgm:pt modelId="{9075AB1F-9A62-4246-B8F5-4CDD6161BBBF}" type="sibTrans" cxnId="{2C2C23F0-FBBD-432F-8942-5AAE70965702}">
      <dgm:prSet/>
      <dgm:spPr/>
      <dgm:t>
        <a:bodyPr/>
        <a:lstStyle/>
        <a:p>
          <a:endParaRPr lang="en-US"/>
        </a:p>
      </dgm:t>
    </dgm:pt>
    <dgm:pt modelId="{185B6270-5AD9-47F4-8EE0-92CDC3E5DEDF}">
      <dgm:prSet/>
      <dgm:spPr/>
      <dgm:t>
        <a:bodyPr/>
        <a:lstStyle/>
        <a:p>
          <a:r>
            <a:rPr lang="en-US"/>
            <a:t>Project area universe: 50 HH</a:t>
          </a:r>
        </a:p>
      </dgm:t>
    </dgm:pt>
    <dgm:pt modelId="{FA2812D9-E6B1-4551-A274-ED55EE6C444B}" type="parTrans" cxnId="{209B1BF7-B145-4DB8-812C-C1675377E2A9}">
      <dgm:prSet/>
      <dgm:spPr/>
      <dgm:t>
        <a:bodyPr/>
        <a:lstStyle/>
        <a:p>
          <a:endParaRPr lang="en-US"/>
        </a:p>
      </dgm:t>
    </dgm:pt>
    <dgm:pt modelId="{3599FA75-25FE-45F7-80AE-89E93D1CBC49}" type="sibTrans" cxnId="{209B1BF7-B145-4DB8-812C-C1675377E2A9}">
      <dgm:prSet/>
      <dgm:spPr/>
      <dgm:t>
        <a:bodyPr/>
        <a:lstStyle/>
        <a:p>
          <a:endParaRPr lang="en-US"/>
        </a:p>
      </dgm:t>
    </dgm:pt>
    <dgm:pt modelId="{B5DAC707-828A-4993-9C0A-5820C1D07BAB}">
      <dgm:prSet/>
      <dgm:spPr/>
      <dgm:t>
        <a:bodyPr/>
        <a:lstStyle/>
        <a:p>
          <a:r>
            <a:rPr lang="en-US"/>
            <a:t>Benefits limited to one street</a:t>
          </a:r>
        </a:p>
      </dgm:t>
    </dgm:pt>
    <dgm:pt modelId="{7A5E37C6-7308-4D78-8BC1-8B016BA916E3}" type="parTrans" cxnId="{E25A7EFE-1565-4830-A457-939C45D2CD6A}">
      <dgm:prSet/>
      <dgm:spPr/>
      <dgm:t>
        <a:bodyPr/>
        <a:lstStyle/>
        <a:p>
          <a:endParaRPr lang="en-US"/>
        </a:p>
      </dgm:t>
    </dgm:pt>
    <dgm:pt modelId="{FD46F6D3-2018-449D-8DD4-FF7E73480580}" type="sibTrans" cxnId="{E25A7EFE-1565-4830-A457-939C45D2CD6A}">
      <dgm:prSet/>
      <dgm:spPr/>
      <dgm:t>
        <a:bodyPr/>
        <a:lstStyle/>
        <a:p>
          <a:endParaRPr lang="en-US"/>
        </a:p>
      </dgm:t>
    </dgm:pt>
    <dgm:pt modelId="{E608EB49-D06E-439A-8AB7-68D161802566}">
      <dgm:prSet/>
      <dgm:spPr/>
      <dgm:t>
        <a:bodyPr/>
        <a:lstStyle/>
        <a:p>
          <a:r>
            <a:rPr lang="en-US"/>
            <a:t>Confidence Level: 90%</a:t>
          </a:r>
        </a:p>
      </dgm:t>
    </dgm:pt>
    <dgm:pt modelId="{8F8B3E52-9621-4F28-A9CE-E1B331ECCA8A}" type="parTrans" cxnId="{E7F7F415-C6FE-4D26-B5A2-66956CBAB60F}">
      <dgm:prSet/>
      <dgm:spPr/>
      <dgm:t>
        <a:bodyPr/>
        <a:lstStyle/>
        <a:p>
          <a:endParaRPr lang="en-US"/>
        </a:p>
      </dgm:t>
    </dgm:pt>
    <dgm:pt modelId="{0E0F94FD-EE07-4F08-95FF-DA7F28F5A6A9}" type="sibTrans" cxnId="{E7F7F415-C6FE-4D26-B5A2-66956CBAB60F}">
      <dgm:prSet/>
      <dgm:spPr/>
      <dgm:t>
        <a:bodyPr/>
        <a:lstStyle/>
        <a:p>
          <a:endParaRPr lang="en-US"/>
        </a:p>
      </dgm:t>
    </dgm:pt>
    <dgm:pt modelId="{E57DEB02-E808-4058-92F4-DBCCB4682E5B}">
      <dgm:prSet/>
      <dgm:spPr/>
      <dgm:t>
        <a:bodyPr/>
        <a:lstStyle/>
        <a:p>
          <a:r>
            <a:rPr lang="en-US"/>
            <a:t>Margin of Error: 10%</a:t>
          </a:r>
        </a:p>
      </dgm:t>
    </dgm:pt>
    <dgm:pt modelId="{850F2601-7A82-487C-BD10-2C4C7443EF83}" type="parTrans" cxnId="{D9878AC7-ECAF-41FF-AEA5-A07AA932DB34}">
      <dgm:prSet/>
      <dgm:spPr/>
      <dgm:t>
        <a:bodyPr/>
        <a:lstStyle/>
        <a:p>
          <a:endParaRPr lang="en-US"/>
        </a:p>
      </dgm:t>
    </dgm:pt>
    <dgm:pt modelId="{8D2EF452-96D0-473B-9A51-798533C20695}" type="sibTrans" cxnId="{D9878AC7-ECAF-41FF-AEA5-A07AA932DB34}">
      <dgm:prSet/>
      <dgm:spPr/>
      <dgm:t>
        <a:bodyPr/>
        <a:lstStyle/>
        <a:p>
          <a:endParaRPr lang="en-US"/>
        </a:p>
      </dgm:t>
    </dgm:pt>
    <dgm:pt modelId="{FB30E294-37CD-4545-8A81-92EAAA865CFE}">
      <dgm:prSet/>
      <dgm:spPr/>
      <dgm:t>
        <a:bodyPr/>
        <a:lstStyle/>
        <a:p>
          <a:r>
            <a:rPr lang="en-US"/>
            <a:t>Minimum required response: 33 HH</a:t>
          </a:r>
        </a:p>
      </dgm:t>
    </dgm:pt>
    <dgm:pt modelId="{9D22D2DC-13FA-480D-83E2-90B77BC28402}" type="parTrans" cxnId="{E4D5717A-F424-4F19-94CA-504BFA95F583}">
      <dgm:prSet/>
      <dgm:spPr/>
      <dgm:t>
        <a:bodyPr/>
        <a:lstStyle/>
        <a:p>
          <a:endParaRPr lang="en-US"/>
        </a:p>
      </dgm:t>
    </dgm:pt>
    <dgm:pt modelId="{2BDA0FB6-EBF9-4E10-8658-7D43068D12A6}" type="sibTrans" cxnId="{E4D5717A-F424-4F19-94CA-504BFA95F583}">
      <dgm:prSet/>
      <dgm:spPr/>
      <dgm:t>
        <a:bodyPr/>
        <a:lstStyle/>
        <a:p>
          <a:endParaRPr lang="en-US"/>
        </a:p>
      </dgm:t>
    </dgm:pt>
    <dgm:pt modelId="{E4EE5F5C-D428-4F41-8BC1-16897C1AC625}">
      <dgm:prSet/>
      <dgm:spPr/>
      <dgm:t>
        <a:bodyPr/>
        <a:lstStyle/>
        <a:p>
          <a:r>
            <a:rPr lang="en-US"/>
            <a:t>Best approach: survey entire universe</a:t>
          </a:r>
        </a:p>
      </dgm:t>
    </dgm:pt>
    <dgm:pt modelId="{CD310E42-54EB-4AA4-9027-EADB1AC90CC5}" type="parTrans" cxnId="{20D5D809-0833-4CC2-A7CC-63BED587EB20}">
      <dgm:prSet/>
      <dgm:spPr/>
      <dgm:t>
        <a:bodyPr/>
        <a:lstStyle/>
        <a:p>
          <a:endParaRPr lang="en-US"/>
        </a:p>
      </dgm:t>
    </dgm:pt>
    <dgm:pt modelId="{3899AF27-838B-4383-BEF6-A0371DAD7AF9}" type="sibTrans" cxnId="{20D5D809-0833-4CC2-A7CC-63BED587EB20}">
      <dgm:prSet/>
      <dgm:spPr/>
      <dgm:t>
        <a:bodyPr/>
        <a:lstStyle/>
        <a:p>
          <a:endParaRPr lang="en-US"/>
        </a:p>
      </dgm:t>
    </dgm:pt>
    <dgm:pt modelId="{DCEE3D9F-A43A-41B7-836F-F90BF0F38F11}" type="pres">
      <dgm:prSet presAssocID="{47CC8C28-740F-43F0-9E10-4CE98657662C}" presName="linear" presStyleCnt="0">
        <dgm:presLayoutVars>
          <dgm:animLvl val="lvl"/>
          <dgm:resizeHandles val="exact"/>
        </dgm:presLayoutVars>
      </dgm:prSet>
      <dgm:spPr/>
    </dgm:pt>
    <dgm:pt modelId="{ECBBD80D-61FB-4DBC-B5B4-A2139CD973EA}" type="pres">
      <dgm:prSet presAssocID="{2D255077-3D0E-4684-920E-7D85E36E384E}" presName="parentText" presStyleLbl="node1" presStyleIdx="0" presStyleCnt="7">
        <dgm:presLayoutVars>
          <dgm:chMax val="0"/>
          <dgm:bulletEnabled val="1"/>
        </dgm:presLayoutVars>
      </dgm:prSet>
      <dgm:spPr/>
    </dgm:pt>
    <dgm:pt modelId="{EFF04919-34B3-4F56-AC5B-8BE0B01DD1A8}" type="pres">
      <dgm:prSet presAssocID="{9075AB1F-9A62-4246-B8F5-4CDD6161BBBF}" presName="spacer" presStyleCnt="0"/>
      <dgm:spPr/>
    </dgm:pt>
    <dgm:pt modelId="{48E55115-6D66-4CE8-9EDE-94402EE77380}" type="pres">
      <dgm:prSet presAssocID="{185B6270-5AD9-47F4-8EE0-92CDC3E5DEDF}" presName="parentText" presStyleLbl="node1" presStyleIdx="1" presStyleCnt="7">
        <dgm:presLayoutVars>
          <dgm:chMax val="0"/>
          <dgm:bulletEnabled val="1"/>
        </dgm:presLayoutVars>
      </dgm:prSet>
      <dgm:spPr/>
    </dgm:pt>
    <dgm:pt modelId="{E326B0F2-D982-419A-9917-F26A95843385}" type="pres">
      <dgm:prSet presAssocID="{3599FA75-25FE-45F7-80AE-89E93D1CBC49}" presName="spacer" presStyleCnt="0"/>
      <dgm:spPr/>
    </dgm:pt>
    <dgm:pt modelId="{FDDB6E1B-D63D-4A4A-A8E4-FF12DA8F509A}" type="pres">
      <dgm:prSet presAssocID="{B5DAC707-828A-4993-9C0A-5820C1D07BAB}" presName="parentText" presStyleLbl="node1" presStyleIdx="2" presStyleCnt="7">
        <dgm:presLayoutVars>
          <dgm:chMax val="0"/>
          <dgm:bulletEnabled val="1"/>
        </dgm:presLayoutVars>
      </dgm:prSet>
      <dgm:spPr/>
    </dgm:pt>
    <dgm:pt modelId="{97788BB4-3873-4EF8-A491-E715AADA12B5}" type="pres">
      <dgm:prSet presAssocID="{FD46F6D3-2018-449D-8DD4-FF7E73480580}" presName="spacer" presStyleCnt="0"/>
      <dgm:spPr/>
    </dgm:pt>
    <dgm:pt modelId="{9192D79C-F40D-4EFB-9008-1CDA30403AA6}" type="pres">
      <dgm:prSet presAssocID="{E608EB49-D06E-439A-8AB7-68D161802566}" presName="parentText" presStyleLbl="node1" presStyleIdx="3" presStyleCnt="7">
        <dgm:presLayoutVars>
          <dgm:chMax val="0"/>
          <dgm:bulletEnabled val="1"/>
        </dgm:presLayoutVars>
      </dgm:prSet>
      <dgm:spPr/>
    </dgm:pt>
    <dgm:pt modelId="{7C19AD64-7CD3-4021-96D9-99E555A4C150}" type="pres">
      <dgm:prSet presAssocID="{0E0F94FD-EE07-4F08-95FF-DA7F28F5A6A9}" presName="spacer" presStyleCnt="0"/>
      <dgm:spPr/>
    </dgm:pt>
    <dgm:pt modelId="{7868C8E3-1502-4CFD-8F9B-3B6B96E2D576}" type="pres">
      <dgm:prSet presAssocID="{E57DEB02-E808-4058-92F4-DBCCB4682E5B}" presName="parentText" presStyleLbl="node1" presStyleIdx="4" presStyleCnt="7">
        <dgm:presLayoutVars>
          <dgm:chMax val="0"/>
          <dgm:bulletEnabled val="1"/>
        </dgm:presLayoutVars>
      </dgm:prSet>
      <dgm:spPr/>
    </dgm:pt>
    <dgm:pt modelId="{A19B6601-03D0-4BE3-84A4-4D9BEAB7BE7A}" type="pres">
      <dgm:prSet presAssocID="{8D2EF452-96D0-473B-9A51-798533C20695}" presName="spacer" presStyleCnt="0"/>
      <dgm:spPr/>
    </dgm:pt>
    <dgm:pt modelId="{ED3078EA-1A08-454B-A6A3-30D5F0BB0AB3}" type="pres">
      <dgm:prSet presAssocID="{FB30E294-37CD-4545-8A81-92EAAA865CFE}" presName="parentText" presStyleLbl="node1" presStyleIdx="5" presStyleCnt="7">
        <dgm:presLayoutVars>
          <dgm:chMax val="0"/>
          <dgm:bulletEnabled val="1"/>
        </dgm:presLayoutVars>
      </dgm:prSet>
      <dgm:spPr/>
    </dgm:pt>
    <dgm:pt modelId="{41EB971F-5E3C-40FC-879C-9C0316EC520E}" type="pres">
      <dgm:prSet presAssocID="{2BDA0FB6-EBF9-4E10-8658-7D43068D12A6}" presName="spacer" presStyleCnt="0"/>
      <dgm:spPr/>
    </dgm:pt>
    <dgm:pt modelId="{A07CA4E7-FDF7-4DA6-9121-FFD7AB8739C8}" type="pres">
      <dgm:prSet presAssocID="{E4EE5F5C-D428-4F41-8BC1-16897C1AC625}" presName="parentText" presStyleLbl="node1" presStyleIdx="6" presStyleCnt="7">
        <dgm:presLayoutVars>
          <dgm:chMax val="0"/>
          <dgm:bulletEnabled val="1"/>
        </dgm:presLayoutVars>
      </dgm:prSet>
      <dgm:spPr/>
    </dgm:pt>
  </dgm:ptLst>
  <dgm:cxnLst>
    <dgm:cxn modelId="{20D5D809-0833-4CC2-A7CC-63BED587EB20}" srcId="{47CC8C28-740F-43F0-9E10-4CE98657662C}" destId="{E4EE5F5C-D428-4F41-8BC1-16897C1AC625}" srcOrd="6" destOrd="0" parTransId="{CD310E42-54EB-4AA4-9027-EADB1AC90CC5}" sibTransId="{3899AF27-838B-4383-BEF6-A0371DAD7AF9}"/>
    <dgm:cxn modelId="{2F919A10-8291-448F-AE1D-851E555D3C76}" type="presOf" srcId="{185B6270-5AD9-47F4-8EE0-92CDC3E5DEDF}" destId="{48E55115-6D66-4CE8-9EDE-94402EE77380}" srcOrd="0" destOrd="0" presId="urn:microsoft.com/office/officeart/2005/8/layout/vList2"/>
    <dgm:cxn modelId="{E7F7F415-C6FE-4D26-B5A2-66956CBAB60F}" srcId="{47CC8C28-740F-43F0-9E10-4CE98657662C}" destId="{E608EB49-D06E-439A-8AB7-68D161802566}" srcOrd="3" destOrd="0" parTransId="{8F8B3E52-9621-4F28-A9CE-E1B331ECCA8A}" sibTransId="{0E0F94FD-EE07-4F08-95FF-DA7F28F5A6A9}"/>
    <dgm:cxn modelId="{61A03340-3FBC-48EF-92E3-1A2BCF42E305}" type="presOf" srcId="{E4EE5F5C-D428-4F41-8BC1-16897C1AC625}" destId="{A07CA4E7-FDF7-4DA6-9121-FFD7AB8739C8}" srcOrd="0" destOrd="0" presId="urn:microsoft.com/office/officeart/2005/8/layout/vList2"/>
    <dgm:cxn modelId="{4F538777-84D9-400C-802E-134D4402579B}" type="presOf" srcId="{2D255077-3D0E-4684-920E-7D85E36E384E}" destId="{ECBBD80D-61FB-4DBC-B5B4-A2139CD973EA}" srcOrd="0" destOrd="0" presId="urn:microsoft.com/office/officeart/2005/8/layout/vList2"/>
    <dgm:cxn modelId="{E4D5717A-F424-4F19-94CA-504BFA95F583}" srcId="{47CC8C28-740F-43F0-9E10-4CE98657662C}" destId="{FB30E294-37CD-4545-8A81-92EAAA865CFE}" srcOrd="5" destOrd="0" parTransId="{9D22D2DC-13FA-480D-83E2-90B77BC28402}" sibTransId="{2BDA0FB6-EBF9-4E10-8658-7D43068D12A6}"/>
    <dgm:cxn modelId="{4DF9F09B-950F-46BA-8FCF-3DDE620B0413}" type="presOf" srcId="{FB30E294-37CD-4545-8A81-92EAAA865CFE}" destId="{ED3078EA-1A08-454B-A6A3-30D5F0BB0AB3}" srcOrd="0" destOrd="0" presId="urn:microsoft.com/office/officeart/2005/8/layout/vList2"/>
    <dgm:cxn modelId="{C107FEB2-4D36-435D-BC72-50C9D52FFAA9}" type="presOf" srcId="{E57DEB02-E808-4058-92F4-DBCCB4682E5B}" destId="{7868C8E3-1502-4CFD-8F9B-3B6B96E2D576}" srcOrd="0" destOrd="0" presId="urn:microsoft.com/office/officeart/2005/8/layout/vList2"/>
    <dgm:cxn modelId="{D9878AC7-ECAF-41FF-AEA5-A07AA932DB34}" srcId="{47CC8C28-740F-43F0-9E10-4CE98657662C}" destId="{E57DEB02-E808-4058-92F4-DBCCB4682E5B}" srcOrd="4" destOrd="0" parTransId="{850F2601-7A82-487C-BD10-2C4C7443EF83}" sibTransId="{8D2EF452-96D0-473B-9A51-798533C20695}"/>
    <dgm:cxn modelId="{629C7BE5-1588-45C1-A2FC-C13A4345B92B}" type="presOf" srcId="{E608EB49-D06E-439A-8AB7-68D161802566}" destId="{9192D79C-F40D-4EFB-9008-1CDA30403AA6}" srcOrd="0" destOrd="0" presId="urn:microsoft.com/office/officeart/2005/8/layout/vList2"/>
    <dgm:cxn modelId="{2C2C23F0-FBBD-432F-8942-5AAE70965702}" srcId="{47CC8C28-740F-43F0-9E10-4CE98657662C}" destId="{2D255077-3D0E-4684-920E-7D85E36E384E}" srcOrd="0" destOrd="0" parTransId="{6CC52FDF-5437-4851-BC5E-6B453ADFBCC0}" sibTransId="{9075AB1F-9A62-4246-B8F5-4CDD6161BBBF}"/>
    <dgm:cxn modelId="{209B1BF7-B145-4DB8-812C-C1675377E2A9}" srcId="{47CC8C28-740F-43F0-9E10-4CE98657662C}" destId="{185B6270-5AD9-47F4-8EE0-92CDC3E5DEDF}" srcOrd="1" destOrd="0" parTransId="{FA2812D9-E6B1-4551-A274-ED55EE6C444B}" sibTransId="{3599FA75-25FE-45F7-80AE-89E93D1CBC49}"/>
    <dgm:cxn modelId="{F0FE70FB-5927-4E6F-B850-21BE028702B1}" type="presOf" srcId="{47CC8C28-740F-43F0-9E10-4CE98657662C}" destId="{DCEE3D9F-A43A-41B7-836F-F90BF0F38F11}" srcOrd="0" destOrd="0" presId="urn:microsoft.com/office/officeart/2005/8/layout/vList2"/>
    <dgm:cxn modelId="{E25A7EFE-1565-4830-A457-939C45D2CD6A}" srcId="{47CC8C28-740F-43F0-9E10-4CE98657662C}" destId="{B5DAC707-828A-4993-9C0A-5820C1D07BAB}" srcOrd="2" destOrd="0" parTransId="{7A5E37C6-7308-4D78-8BC1-8B016BA916E3}" sibTransId="{FD46F6D3-2018-449D-8DD4-FF7E73480580}"/>
    <dgm:cxn modelId="{FE171DFF-2BE3-4AEF-B341-DB82423D6A32}" type="presOf" srcId="{B5DAC707-828A-4993-9C0A-5820C1D07BAB}" destId="{FDDB6E1B-D63D-4A4A-A8E4-FF12DA8F509A}" srcOrd="0" destOrd="0" presId="urn:microsoft.com/office/officeart/2005/8/layout/vList2"/>
    <dgm:cxn modelId="{C8C02C0E-37EB-4108-B417-850C076104D2}" type="presParOf" srcId="{DCEE3D9F-A43A-41B7-836F-F90BF0F38F11}" destId="{ECBBD80D-61FB-4DBC-B5B4-A2139CD973EA}" srcOrd="0" destOrd="0" presId="urn:microsoft.com/office/officeart/2005/8/layout/vList2"/>
    <dgm:cxn modelId="{0196C66F-A9C9-476A-B8DF-4B19AF1B50EB}" type="presParOf" srcId="{DCEE3D9F-A43A-41B7-836F-F90BF0F38F11}" destId="{EFF04919-34B3-4F56-AC5B-8BE0B01DD1A8}" srcOrd="1" destOrd="0" presId="urn:microsoft.com/office/officeart/2005/8/layout/vList2"/>
    <dgm:cxn modelId="{0961641F-4F65-47F7-B0AF-76F627405594}" type="presParOf" srcId="{DCEE3D9F-A43A-41B7-836F-F90BF0F38F11}" destId="{48E55115-6D66-4CE8-9EDE-94402EE77380}" srcOrd="2" destOrd="0" presId="urn:microsoft.com/office/officeart/2005/8/layout/vList2"/>
    <dgm:cxn modelId="{DFE7D102-B107-4E87-B6FF-A71E1F1E8A18}" type="presParOf" srcId="{DCEE3D9F-A43A-41B7-836F-F90BF0F38F11}" destId="{E326B0F2-D982-419A-9917-F26A95843385}" srcOrd="3" destOrd="0" presId="urn:microsoft.com/office/officeart/2005/8/layout/vList2"/>
    <dgm:cxn modelId="{730D5CA7-158B-4FD5-BE0B-1D56589C07C8}" type="presParOf" srcId="{DCEE3D9F-A43A-41B7-836F-F90BF0F38F11}" destId="{FDDB6E1B-D63D-4A4A-A8E4-FF12DA8F509A}" srcOrd="4" destOrd="0" presId="urn:microsoft.com/office/officeart/2005/8/layout/vList2"/>
    <dgm:cxn modelId="{A631B992-FD56-4D24-9597-DBE809B2C4CB}" type="presParOf" srcId="{DCEE3D9F-A43A-41B7-836F-F90BF0F38F11}" destId="{97788BB4-3873-4EF8-A491-E715AADA12B5}" srcOrd="5" destOrd="0" presId="urn:microsoft.com/office/officeart/2005/8/layout/vList2"/>
    <dgm:cxn modelId="{CBC264B4-90FF-4031-AD0F-8043182982CA}" type="presParOf" srcId="{DCEE3D9F-A43A-41B7-836F-F90BF0F38F11}" destId="{9192D79C-F40D-4EFB-9008-1CDA30403AA6}" srcOrd="6" destOrd="0" presId="urn:microsoft.com/office/officeart/2005/8/layout/vList2"/>
    <dgm:cxn modelId="{E5D414D8-0DC3-45AE-9637-CE0A55B2ADBD}" type="presParOf" srcId="{DCEE3D9F-A43A-41B7-836F-F90BF0F38F11}" destId="{7C19AD64-7CD3-4021-96D9-99E555A4C150}" srcOrd="7" destOrd="0" presId="urn:microsoft.com/office/officeart/2005/8/layout/vList2"/>
    <dgm:cxn modelId="{708E1548-A0A1-40A5-8016-85FE9D4B27D7}" type="presParOf" srcId="{DCEE3D9F-A43A-41B7-836F-F90BF0F38F11}" destId="{7868C8E3-1502-4CFD-8F9B-3B6B96E2D576}" srcOrd="8" destOrd="0" presId="urn:microsoft.com/office/officeart/2005/8/layout/vList2"/>
    <dgm:cxn modelId="{DDD48EA0-A3CE-4B5C-ACCC-827B395077BB}" type="presParOf" srcId="{DCEE3D9F-A43A-41B7-836F-F90BF0F38F11}" destId="{A19B6601-03D0-4BE3-84A4-4D9BEAB7BE7A}" srcOrd="9" destOrd="0" presId="urn:microsoft.com/office/officeart/2005/8/layout/vList2"/>
    <dgm:cxn modelId="{2CDD7F9B-B2DA-4B47-B45C-9C390437F7A3}" type="presParOf" srcId="{DCEE3D9F-A43A-41B7-836F-F90BF0F38F11}" destId="{ED3078EA-1A08-454B-A6A3-30D5F0BB0AB3}" srcOrd="10" destOrd="0" presId="urn:microsoft.com/office/officeart/2005/8/layout/vList2"/>
    <dgm:cxn modelId="{96E7A31A-C21F-41C2-A4EC-7FFD4192F21A}" type="presParOf" srcId="{DCEE3D9F-A43A-41B7-836F-F90BF0F38F11}" destId="{41EB971F-5E3C-40FC-879C-9C0316EC520E}" srcOrd="11" destOrd="0" presId="urn:microsoft.com/office/officeart/2005/8/layout/vList2"/>
    <dgm:cxn modelId="{192FF6DD-60DD-4E28-B016-A5C4A47EA9CD}" type="presParOf" srcId="{DCEE3D9F-A43A-41B7-836F-F90BF0F38F11}" destId="{A07CA4E7-FDF7-4DA6-9121-FFD7AB8739C8}"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F3D2055-A6B0-446C-AD2F-CB30D81122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78C678-F74F-4259-A530-551790B4E68F}">
      <dgm:prSet/>
      <dgm:spPr/>
      <dgm:t>
        <a:bodyPr/>
        <a:lstStyle/>
        <a:p>
          <a:r>
            <a:rPr lang="en-US"/>
            <a:t>Infrastructure in three non-contiguous neighborhoods</a:t>
          </a:r>
        </a:p>
      </dgm:t>
    </dgm:pt>
    <dgm:pt modelId="{C77B3B67-D773-48E6-AE0B-7EBECFC976E6}" type="parTrans" cxnId="{5D43F431-2830-49CC-991F-80036D6E344B}">
      <dgm:prSet/>
      <dgm:spPr/>
      <dgm:t>
        <a:bodyPr/>
        <a:lstStyle/>
        <a:p>
          <a:endParaRPr lang="en-US"/>
        </a:p>
      </dgm:t>
    </dgm:pt>
    <dgm:pt modelId="{3C9AB9D2-7001-4585-B640-4112977B3425}" type="sibTrans" cxnId="{5D43F431-2830-49CC-991F-80036D6E344B}">
      <dgm:prSet/>
      <dgm:spPr/>
      <dgm:t>
        <a:bodyPr/>
        <a:lstStyle/>
        <a:p>
          <a:endParaRPr lang="en-US"/>
        </a:p>
      </dgm:t>
    </dgm:pt>
    <dgm:pt modelId="{2B6376E8-DFC9-4AC0-8FB2-902DE75BBA7D}">
      <dgm:prSet/>
      <dgm:spPr/>
      <dgm:t>
        <a:bodyPr/>
        <a:lstStyle/>
        <a:p>
          <a:r>
            <a:rPr lang="en-US"/>
            <a:t>Each neighborhood is a separate benefit area</a:t>
          </a:r>
        </a:p>
      </dgm:t>
    </dgm:pt>
    <dgm:pt modelId="{4829BDCF-DB48-4E06-8A54-B2B9BAC87254}" type="parTrans" cxnId="{E641F972-E55D-424A-B625-3EB0B19FE44C}">
      <dgm:prSet/>
      <dgm:spPr/>
      <dgm:t>
        <a:bodyPr/>
        <a:lstStyle/>
        <a:p>
          <a:endParaRPr lang="en-US"/>
        </a:p>
      </dgm:t>
    </dgm:pt>
    <dgm:pt modelId="{73988007-BB74-4AFB-A523-C518B1391354}" type="sibTrans" cxnId="{E641F972-E55D-424A-B625-3EB0B19FE44C}">
      <dgm:prSet/>
      <dgm:spPr/>
      <dgm:t>
        <a:bodyPr/>
        <a:lstStyle/>
        <a:p>
          <a:endParaRPr lang="en-US"/>
        </a:p>
      </dgm:t>
    </dgm:pt>
    <dgm:pt modelId="{19D13041-03FA-490D-BA00-2734BCC4E22C}">
      <dgm:prSet/>
      <dgm:spPr/>
      <dgm:t>
        <a:bodyPr/>
        <a:lstStyle/>
        <a:p>
          <a:r>
            <a:rPr lang="en-US" dirty="0"/>
            <a:t>Confidence level: 95%</a:t>
          </a:r>
        </a:p>
      </dgm:t>
    </dgm:pt>
    <dgm:pt modelId="{9E0965DA-5E28-4940-8F31-C71162D9EF5F}" type="parTrans" cxnId="{2380638D-921D-44A5-9943-1D34A8EE2149}">
      <dgm:prSet/>
      <dgm:spPr/>
      <dgm:t>
        <a:bodyPr/>
        <a:lstStyle/>
        <a:p>
          <a:endParaRPr lang="en-US"/>
        </a:p>
      </dgm:t>
    </dgm:pt>
    <dgm:pt modelId="{664CC851-E9FD-4CF3-ACA8-7C3428E3E8D9}" type="sibTrans" cxnId="{2380638D-921D-44A5-9943-1D34A8EE2149}">
      <dgm:prSet/>
      <dgm:spPr/>
      <dgm:t>
        <a:bodyPr/>
        <a:lstStyle/>
        <a:p>
          <a:endParaRPr lang="en-US"/>
        </a:p>
      </dgm:t>
    </dgm:pt>
    <dgm:pt modelId="{BCDFFB02-611A-4EB8-B2B1-9A44D31A5B78}">
      <dgm:prSet/>
      <dgm:spPr/>
      <dgm:t>
        <a:bodyPr/>
        <a:lstStyle/>
        <a:p>
          <a:r>
            <a:rPr lang="en-US"/>
            <a:t>Margin of error: 5%</a:t>
          </a:r>
        </a:p>
      </dgm:t>
    </dgm:pt>
    <dgm:pt modelId="{C874519C-BE99-4590-A3E6-10AFD0E61811}" type="parTrans" cxnId="{978A3E6A-BA71-4D07-BE05-E5CCAA07014A}">
      <dgm:prSet/>
      <dgm:spPr/>
      <dgm:t>
        <a:bodyPr/>
        <a:lstStyle/>
        <a:p>
          <a:endParaRPr lang="en-US"/>
        </a:p>
      </dgm:t>
    </dgm:pt>
    <dgm:pt modelId="{B1E36DDF-4294-47FD-8D1E-D422A4DF05C8}" type="sibTrans" cxnId="{978A3E6A-BA71-4D07-BE05-E5CCAA07014A}">
      <dgm:prSet/>
      <dgm:spPr/>
      <dgm:t>
        <a:bodyPr/>
        <a:lstStyle/>
        <a:p>
          <a:endParaRPr lang="en-US"/>
        </a:p>
      </dgm:t>
    </dgm:pt>
    <dgm:pt modelId="{742DF3BC-E073-4231-8575-08B2AFB698A6}">
      <dgm:prSet/>
      <dgm:spPr/>
      <dgm:t>
        <a:bodyPr/>
        <a:lstStyle/>
        <a:p>
          <a:r>
            <a:rPr lang="en-US"/>
            <a:t>Minimum required response: 24HH from each neighborhood</a:t>
          </a:r>
        </a:p>
      </dgm:t>
    </dgm:pt>
    <dgm:pt modelId="{47724E8B-21E3-4CDB-902E-A3A1DA36859F}" type="parTrans" cxnId="{CA30D96A-F04B-43F5-B94C-EDD43E326958}">
      <dgm:prSet/>
      <dgm:spPr/>
      <dgm:t>
        <a:bodyPr/>
        <a:lstStyle/>
        <a:p>
          <a:endParaRPr lang="en-US"/>
        </a:p>
      </dgm:t>
    </dgm:pt>
    <dgm:pt modelId="{F62F08DC-6F0C-4591-A926-9EA905B56A14}" type="sibTrans" cxnId="{CA30D96A-F04B-43F5-B94C-EDD43E326958}">
      <dgm:prSet/>
      <dgm:spPr/>
      <dgm:t>
        <a:bodyPr/>
        <a:lstStyle/>
        <a:p>
          <a:endParaRPr lang="en-US"/>
        </a:p>
      </dgm:t>
    </dgm:pt>
    <dgm:pt modelId="{3131CD35-DF44-4B17-92E6-49AA61D1361B}">
      <dgm:prSet/>
      <dgm:spPr/>
      <dgm:t>
        <a:bodyPr/>
        <a:lstStyle/>
        <a:p>
          <a:r>
            <a:rPr lang="en-US"/>
            <a:t>Best approach: survey all households and conduct follow ups</a:t>
          </a:r>
        </a:p>
      </dgm:t>
    </dgm:pt>
    <dgm:pt modelId="{5EEF1678-E50A-4B8E-B93F-C29758514AB6}" type="parTrans" cxnId="{1460D1D5-33F7-4A32-AC69-A02C5C01723E}">
      <dgm:prSet/>
      <dgm:spPr/>
      <dgm:t>
        <a:bodyPr/>
        <a:lstStyle/>
        <a:p>
          <a:endParaRPr lang="en-US"/>
        </a:p>
      </dgm:t>
    </dgm:pt>
    <dgm:pt modelId="{A6EB3781-BD56-488F-AEA7-26460D002147}" type="sibTrans" cxnId="{1460D1D5-33F7-4A32-AC69-A02C5C01723E}">
      <dgm:prSet/>
      <dgm:spPr/>
      <dgm:t>
        <a:bodyPr/>
        <a:lstStyle/>
        <a:p>
          <a:endParaRPr lang="en-US"/>
        </a:p>
      </dgm:t>
    </dgm:pt>
    <dgm:pt modelId="{76164720-B909-4713-AD5A-0EF1DB8AB02D}" type="pres">
      <dgm:prSet presAssocID="{CF3D2055-A6B0-446C-AD2F-CB30D811220C}" presName="linear" presStyleCnt="0">
        <dgm:presLayoutVars>
          <dgm:animLvl val="lvl"/>
          <dgm:resizeHandles val="exact"/>
        </dgm:presLayoutVars>
      </dgm:prSet>
      <dgm:spPr/>
    </dgm:pt>
    <dgm:pt modelId="{A80A9571-1143-4913-A1E7-6893B86232E0}" type="pres">
      <dgm:prSet presAssocID="{F178C678-F74F-4259-A530-551790B4E68F}" presName="parentText" presStyleLbl="node1" presStyleIdx="0" presStyleCnt="6">
        <dgm:presLayoutVars>
          <dgm:chMax val="0"/>
          <dgm:bulletEnabled val="1"/>
        </dgm:presLayoutVars>
      </dgm:prSet>
      <dgm:spPr/>
    </dgm:pt>
    <dgm:pt modelId="{DD04DEED-DC6D-43CF-93E4-B61C0B05DC24}" type="pres">
      <dgm:prSet presAssocID="{3C9AB9D2-7001-4585-B640-4112977B3425}" presName="spacer" presStyleCnt="0"/>
      <dgm:spPr/>
    </dgm:pt>
    <dgm:pt modelId="{9B007A7A-2EBA-4CC1-A18D-5FEE10DC1BEF}" type="pres">
      <dgm:prSet presAssocID="{2B6376E8-DFC9-4AC0-8FB2-902DE75BBA7D}" presName="parentText" presStyleLbl="node1" presStyleIdx="1" presStyleCnt="6">
        <dgm:presLayoutVars>
          <dgm:chMax val="0"/>
          <dgm:bulletEnabled val="1"/>
        </dgm:presLayoutVars>
      </dgm:prSet>
      <dgm:spPr/>
    </dgm:pt>
    <dgm:pt modelId="{89619336-7088-40CC-8B67-99BF088667ED}" type="pres">
      <dgm:prSet presAssocID="{73988007-BB74-4AFB-A523-C518B1391354}" presName="spacer" presStyleCnt="0"/>
      <dgm:spPr/>
    </dgm:pt>
    <dgm:pt modelId="{89350A1C-E6A5-4A5C-B0D6-B9F2AAA967EC}" type="pres">
      <dgm:prSet presAssocID="{19D13041-03FA-490D-BA00-2734BCC4E22C}" presName="parentText" presStyleLbl="node1" presStyleIdx="2" presStyleCnt="6">
        <dgm:presLayoutVars>
          <dgm:chMax val="0"/>
          <dgm:bulletEnabled val="1"/>
        </dgm:presLayoutVars>
      </dgm:prSet>
      <dgm:spPr/>
    </dgm:pt>
    <dgm:pt modelId="{0F6F69F1-5C75-4F09-B6BA-5EEA78A301BF}" type="pres">
      <dgm:prSet presAssocID="{664CC851-E9FD-4CF3-ACA8-7C3428E3E8D9}" presName="spacer" presStyleCnt="0"/>
      <dgm:spPr/>
    </dgm:pt>
    <dgm:pt modelId="{AC6A6028-8FE8-488E-A00C-72D348FBEF4D}" type="pres">
      <dgm:prSet presAssocID="{BCDFFB02-611A-4EB8-B2B1-9A44D31A5B78}" presName="parentText" presStyleLbl="node1" presStyleIdx="3" presStyleCnt="6">
        <dgm:presLayoutVars>
          <dgm:chMax val="0"/>
          <dgm:bulletEnabled val="1"/>
        </dgm:presLayoutVars>
      </dgm:prSet>
      <dgm:spPr/>
    </dgm:pt>
    <dgm:pt modelId="{4882A237-3C01-4ED7-B0B8-F137DCCD701B}" type="pres">
      <dgm:prSet presAssocID="{B1E36DDF-4294-47FD-8D1E-D422A4DF05C8}" presName="spacer" presStyleCnt="0"/>
      <dgm:spPr/>
    </dgm:pt>
    <dgm:pt modelId="{C2BC1CE3-0050-4C28-B57D-BAD35EF4BCBF}" type="pres">
      <dgm:prSet presAssocID="{742DF3BC-E073-4231-8575-08B2AFB698A6}" presName="parentText" presStyleLbl="node1" presStyleIdx="4" presStyleCnt="6">
        <dgm:presLayoutVars>
          <dgm:chMax val="0"/>
          <dgm:bulletEnabled val="1"/>
        </dgm:presLayoutVars>
      </dgm:prSet>
      <dgm:spPr/>
    </dgm:pt>
    <dgm:pt modelId="{0F6A55DE-1F46-48D3-90BB-A1F719CBD855}" type="pres">
      <dgm:prSet presAssocID="{F62F08DC-6F0C-4591-A926-9EA905B56A14}" presName="spacer" presStyleCnt="0"/>
      <dgm:spPr/>
    </dgm:pt>
    <dgm:pt modelId="{EF8A8828-7899-4CB2-8798-9C0ECBC8E726}" type="pres">
      <dgm:prSet presAssocID="{3131CD35-DF44-4B17-92E6-49AA61D1361B}" presName="parentText" presStyleLbl="node1" presStyleIdx="5" presStyleCnt="6">
        <dgm:presLayoutVars>
          <dgm:chMax val="0"/>
          <dgm:bulletEnabled val="1"/>
        </dgm:presLayoutVars>
      </dgm:prSet>
      <dgm:spPr/>
    </dgm:pt>
  </dgm:ptLst>
  <dgm:cxnLst>
    <dgm:cxn modelId="{5D43F431-2830-49CC-991F-80036D6E344B}" srcId="{CF3D2055-A6B0-446C-AD2F-CB30D811220C}" destId="{F178C678-F74F-4259-A530-551790B4E68F}" srcOrd="0" destOrd="0" parTransId="{C77B3B67-D773-48E6-AE0B-7EBECFC976E6}" sibTransId="{3C9AB9D2-7001-4585-B640-4112977B3425}"/>
    <dgm:cxn modelId="{3A46343C-26EA-4643-82A1-E330F0AED231}" type="presOf" srcId="{CF3D2055-A6B0-446C-AD2F-CB30D811220C}" destId="{76164720-B909-4713-AD5A-0EF1DB8AB02D}" srcOrd="0" destOrd="0" presId="urn:microsoft.com/office/officeart/2005/8/layout/vList2"/>
    <dgm:cxn modelId="{94C2AD3D-2F59-4E7A-A7A3-448532403884}" type="presOf" srcId="{3131CD35-DF44-4B17-92E6-49AA61D1361B}" destId="{EF8A8828-7899-4CB2-8798-9C0ECBC8E726}" srcOrd="0" destOrd="0" presId="urn:microsoft.com/office/officeart/2005/8/layout/vList2"/>
    <dgm:cxn modelId="{978A3E6A-BA71-4D07-BE05-E5CCAA07014A}" srcId="{CF3D2055-A6B0-446C-AD2F-CB30D811220C}" destId="{BCDFFB02-611A-4EB8-B2B1-9A44D31A5B78}" srcOrd="3" destOrd="0" parTransId="{C874519C-BE99-4590-A3E6-10AFD0E61811}" sibTransId="{B1E36DDF-4294-47FD-8D1E-D422A4DF05C8}"/>
    <dgm:cxn modelId="{7589904A-B744-4D2C-B99F-6D9DE7DFEC09}" type="presOf" srcId="{19D13041-03FA-490D-BA00-2734BCC4E22C}" destId="{89350A1C-E6A5-4A5C-B0D6-B9F2AAA967EC}" srcOrd="0" destOrd="0" presId="urn:microsoft.com/office/officeart/2005/8/layout/vList2"/>
    <dgm:cxn modelId="{CA30D96A-F04B-43F5-B94C-EDD43E326958}" srcId="{CF3D2055-A6B0-446C-AD2F-CB30D811220C}" destId="{742DF3BC-E073-4231-8575-08B2AFB698A6}" srcOrd="4" destOrd="0" parTransId="{47724E8B-21E3-4CDB-902E-A3A1DA36859F}" sibTransId="{F62F08DC-6F0C-4591-A926-9EA905B56A14}"/>
    <dgm:cxn modelId="{2986634B-3055-432E-A281-9A3A43A3FC19}" type="presOf" srcId="{2B6376E8-DFC9-4AC0-8FB2-902DE75BBA7D}" destId="{9B007A7A-2EBA-4CC1-A18D-5FEE10DC1BEF}" srcOrd="0" destOrd="0" presId="urn:microsoft.com/office/officeart/2005/8/layout/vList2"/>
    <dgm:cxn modelId="{E641F972-E55D-424A-B625-3EB0B19FE44C}" srcId="{CF3D2055-A6B0-446C-AD2F-CB30D811220C}" destId="{2B6376E8-DFC9-4AC0-8FB2-902DE75BBA7D}" srcOrd="1" destOrd="0" parTransId="{4829BDCF-DB48-4E06-8A54-B2B9BAC87254}" sibTransId="{73988007-BB74-4AFB-A523-C518B1391354}"/>
    <dgm:cxn modelId="{2380638D-921D-44A5-9943-1D34A8EE2149}" srcId="{CF3D2055-A6B0-446C-AD2F-CB30D811220C}" destId="{19D13041-03FA-490D-BA00-2734BCC4E22C}" srcOrd="2" destOrd="0" parTransId="{9E0965DA-5E28-4940-8F31-C71162D9EF5F}" sibTransId="{664CC851-E9FD-4CF3-ACA8-7C3428E3E8D9}"/>
    <dgm:cxn modelId="{74E59DAF-ADFA-4B43-A458-36A74CC1FBFA}" type="presOf" srcId="{BCDFFB02-611A-4EB8-B2B1-9A44D31A5B78}" destId="{AC6A6028-8FE8-488E-A00C-72D348FBEF4D}" srcOrd="0" destOrd="0" presId="urn:microsoft.com/office/officeart/2005/8/layout/vList2"/>
    <dgm:cxn modelId="{1460D1D5-33F7-4A32-AC69-A02C5C01723E}" srcId="{CF3D2055-A6B0-446C-AD2F-CB30D811220C}" destId="{3131CD35-DF44-4B17-92E6-49AA61D1361B}" srcOrd="5" destOrd="0" parTransId="{5EEF1678-E50A-4B8E-B93F-C29758514AB6}" sibTransId="{A6EB3781-BD56-488F-AEA7-26460D002147}"/>
    <dgm:cxn modelId="{6381DAE6-9BBA-45FC-BC05-49BE91C8EDEA}" type="presOf" srcId="{F178C678-F74F-4259-A530-551790B4E68F}" destId="{A80A9571-1143-4913-A1E7-6893B86232E0}" srcOrd="0" destOrd="0" presId="urn:microsoft.com/office/officeart/2005/8/layout/vList2"/>
    <dgm:cxn modelId="{7556E0F2-FB82-43BA-989B-E57BEB23C33D}" type="presOf" srcId="{742DF3BC-E073-4231-8575-08B2AFB698A6}" destId="{C2BC1CE3-0050-4C28-B57D-BAD35EF4BCBF}" srcOrd="0" destOrd="0" presId="urn:microsoft.com/office/officeart/2005/8/layout/vList2"/>
    <dgm:cxn modelId="{CE6E6A51-4B03-44A2-896B-A229D9DA733D}" type="presParOf" srcId="{76164720-B909-4713-AD5A-0EF1DB8AB02D}" destId="{A80A9571-1143-4913-A1E7-6893B86232E0}" srcOrd="0" destOrd="0" presId="urn:microsoft.com/office/officeart/2005/8/layout/vList2"/>
    <dgm:cxn modelId="{D67A1367-ABEF-4FF2-87DD-4C1D4E7E92F8}" type="presParOf" srcId="{76164720-B909-4713-AD5A-0EF1DB8AB02D}" destId="{DD04DEED-DC6D-43CF-93E4-B61C0B05DC24}" srcOrd="1" destOrd="0" presId="urn:microsoft.com/office/officeart/2005/8/layout/vList2"/>
    <dgm:cxn modelId="{EBE69C23-1AD1-44F0-B5D5-14D23D64991D}" type="presParOf" srcId="{76164720-B909-4713-AD5A-0EF1DB8AB02D}" destId="{9B007A7A-2EBA-4CC1-A18D-5FEE10DC1BEF}" srcOrd="2" destOrd="0" presId="urn:microsoft.com/office/officeart/2005/8/layout/vList2"/>
    <dgm:cxn modelId="{CE7212F3-4B7F-4BAD-B177-F39261CC4D47}" type="presParOf" srcId="{76164720-B909-4713-AD5A-0EF1DB8AB02D}" destId="{89619336-7088-40CC-8B67-99BF088667ED}" srcOrd="3" destOrd="0" presId="urn:microsoft.com/office/officeart/2005/8/layout/vList2"/>
    <dgm:cxn modelId="{209DE86E-026E-4BD3-A691-84C5CB2073AB}" type="presParOf" srcId="{76164720-B909-4713-AD5A-0EF1DB8AB02D}" destId="{89350A1C-E6A5-4A5C-B0D6-B9F2AAA967EC}" srcOrd="4" destOrd="0" presId="urn:microsoft.com/office/officeart/2005/8/layout/vList2"/>
    <dgm:cxn modelId="{8F76FDAE-53DE-43B8-AADA-1E40538B5DD9}" type="presParOf" srcId="{76164720-B909-4713-AD5A-0EF1DB8AB02D}" destId="{0F6F69F1-5C75-4F09-B6BA-5EEA78A301BF}" srcOrd="5" destOrd="0" presId="urn:microsoft.com/office/officeart/2005/8/layout/vList2"/>
    <dgm:cxn modelId="{C0CC7A3D-2096-460E-837B-44E9B46BF00D}" type="presParOf" srcId="{76164720-B909-4713-AD5A-0EF1DB8AB02D}" destId="{AC6A6028-8FE8-488E-A00C-72D348FBEF4D}" srcOrd="6" destOrd="0" presId="urn:microsoft.com/office/officeart/2005/8/layout/vList2"/>
    <dgm:cxn modelId="{9DE1C2A0-5DD2-4FF9-9E5E-1A39D5966278}" type="presParOf" srcId="{76164720-B909-4713-AD5A-0EF1DB8AB02D}" destId="{4882A237-3C01-4ED7-B0B8-F137DCCD701B}" srcOrd="7" destOrd="0" presId="urn:microsoft.com/office/officeart/2005/8/layout/vList2"/>
    <dgm:cxn modelId="{0E091D0C-C2DB-4159-907B-B328B5B0E931}" type="presParOf" srcId="{76164720-B909-4713-AD5A-0EF1DB8AB02D}" destId="{C2BC1CE3-0050-4C28-B57D-BAD35EF4BCBF}" srcOrd="8" destOrd="0" presId="urn:microsoft.com/office/officeart/2005/8/layout/vList2"/>
    <dgm:cxn modelId="{A84B0E1A-59E6-4D21-8348-F071A25A1A03}" type="presParOf" srcId="{76164720-B909-4713-AD5A-0EF1DB8AB02D}" destId="{0F6A55DE-1F46-48D3-90BB-A1F719CBD855}" srcOrd="9" destOrd="0" presId="urn:microsoft.com/office/officeart/2005/8/layout/vList2"/>
    <dgm:cxn modelId="{7AF7A51D-80B9-4269-B18C-663C830B1882}" type="presParOf" srcId="{76164720-B909-4713-AD5A-0EF1DB8AB02D}" destId="{EF8A8828-7899-4CB2-8798-9C0ECBC8E726}"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227BA92-EE2B-4C52-BE09-498DCA85C18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0BBA5E0-9760-4832-88EB-603055014500}">
      <dgm:prSet/>
      <dgm:spPr/>
      <dgm:t>
        <a:bodyPr/>
        <a:lstStyle/>
        <a:p>
          <a:r>
            <a:rPr lang="en-US" dirty="0"/>
            <a:t>Oversampling Explained</a:t>
          </a:r>
        </a:p>
      </dgm:t>
    </dgm:pt>
    <dgm:pt modelId="{AA5AEE80-792F-4D12-821F-C9B0C0C83EF1}" type="parTrans" cxnId="{DF6938DC-BA49-4CF8-ACA1-2E32172E9ECD}">
      <dgm:prSet/>
      <dgm:spPr/>
      <dgm:t>
        <a:bodyPr/>
        <a:lstStyle/>
        <a:p>
          <a:endParaRPr lang="en-US"/>
        </a:p>
      </dgm:t>
    </dgm:pt>
    <dgm:pt modelId="{C9432C67-3F47-493C-8773-0E5A4D482DCB}" type="sibTrans" cxnId="{DF6938DC-BA49-4CF8-ACA1-2E32172E9ECD}">
      <dgm:prSet/>
      <dgm:spPr/>
      <dgm:t>
        <a:bodyPr/>
        <a:lstStyle/>
        <a:p>
          <a:endParaRPr lang="en-US"/>
        </a:p>
      </dgm:t>
    </dgm:pt>
    <dgm:pt modelId="{7B892DA4-AD94-4D98-A125-D9ACFCC07618}">
      <dgm:prSet/>
      <dgm:spPr/>
      <dgm:t>
        <a:bodyPr anchor="ctr"/>
        <a:lstStyle/>
        <a:p>
          <a:r>
            <a:rPr lang="en-US" dirty="0"/>
            <a:t>150-200% rule</a:t>
          </a:r>
        </a:p>
      </dgm:t>
    </dgm:pt>
    <dgm:pt modelId="{F213D4D3-7720-43CC-9D46-F9BA695210CC}" type="parTrans" cxnId="{B89A99F3-3260-464D-989E-5463240FA524}">
      <dgm:prSet/>
      <dgm:spPr/>
      <dgm:t>
        <a:bodyPr/>
        <a:lstStyle/>
        <a:p>
          <a:endParaRPr lang="en-US"/>
        </a:p>
      </dgm:t>
    </dgm:pt>
    <dgm:pt modelId="{3CD16725-0AAF-4EBA-90A2-A046EB82E752}" type="sibTrans" cxnId="{B89A99F3-3260-464D-989E-5463240FA524}">
      <dgm:prSet/>
      <dgm:spPr/>
      <dgm:t>
        <a:bodyPr/>
        <a:lstStyle/>
        <a:p>
          <a:endParaRPr lang="en-US"/>
        </a:p>
      </dgm:t>
    </dgm:pt>
    <dgm:pt modelId="{62C5F43C-9B07-40B8-B2F0-AF43BC7EF625}">
      <dgm:prSet/>
      <dgm:spPr/>
      <dgm:t>
        <a:bodyPr anchor="ctr"/>
        <a:lstStyle/>
        <a:p>
          <a:r>
            <a:rPr lang="en-US" dirty="0"/>
            <a:t>Non-response reality</a:t>
          </a:r>
        </a:p>
      </dgm:t>
    </dgm:pt>
    <dgm:pt modelId="{5E5A3EC3-8F1C-4E1C-B85F-66CAF4B20ABF}" type="parTrans" cxnId="{FA2AB773-F4B3-4047-8316-49464A3DC1EC}">
      <dgm:prSet/>
      <dgm:spPr/>
      <dgm:t>
        <a:bodyPr/>
        <a:lstStyle/>
        <a:p>
          <a:endParaRPr lang="en-US"/>
        </a:p>
      </dgm:t>
    </dgm:pt>
    <dgm:pt modelId="{526B21C0-9942-4877-93A3-D1BB88992B58}" type="sibTrans" cxnId="{FA2AB773-F4B3-4047-8316-49464A3DC1EC}">
      <dgm:prSet/>
      <dgm:spPr/>
      <dgm:t>
        <a:bodyPr/>
        <a:lstStyle/>
        <a:p>
          <a:endParaRPr lang="en-US"/>
        </a:p>
      </dgm:t>
    </dgm:pt>
    <dgm:pt modelId="{2A0954DE-B235-4D24-B49F-FF26384C6FAA}">
      <dgm:prSet/>
      <dgm:spPr/>
      <dgm:t>
        <a:bodyPr anchor="ctr"/>
        <a:lstStyle/>
        <a:p>
          <a:r>
            <a:rPr lang="en-US" dirty="0"/>
            <a:t>Why oversampling is required, not optional</a:t>
          </a:r>
        </a:p>
      </dgm:t>
    </dgm:pt>
    <dgm:pt modelId="{A7F6EA99-1330-466C-BF8C-C19A41AE1B8B}" type="parTrans" cxnId="{F6480AF0-9016-463C-AA61-8720BE2F7626}">
      <dgm:prSet/>
      <dgm:spPr/>
      <dgm:t>
        <a:bodyPr/>
        <a:lstStyle/>
        <a:p>
          <a:endParaRPr lang="en-US"/>
        </a:p>
      </dgm:t>
    </dgm:pt>
    <dgm:pt modelId="{11B2A5BB-C902-4F0C-9C48-C614EF42102B}" type="sibTrans" cxnId="{F6480AF0-9016-463C-AA61-8720BE2F7626}">
      <dgm:prSet/>
      <dgm:spPr/>
      <dgm:t>
        <a:bodyPr/>
        <a:lstStyle/>
        <a:p>
          <a:endParaRPr lang="en-US"/>
        </a:p>
      </dgm:t>
    </dgm:pt>
    <dgm:pt modelId="{DE7E0FAB-7C6D-4672-9C0C-46B9F69EEA98}" type="pres">
      <dgm:prSet presAssocID="{0227BA92-EE2B-4C52-BE09-498DCA85C181}" presName="vert0" presStyleCnt="0">
        <dgm:presLayoutVars>
          <dgm:dir/>
          <dgm:animOne val="branch"/>
          <dgm:animLvl val="lvl"/>
        </dgm:presLayoutVars>
      </dgm:prSet>
      <dgm:spPr/>
    </dgm:pt>
    <dgm:pt modelId="{FCF60EAA-207D-4C78-AFEA-4A92375A5F0B}" type="pres">
      <dgm:prSet presAssocID="{40BBA5E0-9760-4832-88EB-603055014500}" presName="thickLine" presStyleLbl="alignNode1" presStyleIdx="0" presStyleCnt="1"/>
      <dgm:spPr/>
    </dgm:pt>
    <dgm:pt modelId="{541C2419-CC75-4478-9077-470FBA869D6F}" type="pres">
      <dgm:prSet presAssocID="{40BBA5E0-9760-4832-88EB-603055014500}" presName="horz1" presStyleCnt="0"/>
      <dgm:spPr/>
    </dgm:pt>
    <dgm:pt modelId="{37FDF684-EC27-4064-B1FF-19FED3074C12}" type="pres">
      <dgm:prSet presAssocID="{40BBA5E0-9760-4832-88EB-603055014500}" presName="tx1" presStyleLbl="revTx" presStyleIdx="0" presStyleCnt="4"/>
      <dgm:spPr/>
    </dgm:pt>
    <dgm:pt modelId="{E39C9DCE-E2E1-46A6-90CE-4173D8F0360B}" type="pres">
      <dgm:prSet presAssocID="{40BBA5E0-9760-4832-88EB-603055014500}" presName="vert1" presStyleCnt="0"/>
      <dgm:spPr/>
    </dgm:pt>
    <dgm:pt modelId="{442680B4-00B0-4408-9B76-7D2B74F58A0A}" type="pres">
      <dgm:prSet presAssocID="{7B892DA4-AD94-4D98-A125-D9ACFCC07618}" presName="vertSpace2a" presStyleCnt="0"/>
      <dgm:spPr/>
    </dgm:pt>
    <dgm:pt modelId="{34173509-0032-48BE-80BD-97EEE7020F56}" type="pres">
      <dgm:prSet presAssocID="{7B892DA4-AD94-4D98-A125-D9ACFCC07618}" presName="horz2" presStyleCnt="0"/>
      <dgm:spPr/>
    </dgm:pt>
    <dgm:pt modelId="{6CAC1551-4332-4AE4-89BA-633ED82CDA9D}" type="pres">
      <dgm:prSet presAssocID="{7B892DA4-AD94-4D98-A125-D9ACFCC07618}" presName="horzSpace2" presStyleCnt="0"/>
      <dgm:spPr/>
    </dgm:pt>
    <dgm:pt modelId="{924A2F2E-CE75-4E8F-A75C-C3681DE89A83}" type="pres">
      <dgm:prSet presAssocID="{7B892DA4-AD94-4D98-A125-D9ACFCC07618}" presName="tx2" presStyleLbl="revTx" presStyleIdx="1" presStyleCnt="4"/>
      <dgm:spPr/>
    </dgm:pt>
    <dgm:pt modelId="{B7F7CD3D-81A1-4CE7-B341-81793EE0CF89}" type="pres">
      <dgm:prSet presAssocID="{7B892DA4-AD94-4D98-A125-D9ACFCC07618}" presName="vert2" presStyleCnt="0"/>
      <dgm:spPr/>
    </dgm:pt>
    <dgm:pt modelId="{F0A14A3C-45CF-4D20-9A05-5926E26363EE}" type="pres">
      <dgm:prSet presAssocID="{7B892DA4-AD94-4D98-A125-D9ACFCC07618}" presName="thinLine2b" presStyleLbl="callout" presStyleIdx="0" presStyleCnt="3"/>
      <dgm:spPr/>
    </dgm:pt>
    <dgm:pt modelId="{2DD63302-E2BF-4F05-BACD-9C6D9E140C50}" type="pres">
      <dgm:prSet presAssocID="{7B892DA4-AD94-4D98-A125-D9ACFCC07618}" presName="vertSpace2b" presStyleCnt="0"/>
      <dgm:spPr/>
    </dgm:pt>
    <dgm:pt modelId="{E4E6D51E-31E1-43BE-BDD0-B8F16C8B57B5}" type="pres">
      <dgm:prSet presAssocID="{62C5F43C-9B07-40B8-B2F0-AF43BC7EF625}" presName="horz2" presStyleCnt="0"/>
      <dgm:spPr/>
    </dgm:pt>
    <dgm:pt modelId="{85AB7E67-53A3-4522-8B76-B3D0C110847B}" type="pres">
      <dgm:prSet presAssocID="{62C5F43C-9B07-40B8-B2F0-AF43BC7EF625}" presName="horzSpace2" presStyleCnt="0"/>
      <dgm:spPr/>
    </dgm:pt>
    <dgm:pt modelId="{E77572FE-3B30-4D66-BD25-E4F07387F5B1}" type="pres">
      <dgm:prSet presAssocID="{62C5F43C-9B07-40B8-B2F0-AF43BC7EF625}" presName="tx2" presStyleLbl="revTx" presStyleIdx="2" presStyleCnt="4"/>
      <dgm:spPr/>
    </dgm:pt>
    <dgm:pt modelId="{E5C4EF36-639A-4C40-AAC5-EBE2E31AC6D0}" type="pres">
      <dgm:prSet presAssocID="{62C5F43C-9B07-40B8-B2F0-AF43BC7EF625}" presName="vert2" presStyleCnt="0"/>
      <dgm:spPr/>
    </dgm:pt>
    <dgm:pt modelId="{D813FA01-4AEF-444F-8A2E-DD0960D56744}" type="pres">
      <dgm:prSet presAssocID="{62C5F43C-9B07-40B8-B2F0-AF43BC7EF625}" presName="thinLine2b" presStyleLbl="callout" presStyleIdx="1" presStyleCnt="3"/>
      <dgm:spPr/>
    </dgm:pt>
    <dgm:pt modelId="{4AC5D305-119A-47E9-AA1A-0F74194BC078}" type="pres">
      <dgm:prSet presAssocID="{62C5F43C-9B07-40B8-B2F0-AF43BC7EF625}" presName="vertSpace2b" presStyleCnt="0"/>
      <dgm:spPr/>
    </dgm:pt>
    <dgm:pt modelId="{C1291272-1243-4A43-B092-2410C94F33D7}" type="pres">
      <dgm:prSet presAssocID="{2A0954DE-B235-4D24-B49F-FF26384C6FAA}" presName="horz2" presStyleCnt="0"/>
      <dgm:spPr/>
    </dgm:pt>
    <dgm:pt modelId="{270B6139-CF45-4320-9D02-06B64E7A2F99}" type="pres">
      <dgm:prSet presAssocID="{2A0954DE-B235-4D24-B49F-FF26384C6FAA}" presName="horzSpace2" presStyleCnt="0"/>
      <dgm:spPr/>
    </dgm:pt>
    <dgm:pt modelId="{72DF5A0E-11A2-44A8-81A3-3DCC15478F46}" type="pres">
      <dgm:prSet presAssocID="{2A0954DE-B235-4D24-B49F-FF26384C6FAA}" presName="tx2" presStyleLbl="revTx" presStyleIdx="3" presStyleCnt="4"/>
      <dgm:spPr/>
    </dgm:pt>
    <dgm:pt modelId="{F78C828B-DA45-41D1-A3E6-08C35500EB79}" type="pres">
      <dgm:prSet presAssocID="{2A0954DE-B235-4D24-B49F-FF26384C6FAA}" presName="vert2" presStyleCnt="0"/>
      <dgm:spPr/>
    </dgm:pt>
    <dgm:pt modelId="{32DD8F34-0CC6-4796-8C8E-332A72658961}" type="pres">
      <dgm:prSet presAssocID="{2A0954DE-B235-4D24-B49F-FF26384C6FAA}" presName="thinLine2b" presStyleLbl="callout" presStyleIdx="2" presStyleCnt="3"/>
      <dgm:spPr/>
    </dgm:pt>
    <dgm:pt modelId="{ACAC858F-5906-4AE0-8E2F-289E0532FC7C}" type="pres">
      <dgm:prSet presAssocID="{2A0954DE-B235-4D24-B49F-FF26384C6FAA}" presName="vertSpace2b" presStyleCnt="0"/>
      <dgm:spPr/>
    </dgm:pt>
  </dgm:ptLst>
  <dgm:cxnLst>
    <dgm:cxn modelId="{FD8EA82D-A6EB-4D30-95A2-6C86025BBCBA}" type="presOf" srcId="{7B892DA4-AD94-4D98-A125-D9ACFCC07618}" destId="{924A2F2E-CE75-4E8F-A75C-C3681DE89A83}" srcOrd="0" destOrd="0" presId="urn:microsoft.com/office/officeart/2008/layout/LinedList"/>
    <dgm:cxn modelId="{C5D91068-B149-4938-84FD-790440EDFB40}" type="presOf" srcId="{62C5F43C-9B07-40B8-B2F0-AF43BC7EF625}" destId="{E77572FE-3B30-4D66-BD25-E4F07387F5B1}" srcOrd="0" destOrd="0" presId="urn:microsoft.com/office/officeart/2008/layout/LinedList"/>
    <dgm:cxn modelId="{FA2AB773-F4B3-4047-8316-49464A3DC1EC}" srcId="{40BBA5E0-9760-4832-88EB-603055014500}" destId="{62C5F43C-9B07-40B8-B2F0-AF43BC7EF625}" srcOrd="1" destOrd="0" parTransId="{5E5A3EC3-8F1C-4E1C-B85F-66CAF4B20ABF}" sibTransId="{526B21C0-9942-4877-93A3-D1BB88992B58}"/>
    <dgm:cxn modelId="{5FA87A8C-1130-4433-931D-1A2BBBE654C2}" type="presOf" srcId="{40BBA5E0-9760-4832-88EB-603055014500}" destId="{37FDF684-EC27-4064-B1FF-19FED3074C12}" srcOrd="0" destOrd="0" presId="urn:microsoft.com/office/officeart/2008/layout/LinedList"/>
    <dgm:cxn modelId="{949C3FB2-7BEF-4351-A7E7-3206C6E7021C}" type="presOf" srcId="{0227BA92-EE2B-4C52-BE09-498DCA85C181}" destId="{DE7E0FAB-7C6D-4672-9C0C-46B9F69EEA98}" srcOrd="0" destOrd="0" presId="urn:microsoft.com/office/officeart/2008/layout/LinedList"/>
    <dgm:cxn modelId="{738542C3-F823-4C0C-84BC-EB909777441B}" type="presOf" srcId="{2A0954DE-B235-4D24-B49F-FF26384C6FAA}" destId="{72DF5A0E-11A2-44A8-81A3-3DCC15478F46}" srcOrd="0" destOrd="0" presId="urn:microsoft.com/office/officeart/2008/layout/LinedList"/>
    <dgm:cxn modelId="{DF6938DC-BA49-4CF8-ACA1-2E32172E9ECD}" srcId="{0227BA92-EE2B-4C52-BE09-498DCA85C181}" destId="{40BBA5E0-9760-4832-88EB-603055014500}" srcOrd="0" destOrd="0" parTransId="{AA5AEE80-792F-4D12-821F-C9B0C0C83EF1}" sibTransId="{C9432C67-3F47-493C-8773-0E5A4D482DCB}"/>
    <dgm:cxn modelId="{F6480AF0-9016-463C-AA61-8720BE2F7626}" srcId="{40BBA5E0-9760-4832-88EB-603055014500}" destId="{2A0954DE-B235-4D24-B49F-FF26384C6FAA}" srcOrd="2" destOrd="0" parTransId="{A7F6EA99-1330-466C-BF8C-C19A41AE1B8B}" sibTransId="{11B2A5BB-C902-4F0C-9C48-C614EF42102B}"/>
    <dgm:cxn modelId="{B89A99F3-3260-464D-989E-5463240FA524}" srcId="{40BBA5E0-9760-4832-88EB-603055014500}" destId="{7B892DA4-AD94-4D98-A125-D9ACFCC07618}" srcOrd="0" destOrd="0" parTransId="{F213D4D3-7720-43CC-9D46-F9BA695210CC}" sibTransId="{3CD16725-0AAF-4EBA-90A2-A046EB82E752}"/>
    <dgm:cxn modelId="{54B03BB5-DB1D-458C-835A-C3B2CB48CAF4}" type="presParOf" srcId="{DE7E0FAB-7C6D-4672-9C0C-46B9F69EEA98}" destId="{FCF60EAA-207D-4C78-AFEA-4A92375A5F0B}" srcOrd="0" destOrd="0" presId="urn:microsoft.com/office/officeart/2008/layout/LinedList"/>
    <dgm:cxn modelId="{7F91326D-0C42-4043-9199-E3BCF260562B}" type="presParOf" srcId="{DE7E0FAB-7C6D-4672-9C0C-46B9F69EEA98}" destId="{541C2419-CC75-4478-9077-470FBA869D6F}" srcOrd="1" destOrd="0" presId="urn:microsoft.com/office/officeart/2008/layout/LinedList"/>
    <dgm:cxn modelId="{3F422E52-65FC-4F2F-8335-B81C614EF5F7}" type="presParOf" srcId="{541C2419-CC75-4478-9077-470FBA869D6F}" destId="{37FDF684-EC27-4064-B1FF-19FED3074C12}" srcOrd="0" destOrd="0" presId="urn:microsoft.com/office/officeart/2008/layout/LinedList"/>
    <dgm:cxn modelId="{C18DF3B9-49EC-4916-A0AF-E9D01FE7BF5E}" type="presParOf" srcId="{541C2419-CC75-4478-9077-470FBA869D6F}" destId="{E39C9DCE-E2E1-46A6-90CE-4173D8F0360B}" srcOrd="1" destOrd="0" presId="urn:microsoft.com/office/officeart/2008/layout/LinedList"/>
    <dgm:cxn modelId="{97E31D9A-7AC3-4903-BD4C-4BBD4BDB0EA2}" type="presParOf" srcId="{E39C9DCE-E2E1-46A6-90CE-4173D8F0360B}" destId="{442680B4-00B0-4408-9B76-7D2B74F58A0A}" srcOrd="0" destOrd="0" presId="urn:microsoft.com/office/officeart/2008/layout/LinedList"/>
    <dgm:cxn modelId="{0762FFEC-2E84-4B88-A89B-B1E081F90437}" type="presParOf" srcId="{E39C9DCE-E2E1-46A6-90CE-4173D8F0360B}" destId="{34173509-0032-48BE-80BD-97EEE7020F56}" srcOrd="1" destOrd="0" presId="urn:microsoft.com/office/officeart/2008/layout/LinedList"/>
    <dgm:cxn modelId="{42ED79F4-86E0-4A7F-A21A-73A37455402A}" type="presParOf" srcId="{34173509-0032-48BE-80BD-97EEE7020F56}" destId="{6CAC1551-4332-4AE4-89BA-633ED82CDA9D}" srcOrd="0" destOrd="0" presId="urn:microsoft.com/office/officeart/2008/layout/LinedList"/>
    <dgm:cxn modelId="{6E2724BA-010D-42E3-B0AE-DDA5623A2D79}" type="presParOf" srcId="{34173509-0032-48BE-80BD-97EEE7020F56}" destId="{924A2F2E-CE75-4E8F-A75C-C3681DE89A83}" srcOrd="1" destOrd="0" presId="urn:microsoft.com/office/officeart/2008/layout/LinedList"/>
    <dgm:cxn modelId="{EA81EAD2-010D-47FF-8589-C691A0207836}" type="presParOf" srcId="{34173509-0032-48BE-80BD-97EEE7020F56}" destId="{B7F7CD3D-81A1-4CE7-B341-81793EE0CF89}" srcOrd="2" destOrd="0" presId="urn:microsoft.com/office/officeart/2008/layout/LinedList"/>
    <dgm:cxn modelId="{2CA1F50D-BE01-4C50-B60F-E3E29D1DC4CF}" type="presParOf" srcId="{E39C9DCE-E2E1-46A6-90CE-4173D8F0360B}" destId="{F0A14A3C-45CF-4D20-9A05-5926E26363EE}" srcOrd="2" destOrd="0" presId="urn:microsoft.com/office/officeart/2008/layout/LinedList"/>
    <dgm:cxn modelId="{3211119C-8F5B-4765-81E7-E65A4FA30C5D}" type="presParOf" srcId="{E39C9DCE-E2E1-46A6-90CE-4173D8F0360B}" destId="{2DD63302-E2BF-4F05-BACD-9C6D9E140C50}" srcOrd="3" destOrd="0" presId="urn:microsoft.com/office/officeart/2008/layout/LinedList"/>
    <dgm:cxn modelId="{3400FDFC-14AF-4B46-AA26-F33674CD5B7F}" type="presParOf" srcId="{E39C9DCE-E2E1-46A6-90CE-4173D8F0360B}" destId="{E4E6D51E-31E1-43BE-BDD0-B8F16C8B57B5}" srcOrd="4" destOrd="0" presId="urn:microsoft.com/office/officeart/2008/layout/LinedList"/>
    <dgm:cxn modelId="{FC7AA7FB-101D-4AA1-9D60-FC92969107C9}" type="presParOf" srcId="{E4E6D51E-31E1-43BE-BDD0-B8F16C8B57B5}" destId="{85AB7E67-53A3-4522-8B76-B3D0C110847B}" srcOrd="0" destOrd="0" presId="urn:microsoft.com/office/officeart/2008/layout/LinedList"/>
    <dgm:cxn modelId="{A3B30A7F-6460-475F-8F21-A8261996F104}" type="presParOf" srcId="{E4E6D51E-31E1-43BE-BDD0-B8F16C8B57B5}" destId="{E77572FE-3B30-4D66-BD25-E4F07387F5B1}" srcOrd="1" destOrd="0" presId="urn:microsoft.com/office/officeart/2008/layout/LinedList"/>
    <dgm:cxn modelId="{6230B590-9D2A-4359-8665-2E246512D20E}" type="presParOf" srcId="{E4E6D51E-31E1-43BE-BDD0-B8F16C8B57B5}" destId="{E5C4EF36-639A-4C40-AAC5-EBE2E31AC6D0}" srcOrd="2" destOrd="0" presId="urn:microsoft.com/office/officeart/2008/layout/LinedList"/>
    <dgm:cxn modelId="{53F16C4C-9909-440F-8C2C-90B4D8A552E3}" type="presParOf" srcId="{E39C9DCE-E2E1-46A6-90CE-4173D8F0360B}" destId="{D813FA01-4AEF-444F-8A2E-DD0960D56744}" srcOrd="5" destOrd="0" presId="urn:microsoft.com/office/officeart/2008/layout/LinedList"/>
    <dgm:cxn modelId="{491D869D-194E-433B-8E22-B2ECC9B741AD}" type="presParOf" srcId="{E39C9DCE-E2E1-46A6-90CE-4173D8F0360B}" destId="{4AC5D305-119A-47E9-AA1A-0F74194BC078}" srcOrd="6" destOrd="0" presId="urn:microsoft.com/office/officeart/2008/layout/LinedList"/>
    <dgm:cxn modelId="{B4C51D78-9220-4018-816E-9F971AD7DC74}" type="presParOf" srcId="{E39C9DCE-E2E1-46A6-90CE-4173D8F0360B}" destId="{C1291272-1243-4A43-B092-2410C94F33D7}" srcOrd="7" destOrd="0" presId="urn:microsoft.com/office/officeart/2008/layout/LinedList"/>
    <dgm:cxn modelId="{74589779-B169-4320-9B6D-96D3EDD8EBE1}" type="presParOf" srcId="{C1291272-1243-4A43-B092-2410C94F33D7}" destId="{270B6139-CF45-4320-9D02-06B64E7A2F99}" srcOrd="0" destOrd="0" presId="urn:microsoft.com/office/officeart/2008/layout/LinedList"/>
    <dgm:cxn modelId="{8F14916A-1DDE-4CF3-90A4-32C40E712343}" type="presParOf" srcId="{C1291272-1243-4A43-B092-2410C94F33D7}" destId="{72DF5A0E-11A2-44A8-81A3-3DCC15478F46}" srcOrd="1" destOrd="0" presId="urn:microsoft.com/office/officeart/2008/layout/LinedList"/>
    <dgm:cxn modelId="{F3F820CB-C63E-45A6-9D59-005E72AEBA69}" type="presParOf" srcId="{C1291272-1243-4A43-B092-2410C94F33D7}" destId="{F78C828B-DA45-41D1-A3E6-08C35500EB79}" srcOrd="2" destOrd="0" presId="urn:microsoft.com/office/officeart/2008/layout/LinedList"/>
    <dgm:cxn modelId="{3E66EE52-36EE-44ED-AE61-A0F52D5455D6}" type="presParOf" srcId="{E39C9DCE-E2E1-46A6-90CE-4173D8F0360B}" destId="{32DD8F34-0CC6-4796-8C8E-332A72658961}" srcOrd="8" destOrd="0" presId="urn:microsoft.com/office/officeart/2008/layout/LinedList"/>
    <dgm:cxn modelId="{08328034-5579-4BA1-AEA2-394947CF9EB5}" type="presParOf" srcId="{E39C9DCE-E2E1-46A6-90CE-4173D8F0360B}" destId="{ACAC858F-5906-4AE0-8E2F-289E0532FC7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28CFFE6-D673-4B8A-A102-98226B56446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665E023-5EF2-483F-B314-AD6E4A1D819A}">
      <dgm:prSet custT="1"/>
      <dgm:spPr/>
      <dgm:t>
        <a:bodyPr/>
        <a:lstStyle/>
        <a:p>
          <a:r>
            <a:rPr lang="en-US" sz="2600" dirty="0"/>
            <a:t>Drawing a Random Sample</a:t>
          </a:r>
        </a:p>
      </dgm:t>
    </dgm:pt>
    <dgm:pt modelId="{551FE757-07D5-4DD3-A90E-EB8B3493A191}" type="parTrans" cxnId="{ECEAB3DF-4CAB-411A-A956-5411A44757D3}">
      <dgm:prSet/>
      <dgm:spPr/>
      <dgm:t>
        <a:bodyPr/>
        <a:lstStyle/>
        <a:p>
          <a:endParaRPr lang="en-US"/>
        </a:p>
      </dgm:t>
    </dgm:pt>
    <dgm:pt modelId="{7106F150-B8D8-4DEA-9180-64F97AD5D25E}" type="sibTrans" cxnId="{ECEAB3DF-4CAB-411A-A956-5411A44757D3}">
      <dgm:prSet/>
      <dgm:spPr/>
      <dgm:t>
        <a:bodyPr/>
        <a:lstStyle/>
        <a:p>
          <a:endParaRPr lang="en-US"/>
        </a:p>
      </dgm:t>
    </dgm:pt>
    <dgm:pt modelId="{051E41E2-544D-469A-A7AE-5EA64E2E2CE6}">
      <dgm:prSet custT="1"/>
      <dgm:spPr/>
      <dgm:t>
        <a:bodyPr anchor="ctr"/>
        <a:lstStyle/>
        <a:p>
          <a:r>
            <a:rPr lang="en-US" sz="4600" dirty="0"/>
            <a:t>Assigning random numbers</a:t>
          </a:r>
        </a:p>
      </dgm:t>
    </dgm:pt>
    <dgm:pt modelId="{109D1F73-6B63-435A-BB45-E65053BE34B9}" type="parTrans" cxnId="{2266FDCC-CDE1-4A95-823C-4B91382A5521}">
      <dgm:prSet/>
      <dgm:spPr/>
      <dgm:t>
        <a:bodyPr/>
        <a:lstStyle/>
        <a:p>
          <a:endParaRPr lang="en-US"/>
        </a:p>
      </dgm:t>
    </dgm:pt>
    <dgm:pt modelId="{CDB4AC5A-481C-4794-A802-B8F7339D4955}" type="sibTrans" cxnId="{2266FDCC-CDE1-4A95-823C-4B91382A5521}">
      <dgm:prSet/>
      <dgm:spPr/>
      <dgm:t>
        <a:bodyPr/>
        <a:lstStyle/>
        <a:p>
          <a:endParaRPr lang="en-US"/>
        </a:p>
      </dgm:t>
    </dgm:pt>
    <dgm:pt modelId="{44A61372-5885-45EF-9045-EEDFBB0CF743}">
      <dgm:prSet custT="1"/>
      <dgm:spPr/>
      <dgm:t>
        <a:bodyPr anchor="ctr"/>
        <a:lstStyle/>
        <a:p>
          <a:r>
            <a:rPr lang="en-US" sz="4600" dirty="0"/>
            <a:t>Sorting</a:t>
          </a:r>
        </a:p>
      </dgm:t>
    </dgm:pt>
    <dgm:pt modelId="{CD72F15F-092F-46F7-9515-8C64541119DC}" type="parTrans" cxnId="{1B6F58CE-AC7B-4CAA-9EF7-E6D5F3945B27}">
      <dgm:prSet/>
      <dgm:spPr/>
      <dgm:t>
        <a:bodyPr/>
        <a:lstStyle/>
        <a:p>
          <a:endParaRPr lang="en-US"/>
        </a:p>
      </dgm:t>
    </dgm:pt>
    <dgm:pt modelId="{51049410-89D5-4F10-8586-DD99DA3D1E42}" type="sibTrans" cxnId="{1B6F58CE-AC7B-4CAA-9EF7-E6D5F3945B27}">
      <dgm:prSet/>
      <dgm:spPr/>
      <dgm:t>
        <a:bodyPr/>
        <a:lstStyle/>
        <a:p>
          <a:endParaRPr lang="en-US"/>
        </a:p>
      </dgm:t>
    </dgm:pt>
    <dgm:pt modelId="{B063FB9B-54C9-4DAA-8B52-0A741354C425}">
      <dgm:prSet custT="1"/>
      <dgm:spPr/>
      <dgm:t>
        <a:bodyPr anchor="ctr"/>
        <a:lstStyle/>
        <a:p>
          <a:r>
            <a:rPr lang="en-US" sz="4600" dirty="0"/>
            <a:t>Selecting sample</a:t>
          </a:r>
        </a:p>
      </dgm:t>
    </dgm:pt>
    <dgm:pt modelId="{9A5F15E6-4562-4BF1-9631-A225FC5BBDFB}" type="parTrans" cxnId="{23B744A7-513D-4781-8AC4-8A32105AED59}">
      <dgm:prSet/>
      <dgm:spPr/>
      <dgm:t>
        <a:bodyPr/>
        <a:lstStyle/>
        <a:p>
          <a:endParaRPr lang="en-US"/>
        </a:p>
      </dgm:t>
    </dgm:pt>
    <dgm:pt modelId="{D2443757-4546-4875-9024-68BFBE299D75}" type="sibTrans" cxnId="{23B744A7-513D-4781-8AC4-8A32105AED59}">
      <dgm:prSet/>
      <dgm:spPr/>
      <dgm:t>
        <a:bodyPr/>
        <a:lstStyle/>
        <a:p>
          <a:endParaRPr lang="en-US"/>
        </a:p>
      </dgm:t>
    </dgm:pt>
    <dgm:pt modelId="{49D72AF9-96C7-473F-AF5C-DD7855844B3F}">
      <dgm:prSet custT="1"/>
      <dgm:spPr/>
      <dgm:t>
        <a:bodyPr anchor="ctr"/>
        <a:lstStyle/>
        <a:p>
          <a:r>
            <a:rPr lang="en-US" sz="4600" dirty="0"/>
            <a:t>Documentation</a:t>
          </a:r>
        </a:p>
      </dgm:t>
    </dgm:pt>
    <dgm:pt modelId="{F6C76412-8E20-47EE-8CFC-15D5CC924A4E}" type="parTrans" cxnId="{990B0033-1413-4522-92C4-94FD4BEFA5C5}">
      <dgm:prSet/>
      <dgm:spPr/>
      <dgm:t>
        <a:bodyPr/>
        <a:lstStyle/>
        <a:p>
          <a:endParaRPr lang="en-US"/>
        </a:p>
      </dgm:t>
    </dgm:pt>
    <dgm:pt modelId="{F5443725-2A93-448B-A3FC-410AB8E4D7C7}" type="sibTrans" cxnId="{990B0033-1413-4522-92C4-94FD4BEFA5C5}">
      <dgm:prSet/>
      <dgm:spPr/>
      <dgm:t>
        <a:bodyPr/>
        <a:lstStyle/>
        <a:p>
          <a:endParaRPr lang="en-US"/>
        </a:p>
      </dgm:t>
    </dgm:pt>
    <dgm:pt modelId="{900C7E00-F961-4842-A1D7-786793538019}" type="pres">
      <dgm:prSet presAssocID="{F28CFFE6-D673-4B8A-A102-98226B56446A}" presName="vert0" presStyleCnt="0">
        <dgm:presLayoutVars>
          <dgm:dir/>
          <dgm:animOne val="branch"/>
          <dgm:animLvl val="lvl"/>
        </dgm:presLayoutVars>
      </dgm:prSet>
      <dgm:spPr/>
    </dgm:pt>
    <dgm:pt modelId="{549670F8-9277-4872-8A2F-37CBD03C293C}" type="pres">
      <dgm:prSet presAssocID="{7665E023-5EF2-483F-B314-AD6E4A1D819A}" presName="thickLine" presStyleLbl="alignNode1" presStyleIdx="0" presStyleCnt="1"/>
      <dgm:spPr/>
    </dgm:pt>
    <dgm:pt modelId="{E9BDC41F-B733-4790-85BD-3A1A421F6E3F}" type="pres">
      <dgm:prSet presAssocID="{7665E023-5EF2-483F-B314-AD6E4A1D819A}" presName="horz1" presStyleCnt="0"/>
      <dgm:spPr/>
    </dgm:pt>
    <dgm:pt modelId="{7B653BF4-96C2-419E-B583-262EF682C9BD}" type="pres">
      <dgm:prSet presAssocID="{7665E023-5EF2-483F-B314-AD6E4A1D819A}" presName="tx1" presStyleLbl="revTx" presStyleIdx="0" presStyleCnt="5"/>
      <dgm:spPr/>
    </dgm:pt>
    <dgm:pt modelId="{C3C1CE33-C6E3-4AC2-8109-FB946AEEF157}" type="pres">
      <dgm:prSet presAssocID="{7665E023-5EF2-483F-B314-AD6E4A1D819A}" presName="vert1" presStyleCnt="0"/>
      <dgm:spPr/>
    </dgm:pt>
    <dgm:pt modelId="{06993756-D336-4DBB-B3C9-C4ED49F8A73F}" type="pres">
      <dgm:prSet presAssocID="{051E41E2-544D-469A-A7AE-5EA64E2E2CE6}" presName="vertSpace2a" presStyleCnt="0"/>
      <dgm:spPr/>
    </dgm:pt>
    <dgm:pt modelId="{86881B8E-CE48-4CF2-B5C7-A9E23AF7B7FA}" type="pres">
      <dgm:prSet presAssocID="{051E41E2-544D-469A-A7AE-5EA64E2E2CE6}" presName="horz2" presStyleCnt="0"/>
      <dgm:spPr/>
    </dgm:pt>
    <dgm:pt modelId="{511DAB6C-26D3-4237-9526-B9FDBE41DDE8}" type="pres">
      <dgm:prSet presAssocID="{051E41E2-544D-469A-A7AE-5EA64E2E2CE6}" presName="horzSpace2" presStyleCnt="0"/>
      <dgm:spPr/>
    </dgm:pt>
    <dgm:pt modelId="{4B6B427B-42AD-43CA-AD6B-A40B4FC76566}" type="pres">
      <dgm:prSet presAssocID="{051E41E2-544D-469A-A7AE-5EA64E2E2CE6}" presName="tx2" presStyleLbl="revTx" presStyleIdx="1" presStyleCnt="5"/>
      <dgm:spPr/>
    </dgm:pt>
    <dgm:pt modelId="{A668E618-CDD3-4B9F-A958-D6B01186ECB6}" type="pres">
      <dgm:prSet presAssocID="{051E41E2-544D-469A-A7AE-5EA64E2E2CE6}" presName="vert2" presStyleCnt="0"/>
      <dgm:spPr/>
    </dgm:pt>
    <dgm:pt modelId="{E8B762E9-C876-489E-8D59-30C7CACF7721}" type="pres">
      <dgm:prSet presAssocID="{051E41E2-544D-469A-A7AE-5EA64E2E2CE6}" presName="thinLine2b" presStyleLbl="callout" presStyleIdx="0" presStyleCnt="4"/>
      <dgm:spPr/>
    </dgm:pt>
    <dgm:pt modelId="{ED1F5C13-68EE-4F79-88BF-20B84249F865}" type="pres">
      <dgm:prSet presAssocID="{051E41E2-544D-469A-A7AE-5EA64E2E2CE6}" presName="vertSpace2b" presStyleCnt="0"/>
      <dgm:spPr/>
    </dgm:pt>
    <dgm:pt modelId="{322C62D2-45A1-458A-AEDE-0E098699C4A9}" type="pres">
      <dgm:prSet presAssocID="{44A61372-5885-45EF-9045-EEDFBB0CF743}" presName="horz2" presStyleCnt="0"/>
      <dgm:spPr/>
    </dgm:pt>
    <dgm:pt modelId="{CDBEB2ED-153B-45D3-9B25-D0425541F34E}" type="pres">
      <dgm:prSet presAssocID="{44A61372-5885-45EF-9045-EEDFBB0CF743}" presName="horzSpace2" presStyleCnt="0"/>
      <dgm:spPr/>
    </dgm:pt>
    <dgm:pt modelId="{B60BBFED-4FAF-417C-B0D3-76760B63F2AF}" type="pres">
      <dgm:prSet presAssocID="{44A61372-5885-45EF-9045-EEDFBB0CF743}" presName="tx2" presStyleLbl="revTx" presStyleIdx="2" presStyleCnt="5"/>
      <dgm:spPr/>
    </dgm:pt>
    <dgm:pt modelId="{43A07863-3A5E-4036-B8D1-5CA59975C7B4}" type="pres">
      <dgm:prSet presAssocID="{44A61372-5885-45EF-9045-EEDFBB0CF743}" presName="vert2" presStyleCnt="0"/>
      <dgm:spPr/>
    </dgm:pt>
    <dgm:pt modelId="{66C5A60F-C92F-4B0C-B62A-A2F30AA39851}" type="pres">
      <dgm:prSet presAssocID="{44A61372-5885-45EF-9045-EEDFBB0CF743}" presName="thinLine2b" presStyleLbl="callout" presStyleIdx="1" presStyleCnt="4"/>
      <dgm:spPr/>
    </dgm:pt>
    <dgm:pt modelId="{C52794AA-1A9E-4AF0-94A9-3F81C8E2E436}" type="pres">
      <dgm:prSet presAssocID="{44A61372-5885-45EF-9045-EEDFBB0CF743}" presName="vertSpace2b" presStyleCnt="0"/>
      <dgm:spPr/>
    </dgm:pt>
    <dgm:pt modelId="{D91B2365-6F33-4D2C-8179-4C30BAC0EFAF}" type="pres">
      <dgm:prSet presAssocID="{B063FB9B-54C9-4DAA-8B52-0A741354C425}" presName="horz2" presStyleCnt="0"/>
      <dgm:spPr/>
    </dgm:pt>
    <dgm:pt modelId="{C977C899-9C1B-4A36-BB1D-A63E57E9B1EC}" type="pres">
      <dgm:prSet presAssocID="{B063FB9B-54C9-4DAA-8B52-0A741354C425}" presName="horzSpace2" presStyleCnt="0"/>
      <dgm:spPr/>
    </dgm:pt>
    <dgm:pt modelId="{C3C29D53-40EF-4114-B462-FA3EAE8B759B}" type="pres">
      <dgm:prSet presAssocID="{B063FB9B-54C9-4DAA-8B52-0A741354C425}" presName="tx2" presStyleLbl="revTx" presStyleIdx="3" presStyleCnt="5"/>
      <dgm:spPr/>
    </dgm:pt>
    <dgm:pt modelId="{F80C59A1-525D-4F18-8E87-70A3E13E9AF6}" type="pres">
      <dgm:prSet presAssocID="{B063FB9B-54C9-4DAA-8B52-0A741354C425}" presName="vert2" presStyleCnt="0"/>
      <dgm:spPr/>
    </dgm:pt>
    <dgm:pt modelId="{0E237271-2138-4794-8DCB-20246C07A868}" type="pres">
      <dgm:prSet presAssocID="{B063FB9B-54C9-4DAA-8B52-0A741354C425}" presName="thinLine2b" presStyleLbl="callout" presStyleIdx="2" presStyleCnt="4"/>
      <dgm:spPr/>
    </dgm:pt>
    <dgm:pt modelId="{F6DECA64-FB9B-4E90-ADC2-B66FFD3A3ECB}" type="pres">
      <dgm:prSet presAssocID="{B063FB9B-54C9-4DAA-8B52-0A741354C425}" presName="vertSpace2b" presStyleCnt="0"/>
      <dgm:spPr/>
    </dgm:pt>
    <dgm:pt modelId="{06E45DD2-7CA0-46B0-8313-F888A726F41D}" type="pres">
      <dgm:prSet presAssocID="{49D72AF9-96C7-473F-AF5C-DD7855844B3F}" presName="horz2" presStyleCnt="0"/>
      <dgm:spPr/>
    </dgm:pt>
    <dgm:pt modelId="{AB41B408-42EE-428E-9759-D72523EFF8C1}" type="pres">
      <dgm:prSet presAssocID="{49D72AF9-96C7-473F-AF5C-DD7855844B3F}" presName="horzSpace2" presStyleCnt="0"/>
      <dgm:spPr/>
    </dgm:pt>
    <dgm:pt modelId="{2DE396BA-7760-4A0C-93E7-6F049DB456A3}" type="pres">
      <dgm:prSet presAssocID="{49D72AF9-96C7-473F-AF5C-DD7855844B3F}" presName="tx2" presStyleLbl="revTx" presStyleIdx="4" presStyleCnt="5"/>
      <dgm:spPr/>
    </dgm:pt>
    <dgm:pt modelId="{F94E0847-C0F2-4DBC-A145-964CE5251B08}" type="pres">
      <dgm:prSet presAssocID="{49D72AF9-96C7-473F-AF5C-DD7855844B3F}" presName="vert2" presStyleCnt="0"/>
      <dgm:spPr/>
    </dgm:pt>
    <dgm:pt modelId="{0F73D3E8-D0FC-44A0-B404-35E08A97963D}" type="pres">
      <dgm:prSet presAssocID="{49D72AF9-96C7-473F-AF5C-DD7855844B3F}" presName="thinLine2b" presStyleLbl="callout" presStyleIdx="3" presStyleCnt="4"/>
      <dgm:spPr/>
    </dgm:pt>
    <dgm:pt modelId="{E81398F6-EAB8-4456-94E0-5AFE9817495C}" type="pres">
      <dgm:prSet presAssocID="{49D72AF9-96C7-473F-AF5C-DD7855844B3F}" presName="vertSpace2b" presStyleCnt="0"/>
      <dgm:spPr/>
    </dgm:pt>
  </dgm:ptLst>
  <dgm:cxnLst>
    <dgm:cxn modelId="{073C0326-14CF-40AC-BA6F-D07B0FE5695A}" type="presOf" srcId="{051E41E2-544D-469A-A7AE-5EA64E2E2CE6}" destId="{4B6B427B-42AD-43CA-AD6B-A40B4FC76566}" srcOrd="0" destOrd="0" presId="urn:microsoft.com/office/officeart/2008/layout/LinedList"/>
    <dgm:cxn modelId="{990B0033-1413-4522-92C4-94FD4BEFA5C5}" srcId="{7665E023-5EF2-483F-B314-AD6E4A1D819A}" destId="{49D72AF9-96C7-473F-AF5C-DD7855844B3F}" srcOrd="3" destOrd="0" parTransId="{F6C76412-8E20-47EE-8CFC-15D5CC924A4E}" sibTransId="{F5443725-2A93-448B-A3FC-410AB8E4D7C7}"/>
    <dgm:cxn modelId="{FA345247-CE3E-49AC-9C45-45EB9DDCE2AC}" type="presOf" srcId="{49D72AF9-96C7-473F-AF5C-DD7855844B3F}" destId="{2DE396BA-7760-4A0C-93E7-6F049DB456A3}" srcOrd="0" destOrd="0" presId="urn:microsoft.com/office/officeart/2008/layout/LinedList"/>
    <dgm:cxn modelId="{7C689D71-CDA0-47CC-A908-0EE7C9929F18}" type="presOf" srcId="{F28CFFE6-D673-4B8A-A102-98226B56446A}" destId="{900C7E00-F961-4842-A1D7-786793538019}" srcOrd="0" destOrd="0" presId="urn:microsoft.com/office/officeart/2008/layout/LinedList"/>
    <dgm:cxn modelId="{5C39FA59-73FE-4B29-BCF1-65258118BD75}" type="presOf" srcId="{7665E023-5EF2-483F-B314-AD6E4A1D819A}" destId="{7B653BF4-96C2-419E-B583-262EF682C9BD}" srcOrd="0" destOrd="0" presId="urn:microsoft.com/office/officeart/2008/layout/LinedList"/>
    <dgm:cxn modelId="{F65E31A7-7A85-417C-B753-D9DFDD4E28EA}" type="presOf" srcId="{B063FB9B-54C9-4DAA-8B52-0A741354C425}" destId="{C3C29D53-40EF-4114-B462-FA3EAE8B759B}" srcOrd="0" destOrd="0" presId="urn:microsoft.com/office/officeart/2008/layout/LinedList"/>
    <dgm:cxn modelId="{23B744A7-513D-4781-8AC4-8A32105AED59}" srcId="{7665E023-5EF2-483F-B314-AD6E4A1D819A}" destId="{B063FB9B-54C9-4DAA-8B52-0A741354C425}" srcOrd="2" destOrd="0" parTransId="{9A5F15E6-4562-4BF1-9631-A225FC5BBDFB}" sibTransId="{D2443757-4546-4875-9024-68BFBE299D75}"/>
    <dgm:cxn modelId="{4A443BB2-E64C-4585-B71F-790F52D7042D}" type="presOf" srcId="{44A61372-5885-45EF-9045-EEDFBB0CF743}" destId="{B60BBFED-4FAF-417C-B0D3-76760B63F2AF}" srcOrd="0" destOrd="0" presId="urn:microsoft.com/office/officeart/2008/layout/LinedList"/>
    <dgm:cxn modelId="{2266FDCC-CDE1-4A95-823C-4B91382A5521}" srcId="{7665E023-5EF2-483F-B314-AD6E4A1D819A}" destId="{051E41E2-544D-469A-A7AE-5EA64E2E2CE6}" srcOrd="0" destOrd="0" parTransId="{109D1F73-6B63-435A-BB45-E65053BE34B9}" sibTransId="{CDB4AC5A-481C-4794-A802-B8F7339D4955}"/>
    <dgm:cxn modelId="{1B6F58CE-AC7B-4CAA-9EF7-E6D5F3945B27}" srcId="{7665E023-5EF2-483F-B314-AD6E4A1D819A}" destId="{44A61372-5885-45EF-9045-EEDFBB0CF743}" srcOrd="1" destOrd="0" parTransId="{CD72F15F-092F-46F7-9515-8C64541119DC}" sibTransId="{51049410-89D5-4F10-8586-DD99DA3D1E42}"/>
    <dgm:cxn modelId="{ECEAB3DF-4CAB-411A-A956-5411A44757D3}" srcId="{F28CFFE6-D673-4B8A-A102-98226B56446A}" destId="{7665E023-5EF2-483F-B314-AD6E4A1D819A}" srcOrd="0" destOrd="0" parTransId="{551FE757-07D5-4DD3-A90E-EB8B3493A191}" sibTransId="{7106F150-B8D8-4DEA-9180-64F97AD5D25E}"/>
    <dgm:cxn modelId="{354BF231-2C03-41B0-89FB-654DEA3C3631}" type="presParOf" srcId="{900C7E00-F961-4842-A1D7-786793538019}" destId="{549670F8-9277-4872-8A2F-37CBD03C293C}" srcOrd="0" destOrd="0" presId="urn:microsoft.com/office/officeart/2008/layout/LinedList"/>
    <dgm:cxn modelId="{2E65C668-73F8-42C7-B96F-CA781BEF3A20}" type="presParOf" srcId="{900C7E00-F961-4842-A1D7-786793538019}" destId="{E9BDC41F-B733-4790-85BD-3A1A421F6E3F}" srcOrd="1" destOrd="0" presId="urn:microsoft.com/office/officeart/2008/layout/LinedList"/>
    <dgm:cxn modelId="{DD41C760-85FF-4F7A-B965-DD8A1A04FCDA}" type="presParOf" srcId="{E9BDC41F-B733-4790-85BD-3A1A421F6E3F}" destId="{7B653BF4-96C2-419E-B583-262EF682C9BD}" srcOrd="0" destOrd="0" presId="urn:microsoft.com/office/officeart/2008/layout/LinedList"/>
    <dgm:cxn modelId="{690DED90-DD33-455C-8532-4B7144B66076}" type="presParOf" srcId="{E9BDC41F-B733-4790-85BD-3A1A421F6E3F}" destId="{C3C1CE33-C6E3-4AC2-8109-FB946AEEF157}" srcOrd="1" destOrd="0" presId="urn:microsoft.com/office/officeart/2008/layout/LinedList"/>
    <dgm:cxn modelId="{556D930C-8D3E-42B3-89E8-B5CF05D048BC}" type="presParOf" srcId="{C3C1CE33-C6E3-4AC2-8109-FB946AEEF157}" destId="{06993756-D336-4DBB-B3C9-C4ED49F8A73F}" srcOrd="0" destOrd="0" presId="urn:microsoft.com/office/officeart/2008/layout/LinedList"/>
    <dgm:cxn modelId="{19D71BD2-FCB4-4FCF-96D3-E7F534D75F51}" type="presParOf" srcId="{C3C1CE33-C6E3-4AC2-8109-FB946AEEF157}" destId="{86881B8E-CE48-4CF2-B5C7-A9E23AF7B7FA}" srcOrd="1" destOrd="0" presId="urn:microsoft.com/office/officeart/2008/layout/LinedList"/>
    <dgm:cxn modelId="{86AFEA49-7BA3-4DCE-8421-798C387495EC}" type="presParOf" srcId="{86881B8E-CE48-4CF2-B5C7-A9E23AF7B7FA}" destId="{511DAB6C-26D3-4237-9526-B9FDBE41DDE8}" srcOrd="0" destOrd="0" presId="urn:microsoft.com/office/officeart/2008/layout/LinedList"/>
    <dgm:cxn modelId="{583544BB-E541-4FF4-8EE1-B34406A89C47}" type="presParOf" srcId="{86881B8E-CE48-4CF2-B5C7-A9E23AF7B7FA}" destId="{4B6B427B-42AD-43CA-AD6B-A40B4FC76566}" srcOrd="1" destOrd="0" presId="urn:microsoft.com/office/officeart/2008/layout/LinedList"/>
    <dgm:cxn modelId="{4605BED5-6689-4EEA-8FFC-A7EC46D8161A}" type="presParOf" srcId="{86881B8E-CE48-4CF2-B5C7-A9E23AF7B7FA}" destId="{A668E618-CDD3-4B9F-A958-D6B01186ECB6}" srcOrd="2" destOrd="0" presId="urn:microsoft.com/office/officeart/2008/layout/LinedList"/>
    <dgm:cxn modelId="{91C87C9A-33C9-4BE7-941B-951A262BA058}" type="presParOf" srcId="{C3C1CE33-C6E3-4AC2-8109-FB946AEEF157}" destId="{E8B762E9-C876-489E-8D59-30C7CACF7721}" srcOrd="2" destOrd="0" presId="urn:microsoft.com/office/officeart/2008/layout/LinedList"/>
    <dgm:cxn modelId="{FBB97AB1-400B-48BE-97FB-4DB6CFFF72C4}" type="presParOf" srcId="{C3C1CE33-C6E3-4AC2-8109-FB946AEEF157}" destId="{ED1F5C13-68EE-4F79-88BF-20B84249F865}" srcOrd="3" destOrd="0" presId="urn:microsoft.com/office/officeart/2008/layout/LinedList"/>
    <dgm:cxn modelId="{8743981F-413C-4B0A-AC93-619CDC588D07}" type="presParOf" srcId="{C3C1CE33-C6E3-4AC2-8109-FB946AEEF157}" destId="{322C62D2-45A1-458A-AEDE-0E098699C4A9}" srcOrd="4" destOrd="0" presId="urn:microsoft.com/office/officeart/2008/layout/LinedList"/>
    <dgm:cxn modelId="{9F75FFCF-DC56-43F7-B8C6-8214B55B256A}" type="presParOf" srcId="{322C62D2-45A1-458A-AEDE-0E098699C4A9}" destId="{CDBEB2ED-153B-45D3-9B25-D0425541F34E}" srcOrd="0" destOrd="0" presId="urn:microsoft.com/office/officeart/2008/layout/LinedList"/>
    <dgm:cxn modelId="{B77E3866-FC26-4C6A-9F0E-FD139ACFE94E}" type="presParOf" srcId="{322C62D2-45A1-458A-AEDE-0E098699C4A9}" destId="{B60BBFED-4FAF-417C-B0D3-76760B63F2AF}" srcOrd="1" destOrd="0" presId="urn:microsoft.com/office/officeart/2008/layout/LinedList"/>
    <dgm:cxn modelId="{E84FDAC8-5FA6-46B6-A621-CFFEBF976020}" type="presParOf" srcId="{322C62D2-45A1-458A-AEDE-0E098699C4A9}" destId="{43A07863-3A5E-4036-B8D1-5CA59975C7B4}" srcOrd="2" destOrd="0" presId="urn:microsoft.com/office/officeart/2008/layout/LinedList"/>
    <dgm:cxn modelId="{FA1798E1-6326-44BA-AC05-81D76C0C94CF}" type="presParOf" srcId="{C3C1CE33-C6E3-4AC2-8109-FB946AEEF157}" destId="{66C5A60F-C92F-4B0C-B62A-A2F30AA39851}" srcOrd="5" destOrd="0" presId="urn:microsoft.com/office/officeart/2008/layout/LinedList"/>
    <dgm:cxn modelId="{C54981CC-58C6-4A80-AA2D-A6DE9F172D4C}" type="presParOf" srcId="{C3C1CE33-C6E3-4AC2-8109-FB946AEEF157}" destId="{C52794AA-1A9E-4AF0-94A9-3F81C8E2E436}" srcOrd="6" destOrd="0" presId="urn:microsoft.com/office/officeart/2008/layout/LinedList"/>
    <dgm:cxn modelId="{8C390459-492D-4754-9E44-A98DE0BB9D24}" type="presParOf" srcId="{C3C1CE33-C6E3-4AC2-8109-FB946AEEF157}" destId="{D91B2365-6F33-4D2C-8179-4C30BAC0EFAF}" srcOrd="7" destOrd="0" presId="urn:microsoft.com/office/officeart/2008/layout/LinedList"/>
    <dgm:cxn modelId="{5473020F-66E3-4F65-8016-864E3A53E8FF}" type="presParOf" srcId="{D91B2365-6F33-4D2C-8179-4C30BAC0EFAF}" destId="{C977C899-9C1B-4A36-BB1D-A63E57E9B1EC}" srcOrd="0" destOrd="0" presId="urn:microsoft.com/office/officeart/2008/layout/LinedList"/>
    <dgm:cxn modelId="{06C665AB-8ADA-4705-BCEC-401A7D59A18C}" type="presParOf" srcId="{D91B2365-6F33-4D2C-8179-4C30BAC0EFAF}" destId="{C3C29D53-40EF-4114-B462-FA3EAE8B759B}" srcOrd="1" destOrd="0" presId="urn:microsoft.com/office/officeart/2008/layout/LinedList"/>
    <dgm:cxn modelId="{2F300F72-24E2-49ED-A209-BD81AE7C6CC0}" type="presParOf" srcId="{D91B2365-6F33-4D2C-8179-4C30BAC0EFAF}" destId="{F80C59A1-525D-4F18-8E87-70A3E13E9AF6}" srcOrd="2" destOrd="0" presId="urn:microsoft.com/office/officeart/2008/layout/LinedList"/>
    <dgm:cxn modelId="{F74E65FA-3A25-4506-B4D2-970AA9CB74FF}" type="presParOf" srcId="{C3C1CE33-C6E3-4AC2-8109-FB946AEEF157}" destId="{0E237271-2138-4794-8DCB-20246C07A868}" srcOrd="8" destOrd="0" presId="urn:microsoft.com/office/officeart/2008/layout/LinedList"/>
    <dgm:cxn modelId="{EADDD0CD-74BF-4E98-A720-33D26CC1974F}" type="presParOf" srcId="{C3C1CE33-C6E3-4AC2-8109-FB946AEEF157}" destId="{F6DECA64-FB9B-4E90-ADC2-B66FFD3A3ECB}" srcOrd="9" destOrd="0" presId="urn:microsoft.com/office/officeart/2008/layout/LinedList"/>
    <dgm:cxn modelId="{803AD1FB-59A0-4230-BEE1-3BB1BFB614C2}" type="presParOf" srcId="{C3C1CE33-C6E3-4AC2-8109-FB946AEEF157}" destId="{06E45DD2-7CA0-46B0-8313-F888A726F41D}" srcOrd="10" destOrd="0" presId="urn:microsoft.com/office/officeart/2008/layout/LinedList"/>
    <dgm:cxn modelId="{21DA403B-1D67-4A17-AA63-476EF33BE27B}" type="presParOf" srcId="{06E45DD2-7CA0-46B0-8313-F888A726F41D}" destId="{AB41B408-42EE-428E-9759-D72523EFF8C1}" srcOrd="0" destOrd="0" presId="urn:microsoft.com/office/officeart/2008/layout/LinedList"/>
    <dgm:cxn modelId="{6014B143-FCE0-460D-8542-9BF23F8202F9}" type="presParOf" srcId="{06E45DD2-7CA0-46B0-8313-F888A726F41D}" destId="{2DE396BA-7760-4A0C-93E7-6F049DB456A3}" srcOrd="1" destOrd="0" presId="urn:microsoft.com/office/officeart/2008/layout/LinedList"/>
    <dgm:cxn modelId="{7507C5A8-995B-4B31-9C8D-2C7D4D051162}" type="presParOf" srcId="{06E45DD2-7CA0-46B0-8313-F888A726F41D}" destId="{F94E0847-C0F2-4DBC-A145-964CE5251B08}" srcOrd="2" destOrd="0" presId="urn:microsoft.com/office/officeart/2008/layout/LinedList"/>
    <dgm:cxn modelId="{6511E353-E777-4C60-96DD-437BC1F82412}" type="presParOf" srcId="{C3C1CE33-C6E3-4AC2-8109-FB946AEEF157}" destId="{0F73D3E8-D0FC-44A0-B404-35E08A97963D}" srcOrd="11" destOrd="0" presId="urn:microsoft.com/office/officeart/2008/layout/LinedList"/>
    <dgm:cxn modelId="{BEC1AEDC-A9B1-490E-8FD7-CC28EA97D878}" type="presParOf" srcId="{C3C1CE33-C6E3-4AC2-8109-FB946AEEF157}" destId="{E81398F6-EAB8-4456-94E0-5AFE9817495C}"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72A56E8-61DB-4FF3-9119-1280C2B766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0FFF9C0-2640-4E48-94EF-C8EE0F35FE62}">
      <dgm:prSet custT="1"/>
      <dgm:spPr/>
      <dgm:t>
        <a:bodyPr/>
        <a:lstStyle/>
        <a:p>
          <a:r>
            <a:rPr lang="en-US" sz="2600" dirty="0"/>
            <a:t>Subareas &amp; Nested Samples</a:t>
          </a:r>
        </a:p>
      </dgm:t>
    </dgm:pt>
    <dgm:pt modelId="{894A431B-C372-4B43-809B-7133E8402A28}" type="parTrans" cxnId="{25CF12E0-C424-4161-B905-F9D9F5A5E137}">
      <dgm:prSet/>
      <dgm:spPr/>
      <dgm:t>
        <a:bodyPr/>
        <a:lstStyle/>
        <a:p>
          <a:endParaRPr lang="en-US"/>
        </a:p>
      </dgm:t>
    </dgm:pt>
    <dgm:pt modelId="{37371F4B-D405-4E34-988D-7C1CB832EE78}" type="sibTrans" cxnId="{25CF12E0-C424-4161-B905-F9D9F5A5E137}">
      <dgm:prSet/>
      <dgm:spPr/>
      <dgm:t>
        <a:bodyPr/>
        <a:lstStyle/>
        <a:p>
          <a:endParaRPr lang="en-US"/>
        </a:p>
      </dgm:t>
    </dgm:pt>
    <dgm:pt modelId="{741DF71D-F892-4720-850D-3620B00D7E9B}">
      <dgm:prSet custT="1"/>
      <dgm:spPr/>
      <dgm:t>
        <a:bodyPr anchor="ctr"/>
        <a:lstStyle/>
        <a:p>
          <a:r>
            <a:rPr lang="en-US" sz="4600" dirty="0"/>
            <a:t>When allowed</a:t>
          </a:r>
        </a:p>
      </dgm:t>
    </dgm:pt>
    <dgm:pt modelId="{F806D6CD-7434-4DE9-A320-08762005C8CF}" type="parTrans" cxnId="{C43B6205-5AA7-4ECC-BA9B-5F7DE8FC818D}">
      <dgm:prSet/>
      <dgm:spPr/>
      <dgm:t>
        <a:bodyPr/>
        <a:lstStyle/>
        <a:p>
          <a:endParaRPr lang="en-US"/>
        </a:p>
      </dgm:t>
    </dgm:pt>
    <dgm:pt modelId="{759E5271-55B8-4961-9C86-86BC57C37B1F}" type="sibTrans" cxnId="{C43B6205-5AA7-4ECC-BA9B-5F7DE8FC818D}">
      <dgm:prSet/>
      <dgm:spPr/>
      <dgm:t>
        <a:bodyPr/>
        <a:lstStyle/>
        <a:p>
          <a:endParaRPr lang="en-US"/>
        </a:p>
      </dgm:t>
    </dgm:pt>
    <dgm:pt modelId="{FD2442B4-7BC4-4C47-90BE-3E3F5DA5AEEB}">
      <dgm:prSet custT="1"/>
      <dgm:spPr/>
      <dgm:t>
        <a:bodyPr anchor="ctr"/>
        <a:lstStyle/>
        <a:p>
          <a:r>
            <a:rPr lang="en-US" sz="4600" dirty="0"/>
            <a:t>Weighting</a:t>
          </a:r>
        </a:p>
      </dgm:t>
    </dgm:pt>
    <dgm:pt modelId="{5D9E140B-461F-49D6-AD4E-517C517DED6B}" type="parTrans" cxnId="{3C5F2D27-572C-434F-BD32-0F5193BA97A4}">
      <dgm:prSet/>
      <dgm:spPr/>
      <dgm:t>
        <a:bodyPr/>
        <a:lstStyle/>
        <a:p>
          <a:endParaRPr lang="en-US"/>
        </a:p>
      </dgm:t>
    </dgm:pt>
    <dgm:pt modelId="{D0EF1779-A5E9-4A85-ACB8-A14FF02B1E29}" type="sibTrans" cxnId="{3C5F2D27-572C-434F-BD32-0F5193BA97A4}">
      <dgm:prSet/>
      <dgm:spPr/>
      <dgm:t>
        <a:bodyPr/>
        <a:lstStyle/>
        <a:p>
          <a:endParaRPr lang="en-US"/>
        </a:p>
      </dgm:t>
    </dgm:pt>
    <dgm:pt modelId="{E8CE938F-23C8-4BA3-9828-AD35305453F5}">
      <dgm:prSet custT="1"/>
      <dgm:spPr/>
      <dgm:t>
        <a:bodyPr anchor="ctr"/>
        <a:lstStyle/>
        <a:p>
          <a:r>
            <a:rPr lang="en-US" sz="4600" dirty="0"/>
            <a:t>What cannot be combined</a:t>
          </a:r>
        </a:p>
      </dgm:t>
    </dgm:pt>
    <dgm:pt modelId="{0CDEEF39-4C83-45C4-90E3-2E77F7CB6111}" type="parTrans" cxnId="{126F3415-E90F-422C-A89C-61BA07843E98}">
      <dgm:prSet/>
      <dgm:spPr/>
      <dgm:t>
        <a:bodyPr/>
        <a:lstStyle/>
        <a:p>
          <a:endParaRPr lang="en-US"/>
        </a:p>
      </dgm:t>
    </dgm:pt>
    <dgm:pt modelId="{4242EA74-1294-45B0-8E87-1D87DEA7F3A1}" type="sibTrans" cxnId="{126F3415-E90F-422C-A89C-61BA07843E98}">
      <dgm:prSet/>
      <dgm:spPr/>
      <dgm:t>
        <a:bodyPr/>
        <a:lstStyle/>
        <a:p>
          <a:endParaRPr lang="en-US"/>
        </a:p>
      </dgm:t>
    </dgm:pt>
    <dgm:pt modelId="{AE88BE9C-E29B-44C1-8D67-1150A07D3038}" type="pres">
      <dgm:prSet presAssocID="{572A56E8-61DB-4FF3-9119-1280C2B7665B}" presName="vert0" presStyleCnt="0">
        <dgm:presLayoutVars>
          <dgm:dir/>
          <dgm:animOne val="branch"/>
          <dgm:animLvl val="lvl"/>
        </dgm:presLayoutVars>
      </dgm:prSet>
      <dgm:spPr/>
    </dgm:pt>
    <dgm:pt modelId="{86BCFB50-A3D7-4C35-952A-076585FA512C}" type="pres">
      <dgm:prSet presAssocID="{D0FFF9C0-2640-4E48-94EF-C8EE0F35FE62}" presName="thickLine" presStyleLbl="alignNode1" presStyleIdx="0" presStyleCnt="1"/>
      <dgm:spPr/>
    </dgm:pt>
    <dgm:pt modelId="{7A05271E-F0F3-487E-9942-E1147C850B0F}" type="pres">
      <dgm:prSet presAssocID="{D0FFF9C0-2640-4E48-94EF-C8EE0F35FE62}" presName="horz1" presStyleCnt="0"/>
      <dgm:spPr/>
    </dgm:pt>
    <dgm:pt modelId="{20919D2F-7A48-4537-9ED4-61C073902A19}" type="pres">
      <dgm:prSet presAssocID="{D0FFF9C0-2640-4E48-94EF-C8EE0F35FE62}" presName="tx1" presStyleLbl="revTx" presStyleIdx="0" presStyleCnt="4"/>
      <dgm:spPr/>
    </dgm:pt>
    <dgm:pt modelId="{FFDC2D5C-064F-4BA8-8DF2-002E70C8871C}" type="pres">
      <dgm:prSet presAssocID="{D0FFF9C0-2640-4E48-94EF-C8EE0F35FE62}" presName="vert1" presStyleCnt="0"/>
      <dgm:spPr/>
    </dgm:pt>
    <dgm:pt modelId="{45572968-BDF6-442B-880D-334F0886D5E1}" type="pres">
      <dgm:prSet presAssocID="{741DF71D-F892-4720-850D-3620B00D7E9B}" presName="vertSpace2a" presStyleCnt="0"/>
      <dgm:spPr/>
    </dgm:pt>
    <dgm:pt modelId="{56416F6A-C027-4C3F-895C-F7FB7C93240F}" type="pres">
      <dgm:prSet presAssocID="{741DF71D-F892-4720-850D-3620B00D7E9B}" presName="horz2" presStyleCnt="0"/>
      <dgm:spPr/>
    </dgm:pt>
    <dgm:pt modelId="{FCC5B6E4-D504-402A-8701-ED1F2D88FA5F}" type="pres">
      <dgm:prSet presAssocID="{741DF71D-F892-4720-850D-3620B00D7E9B}" presName="horzSpace2" presStyleCnt="0"/>
      <dgm:spPr/>
    </dgm:pt>
    <dgm:pt modelId="{DF5A0B4C-332C-4C8E-8BD8-49744EA35EF2}" type="pres">
      <dgm:prSet presAssocID="{741DF71D-F892-4720-850D-3620B00D7E9B}" presName="tx2" presStyleLbl="revTx" presStyleIdx="1" presStyleCnt="4"/>
      <dgm:spPr/>
    </dgm:pt>
    <dgm:pt modelId="{8FFE3F07-C390-4EBC-8A8E-F3BAF383ECCC}" type="pres">
      <dgm:prSet presAssocID="{741DF71D-F892-4720-850D-3620B00D7E9B}" presName="vert2" presStyleCnt="0"/>
      <dgm:spPr/>
    </dgm:pt>
    <dgm:pt modelId="{AD91AF10-E669-4D7B-8D50-48D28A13DEC0}" type="pres">
      <dgm:prSet presAssocID="{741DF71D-F892-4720-850D-3620B00D7E9B}" presName="thinLine2b" presStyleLbl="callout" presStyleIdx="0" presStyleCnt="3"/>
      <dgm:spPr/>
    </dgm:pt>
    <dgm:pt modelId="{E64A1D10-1F2A-4A3D-8D23-5614FAF0D999}" type="pres">
      <dgm:prSet presAssocID="{741DF71D-F892-4720-850D-3620B00D7E9B}" presName="vertSpace2b" presStyleCnt="0"/>
      <dgm:spPr/>
    </dgm:pt>
    <dgm:pt modelId="{0524F1C2-D1E9-458F-ACE3-807ADF3DC0B2}" type="pres">
      <dgm:prSet presAssocID="{FD2442B4-7BC4-4C47-90BE-3E3F5DA5AEEB}" presName="horz2" presStyleCnt="0"/>
      <dgm:spPr/>
    </dgm:pt>
    <dgm:pt modelId="{F7F3E556-E7CD-46FA-BA3C-7BF74BF00501}" type="pres">
      <dgm:prSet presAssocID="{FD2442B4-7BC4-4C47-90BE-3E3F5DA5AEEB}" presName="horzSpace2" presStyleCnt="0"/>
      <dgm:spPr/>
    </dgm:pt>
    <dgm:pt modelId="{BC6D774F-85F6-43D7-9D39-B4B0B06FB8BC}" type="pres">
      <dgm:prSet presAssocID="{FD2442B4-7BC4-4C47-90BE-3E3F5DA5AEEB}" presName="tx2" presStyleLbl="revTx" presStyleIdx="2" presStyleCnt="4"/>
      <dgm:spPr/>
    </dgm:pt>
    <dgm:pt modelId="{D358D38B-3C9D-4978-B2FD-F024E14D6A6D}" type="pres">
      <dgm:prSet presAssocID="{FD2442B4-7BC4-4C47-90BE-3E3F5DA5AEEB}" presName="vert2" presStyleCnt="0"/>
      <dgm:spPr/>
    </dgm:pt>
    <dgm:pt modelId="{B421AAD1-EB20-48CB-A0E3-3D4D4BE81D61}" type="pres">
      <dgm:prSet presAssocID="{FD2442B4-7BC4-4C47-90BE-3E3F5DA5AEEB}" presName="thinLine2b" presStyleLbl="callout" presStyleIdx="1" presStyleCnt="3"/>
      <dgm:spPr/>
    </dgm:pt>
    <dgm:pt modelId="{60838751-4487-4E2F-8E6A-B7CC6E4D5091}" type="pres">
      <dgm:prSet presAssocID="{FD2442B4-7BC4-4C47-90BE-3E3F5DA5AEEB}" presName="vertSpace2b" presStyleCnt="0"/>
      <dgm:spPr/>
    </dgm:pt>
    <dgm:pt modelId="{5FB8AB87-BBB0-4885-B162-ADA71F8969B1}" type="pres">
      <dgm:prSet presAssocID="{E8CE938F-23C8-4BA3-9828-AD35305453F5}" presName="horz2" presStyleCnt="0"/>
      <dgm:spPr/>
    </dgm:pt>
    <dgm:pt modelId="{910936C4-9CC5-43C8-A827-15B0819943EF}" type="pres">
      <dgm:prSet presAssocID="{E8CE938F-23C8-4BA3-9828-AD35305453F5}" presName="horzSpace2" presStyleCnt="0"/>
      <dgm:spPr/>
    </dgm:pt>
    <dgm:pt modelId="{B388F80D-27A3-48ED-9BA3-2C94A89FACA1}" type="pres">
      <dgm:prSet presAssocID="{E8CE938F-23C8-4BA3-9828-AD35305453F5}" presName="tx2" presStyleLbl="revTx" presStyleIdx="3" presStyleCnt="4"/>
      <dgm:spPr/>
    </dgm:pt>
    <dgm:pt modelId="{6693CE34-5278-43F9-8655-0A4664F3C67A}" type="pres">
      <dgm:prSet presAssocID="{E8CE938F-23C8-4BA3-9828-AD35305453F5}" presName="vert2" presStyleCnt="0"/>
      <dgm:spPr/>
    </dgm:pt>
    <dgm:pt modelId="{719CA630-0FD6-4705-A5D5-51B31B9310CC}" type="pres">
      <dgm:prSet presAssocID="{E8CE938F-23C8-4BA3-9828-AD35305453F5}" presName="thinLine2b" presStyleLbl="callout" presStyleIdx="2" presStyleCnt="3"/>
      <dgm:spPr/>
    </dgm:pt>
    <dgm:pt modelId="{86868F59-F3E1-49CB-BCFB-4F5151BE4688}" type="pres">
      <dgm:prSet presAssocID="{E8CE938F-23C8-4BA3-9828-AD35305453F5}" presName="vertSpace2b" presStyleCnt="0"/>
      <dgm:spPr/>
    </dgm:pt>
  </dgm:ptLst>
  <dgm:cxnLst>
    <dgm:cxn modelId="{C43B6205-5AA7-4ECC-BA9B-5F7DE8FC818D}" srcId="{D0FFF9C0-2640-4E48-94EF-C8EE0F35FE62}" destId="{741DF71D-F892-4720-850D-3620B00D7E9B}" srcOrd="0" destOrd="0" parTransId="{F806D6CD-7434-4DE9-A320-08762005C8CF}" sibTransId="{759E5271-55B8-4961-9C86-86BC57C37B1F}"/>
    <dgm:cxn modelId="{126F3415-E90F-422C-A89C-61BA07843E98}" srcId="{D0FFF9C0-2640-4E48-94EF-C8EE0F35FE62}" destId="{E8CE938F-23C8-4BA3-9828-AD35305453F5}" srcOrd="2" destOrd="0" parTransId="{0CDEEF39-4C83-45C4-90E3-2E77F7CB6111}" sibTransId="{4242EA74-1294-45B0-8E87-1D87DEA7F3A1}"/>
    <dgm:cxn modelId="{67B19415-1B03-4E8C-8F54-6F5D6442AE89}" type="presOf" srcId="{FD2442B4-7BC4-4C47-90BE-3E3F5DA5AEEB}" destId="{BC6D774F-85F6-43D7-9D39-B4B0B06FB8BC}" srcOrd="0" destOrd="0" presId="urn:microsoft.com/office/officeart/2008/layout/LinedList"/>
    <dgm:cxn modelId="{3C5F2D27-572C-434F-BD32-0F5193BA97A4}" srcId="{D0FFF9C0-2640-4E48-94EF-C8EE0F35FE62}" destId="{FD2442B4-7BC4-4C47-90BE-3E3F5DA5AEEB}" srcOrd="1" destOrd="0" parTransId="{5D9E140B-461F-49D6-AD4E-517C517DED6B}" sibTransId="{D0EF1779-A5E9-4A85-ACB8-A14FF02B1E29}"/>
    <dgm:cxn modelId="{5C507899-C8B3-461E-9DB6-300B0A3A89D1}" type="presOf" srcId="{D0FFF9C0-2640-4E48-94EF-C8EE0F35FE62}" destId="{20919D2F-7A48-4537-9ED4-61C073902A19}" srcOrd="0" destOrd="0" presId="urn:microsoft.com/office/officeart/2008/layout/LinedList"/>
    <dgm:cxn modelId="{AA38BCC4-537F-445C-B807-B8D4844D8D26}" type="presOf" srcId="{E8CE938F-23C8-4BA3-9828-AD35305453F5}" destId="{B388F80D-27A3-48ED-9BA3-2C94A89FACA1}" srcOrd="0" destOrd="0" presId="urn:microsoft.com/office/officeart/2008/layout/LinedList"/>
    <dgm:cxn modelId="{4ECE1CD6-3CB9-46C9-97C3-02F35D4DFDBE}" type="presOf" srcId="{572A56E8-61DB-4FF3-9119-1280C2B7665B}" destId="{AE88BE9C-E29B-44C1-8D67-1150A07D3038}" srcOrd="0" destOrd="0" presId="urn:microsoft.com/office/officeart/2008/layout/LinedList"/>
    <dgm:cxn modelId="{25CF12E0-C424-4161-B905-F9D9F5A5E137}" srcId="{572A56E8-61DB-4FF3-9119-1280C2B7665B}" destId="{D0FFF9C0-2640-4E48-94EF-C8EE0F35FE62}" srcOrd="0" destOrd="0" parTransId="{894A431B-C372-4B43-809B-7133E8402A28}" sibTransId="{37371F4B-D405-4E34-988D-7C1CB832EE78}"/>
    <dgm:cxn modelId="{5D1558EA-6A64-47FC-9741-927E1C10A76E}" type="presOf" srcId="{741DF71D-F892-4720-850D-3620B00D7E9B}" destId="{DF5A0B4C-332C-4C8E-8BD8-49744EA35EF2}" srcOrd="0" destOrd="0" presId="urn:microsoft.com/office/officeart/2008/layout/LinedList"/>
    <dgm:cxn modelId="{792A1EF6-275A-41A9-9E54-DBA747BCF85F}" type="presParOf" srcId="{AE88BE9C-E29B-44C1-8D67-1150A07D3038}" destId="{86BCFB50-A3D7-4C35-952A-076585FA512C}" srcOrd="0" destOrd="0" presId="urn:microsoft.com/office/officeart/2008/layout/LinedList"/>
    <dgm:cxn modelId="{B87DCB4E-C219-4598-9AAD-FC6B80A377E6}" type="presParOf" srcId="{AE88BE9C-E29B-44C1-8D67-1150A07D3038}" destId="{7A05271E-F0F3-487E-9942-E1147C850B0F}" srcOrd="1" destOrd="0" presId="urn:microsoft.com/office/officeart/2008/layout/LinedList"/>
    <dgm:cxn modelId="{419F6573-4BD2-4BD9-97A1-636B564D7F37}" type="presParOf" srcId="{7A05271E-F0F3-487E-9942-E1147C850B0F}" destId="{20919D2F-7A48-4537-9ED4-61C073902A19}" srcOrd="0" destOrd="0" presId="urn:microsoft.com/office/officeart/2008/layout/LinedList"/>
    <dgm:cxn modelId="{7508A87B-2550-4502-990C-724F4707DF8B}" type="presParOf" srcId="{7A05271E-F0F3-487E-9942-E1147C850B0F}" destId="{FFDC2D5C-064F-4BA8-8DF2-002E70C8871C}" srcOrd="1" destOrd="0" presId="urn:microsoft.com/office/officeart/2008/layout/LinedList"/>
    <dgm:cxn modelId="{DFF0DD84-752A-4E41-915A-EB6EA1C694F4}" type="presParOf" srcId="{FFDC2D5C-064F-4BA8-8DF2-002E70C8871C}" destId="{45572968-BDF6-442B-880D-334F0886D5E1}" srcOrd="0" destOrd="0" presId="urn:microsoft.com/office/officeart/2008/layout/LinedList"/>
    <dgm:cxn modelId="{6FA10315-EB7F-4249-84A1-6669C0C3F2C7}" type="presParOf" srcId="{FFDC2D5C-064F-4BA8-8DF2-002E70C8871C}" destId="{56416F6A-C027-4C3F-895C-F7FB7C93240F}" srcOrd="1" destOrd="0" presId="urn:microsoft.com/office/officeart/2008/layout/LinedList"/>
    <dgm:cxn modelId="{97B44B99-E222-4562-A708-994B0B19E72B}" type="presParOf" srcId="{56416F6A-C027-4C3F-895C-F7FB7C93240F}" destId="{FCC5B6E4-D504-402A-8701-ED1F2D88FA5F}" srcOrd="0" destOrd="0" presId="urn:microsoft.com/office/officeart/2008/layout/LinedList"/>
    <dgm:cxn modelId="{D0DFBED9-B61F-4CB7-B544-EB289FF33144}" type="presParOf" srcId="{56416F6A-C027-4C3F-895C-F7FB7C93240F}" destId="{DF5A0B4C-332C-4C8E-8BD8-49744EA35EF2}" srcOrd="1" destOrd="0" presId="urn:microsoft.com/office/officeart/2008/layout/LinedList"/>
    <dgm:cxn modelId="{E01C3AD2-D4CD-4F5C-88A2-A9723B730DD1}" type="presParOf" srcId="{56416F6A-C027-4C3F-895C-F7FB7C93240F}" destId="{8FFE3F07-C390-4EBC-8A8E-F3BAF383ECCC}" srcOrd="2" destOrd="0" presId="urn:microsoft.com/office/officeart/2008/layout/LinedList"/>
    <dgm:cxn modelId="{4F071E9F-D0EE-4FDA-AAF4-8D854983CD62}" type="presParOf" srcId="{FFDC2D5C-064F-4BA8-8DF2-002E70C8871C}" destId="{AD91AF10-E669-4D7B-8D50-48D28A13DEC0}" srcOrd="2" destOrd="0" presId="urn:microsoft.com/office/officeart/2008/layout/LinedList"/>
    <dgm:cxn modelId="{071BF443-A5FD-45A9-B910-BC3F2F8E0164}" type="presParOf" srcId="{FFDC2D5C-064F-4BA8-8DF2-002E70C8871C}" destId="{E64A1D10-1F2A-4A3D-8D23-5614FAF0D999}" srcOrd="3" destOrd="0" presId="urn:microsoft.com/office/officeart/2008/layout/LinedList"/>
    <dgm:cxn modelId="{DF37769D-2579-428A-B795-432347954F85}" type="presParOf" srcId="{FFDC2D5C-064F-4BA8-8DF2-002E70C8871C}" destId="{0524F1C2-D1E9-458F-ACE3-807ADF3DC0B2}" srcOrd="4" destOrd="0" presId="urn:microsoft.com/office/officeart/2008/layout/LinedList"/>
    <dgm:cxn modelId="{DB9C0627-CEF7-4D7A-AF1B-C0E3B62D2096}" type="presParOf" srcId="{0524F1C2-D1E9-458F-ACE3-807ADF3DC0B2}" destId="{F7F3E556-E7CD-46FA-BA3C-7BF74BF00501}" srcOrd="0" destOrd="0" presId="urn:microsoft.com/office/officeart/2008/layout/LinedList"/>
    <dgm:cxn modelId="{ABEFEAA3-5A86-4CE9-B1EE-EEEA1E8FC2CD}" type="presParOf" srcId="{0524F1C2-D1E9-458F-ACE3-807ADF3DC0B2}" destId="{BC6D774F-85F6-43D7-9D39-B4B0B06FB8BC}" srcOrd="1" destOrd="0" presId="urn:microsoft.com/office/officeart/2008/layout/LinedList"/>
    <dgm:cxn modelId="{C6203E6F-2F4B-4AA6-80D9-DDACD456C74E}" type="presParOf" srcId="{0524F1C2-D1E9-458F-ACE3-807ADF3DC0B2}" destId="{D358D38B-3C9D-4978-B2FD-F024E14D6A6D}" srcOrd="2" destOrd="0" presId="urn:microsoft.com/office/officeart/2008/layout/LinedList"/>
    <dgm:cxn modelId="{59E1DE4E-5941-4E0B-BD84-73A669E8A79E}" type="presParOf" srcId="{FFDC2D5C-064F-4BA8-8DF2-002E70C8871C}" destId="{B421AAD1-EB20-48CB-A0E3-3D4D4BE81D61}" srcOrd="5" destOrd="0" presId="urn:microsoft.com/office/officeart/2008/layout/LinedList"/>
    <dgm:cxn modelId="{F1D75AC7-4647-4A4D-A638-D20355DAB7EA}" type="presParOf" srcId="{FFDC2D5C-064F-4BA8-8DF2-002E70C8871C}" destId="{60838751-4487-4E2F-8E6A-B7CC6E4D5091}" srcOrd="6" destOrd="0" presId="urn:microsoft.com/office/officeart/2008/layout/LinedList"/>
    <dgm:cxn modelId="{8AB9204C-3B12-46AC-B38D-BED3BFAB83E8}" type="presParOf" srcId="{FFDC2D5C-064F-4BA8-8DF2-002E70C8871C}" destId="{5FB8AB87-BBB0-4885-B162-ADA71F8969B1}" srcOrd="7" destOrd="0" presId="urn:microsoft.com/office/officeart/2008/layout/LinedList"/>
    <dgm:cxn modelId="{1300B21D-2C97-49FF-A77A-381A12BD9ECC}" type="presParOf" srcId="{5FB8AB87-BBB0-4885-B162-ADA71F8969B1}" destId="{910936C4-9CC5-43C8-A827-15B0819943EF}" srcOrd="0" destOrd="0" presId="urn:microsoft.com/office/officeart/2008/layout/LinedList"/>
    <dgm:cxn modelId="{603D59EB-0B66-410B-B095-AC61F93F457A}" type="presParOf" srcId="{5FB8AB87-BBB0-4885-B162-ADA71F8969B1}" destId="{B388F80D-27A3-48ED-9BA3-2C94A89FACA1}" srcOrd="1" destOrd="0" presId="urn:microsoft.com/office/officeart/2008/layout/LinedList"/>
    <dgm:cxn modelId="{5116DF16-5D50-42D3-A67B-D24D3461320C}" type="presParOf" srcId="{5FB8AB87-BBB0-4885-B162-ADA71F8969B1}" destId="{6693CE34-5278-43F9-8655-0A4664F3C67A}" srcOrd="2" destOrd="0" presId="urn:microsoft.com/office/officeart/2008/layout/LinedList"/>
    <dgm:cxn modelId="{F1924ED6-20D3-43D1-BC0E-54DBD45C316C}" type="presParOf" srcId="{FFDC2D5C-064F-4BA8-8DF2-002E70C8871C}" destId="{719CA630-0FD6-4705-A5D5-51B31B9310CC}" srcOrd="8" destOrd="0" presId="urn:microsoft.com/office/officeart/2008/layout/LinedList"/>
    <dgm:cxn modelId="{4C7087AB-2273-4620-9991-331215835FBB}" type="presParOf" srcId="{FFDC2D5C-064F-4BA8-8DF2-002E70C8871C}" destId="{86868F59-F3E1-49CB-BCFB-4F5151BE4688}"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FC9265-9A6A-43FC-89AE-8581DA8F89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3339EEF-1274-43CA-B50E-2012098195BC}">
      <dgm:prSet custT="1"/>
      <dgm:spPr/>
      <dgm:t>
        <a:bodyPr/>
        <a:lstStyle/>
        <a:p>
          <a:r>
            <a:rPr lang="en-US" sz="5800" dirty="0"/>
            <a:t>Area Benefit &amp; The Role of Data</a:t>
          </a:r>
        </a:p>
      </dgm:t>
    </dgm:pt>
    <dgm:pt modelId="{D1E35EEE-182F-4614-8026-41BF0BE25756}" type="parTrans" cxnId="{48BCB3AC-AAA6-4D52-8E6B-7569F7A2BA99}">
      <dgm:prSet/>
      <dgm:spPr/>
      <dgm:t>
        <a:bodyPr/>
        <a:lstStyle/>
        <a:p>
          <a:endParaRPr lang="en-US"/>
        </a:p>
      </dgm:t>
    </dgm:pt>
    <dgm:pt modelId="{61279F1C-2AB3-458F-898C-410A9CEF5287}" type="sibTrans" cxnId="{48BCB3AC-AAA6-4D52-8E6B-7569F7A2BA99}">
      <dgm:prSet/>
      <dgm:spPr/>
      <dgm:t>
        <a:bodyPr/>
        <a:lstStyle/>
        <a:p>
          <a:endParaRPr lang="en-US"/>
        </a:p>
      </dgm:t>
    </dgm:pt>
    <dgm:pt modelId="{1925403B-639B-40D3-8DE3-27719EF4159F}">
      <dgm:prSet/>
      <dgm:spPr/>
      <dgm:t>
        <a:bodyPr/>
        <a:lstStyle/>
        <a:p>
          <a:r>
            <a:rPr lang="en-US"/>
            <a:t>What “area” benefit means</a:t>
          </a:r>
        </a:p>
      </dgm:t>
    </dgm:pt>
    <dgm:pt modelId="{50C407B3-5A5F-479E-BD75-1189946C0077}" type="parTrans" cxnId="{86D321B1-8A70-47CE-9EE4-EA3EEB91B671}">
      <dgm:prSet/>
      <dgm:spPr/>
      <dgm:t>
        <a:bodyPr/>
        <a:lstStyle/>
        <a:p>
          <a:endParaRPr lang="en-US"/>
        </a:p>
      </dgm:t>
    </dgm:pt>
    <dgm:pt modelId="{E3FB8991-CF90-42D8-9C64-68F451352A7B}" type="sibTrans" cxnId="{86D321B1-8A70-47CE-9EE4-EA3EEB91B671}">
      <dgm:prSet/>
      <dgm:spPr/>
      <dgm:t>
        <a:bodyPr/>
        <a:lstStyle/>
        <a:p>
          <a:endParaRPr lang="en-US"/>
        </a:p>
      </dgm:t>
    </dgm:pt>
    <dgm:pt modelId="{B7301BD9-554F-4989-AE8E-CC567B50E67C}">
      <dgm:prSet/>
      <dgm:spPr/>
      <dgm:t>
        <a:bodyPr/>
        <a:lstStyle/>
        <a:p>
          <a:r>
            <a:rPr lang="en-US"/>
            <a:t>Why OCR prefers census/LMISD first</a:t>
          </a:r>
        </a:p>
      </dgm:t>
    </dgm:pt>
    <dgm:pt modelId="{BC0DBD23-4BB8-4258-A8E0-9B2FC1B6A957}" type="parTrans" cxnId="{D3C25238-B6F7-46D7-A073-D5E16ED3316A}">
      <dgm:prSet/>
      <dgm:spPr/>
      <dgm:t>
        <a:bodyPr/>
        <a:lstStyle/>
        <a:p>
          <a:endParaRPr lang="en-US"/>
        </a:p>
      </dgm:t>
    </dgm:pt>
    <dgm:pt modelId="{9331C556-53E1-440A-B022-9AD9EC5EB32F}" type="sibTrans" cxnId="{D3C25238-B6F7-46D7-A073-D5E16ED3316A}">
      <dgm:prSet/>
      <dgm:spPr/>
      <dgm:t>
        <a:bodyPr/>
        <a:lstStyle/>
        <a:p>
          <a:endParaRPr lang="en-US"/>
        </a:p>
      </dgm:t>
    </dgm:pt>
    <dgm:pt modelId="{5A2CC574-E1EA-48E8-8576-07469BC3992F}">
      <dgm:prSet/>
      <dgm:spPr/>
      <dgm:t>
        <a:bodyPr/>
        <a:lstStyle/>
        <a:p>
          <a:r>
            <a:rPr lang="en-US"/>
            <a:t>When income surveys are justified</a:t>
          </a:r>
        </a:p>
      </dgm:t>
    </dgm:pt>
    <dgm:pt modelId="{D2A02B73-0094-4460-9BBA-E5DC58EAD958}" type="parTrans" cxnId="{53514D64-BDBA-49D6-B17A-FE3DE727828B}">
      <dgm:prSet/>
      <dgm:spPr/>
      <dgm:t>
        <a:bodyPr/>
        <a:lstStyle/>
        <a:p>
          <a:endParaRPr lang="en-US"/>
        </a:p>
      </dgm:t>
    </dgm:pt>
    <dgm:pt modelId="{E1E1C3EB-EE1F-4F86-B8FD-96EF2A78C440}" type="sibTrans" cxnId="{53514D64-BDBA-49D6-B17A-FE3DE727828B}">
      <dgm:prSet/>
      <dgm:spPr/>
      <dgm:t>
        <a:bodyPr/>
        <a:lstStyle/>
        <a:p>
          <a:endParaRPr lang="en-US"/>
        </a:p>
      </dgm:t>
    </dgm:pt>
    <dgm:pt modelId="{F1FBEAD3-4992-4CF3-96AA-B362DA1F4ECC}" type="pres">
      <dgm:prSet presAssocID="{9BFC9265-9A6A-43FC-89AE-8581DA8F89B4}" presName="linear" presStyleCnt="0">
        <dgm:presLayoutVars>
          <dgm:animLvl val="lvl"/>
          <dgm:resizeHandles val="exact"/>
        </dgm:presLayoutVars>
      </dgm:prSet>
      <dgm:spPr/>
    </dgm:pt>
    <dgm:pt modelId="{C20DA4F3-7DBC-42C0-8638-E369B79E9223}" type="pres">
      <dgm:prSet presAssocID="{D3339EEF-1274-43CA-B50E-2012098195BC}" presName="parentText" presStyleLbl="node1" presStyleIdx="0" presStyleCnt="1">
        <dgm:presLayoutVars>
          <dgm:chMax val="0"/>
          <dgm:bulletEnabled val="1"/>
        </dgm:presLayoutVars>
      </dgm:prSet>
      <dgm:spPr/>
    </dgm:pt>
    <dgm:pt modelId="{B5C547AB-85F8-4E79-84F5-EFC5203B4744}" type="pres">
      <dgm:prSet presAssocID="{D3339EEF-1274-43CA-B50E-2012098195BC}" presName="childText" presStyleLbl="revTx" presStyleIdx="0" presStyleCnt="1">
        <dgm:presLayoutVars>
          <dgm:bulletEnabled val="1"/>
        </dgm:presLayoutVars>
      </dgm:prSet>
      <dgm:spPr/>
    </dgm:pt>
  </dgm:ptLst>
  <dgm:cxnLst>
    <dgm:cxn modelId="{D3C25238-B6F7-46D7-A073-D5E16ED3316A}" srcId="{D3339EEF-1274-43CA-B50E-2012098195BC}" destId="{B7301BD9-554F-4989-AE8E-CC567B50E67C}" srcOrd="1" destOrd="0" parTransId="{BC0DBD23-4BB8-4258-A8E0-9B2FC1B6A957}" sibTransId="{9331C556-53E1-440A-B022-9AD9EC5EB32F}"/>
    <dgm:cxn modelId="{72BB403C-69CE-4D77-8893-20CCD62A5098}" type="presOf" srcId="{9BFC9265-9A6A-43FC-89AE-8581DA8F89B4}" destId="{F1FBEAD3-4992-4CF3-96AA-B362DA1F4ECC}" srcOrd="0" destOrd="0" presId="urn:microsoft.com/office/officeart/2005/8/layout/vList2"/>
    <dgm:cxn modelId="{53514D64-BDBA-49D6-B17A-FE3DE727828B}" srcId="{D3339EEF-1274-43CA-B50E-2012098195BC}" destId="{5A2CC574-E1EA-48E8-8576-07469BC3992F}" srcOrd="2" destOrd="0" parTransId="{D2A02B73-0094-4460-9BBA-E5DC58EAD958}" sibTransId="{E1E1C3EB-EE1F-4F86-B8FD-96EF2A78C440}"/>
    <dgm:cxn modelId="{7024346E-F129-448E-932A-CD5ACBD4957D}" type="presOf" srcId="{D3339EEF-1274-43CA-B50E-2012098195BC}" destId="{C20DA4F3-7DBC-42C0-8638-E369B79E9223}" srcOrd="0" destOrd="0" presId="urn:microsoft.com/office/officeart/2005/8/layout/vList2"/>
    <dgm:cxn modelId="{E546D06E-0124-49A1-9609-6814F893922C}" type="presOf" srcId="{B7301BD9-554F-4989-AE8E-CC567B50E67C}" destId="{B5C547AB-85F8-4E79-84F5-EFC5203B4744}" srcOrd="0" destOrd="1" presId="urn:microsoft.com/office/officeart/2005/8/layout/vList2"/>
    <dgm:cxn modelId="{48BCB3AC-AAA6-4D52-8E6B-7569F7A2BA99}" srcId="{9BFC9265-9A6A-43FC-89AE-8581DA8F89B4}" destId="{D3339EEF-1274-43CA-B50E-2012098195BC}" srcOrd="0" destOrd="0" parTransId="{D1E35EEE-182F-4614-8026-41BF0BE25756}" sibTransId="{61279F1C-2AB3-458F-898C-410A9CEF5287}"/>
    <dgm:cxn modelId="{86D321B1-8A70-47CE-9EE4-EA3EEB91B671}" srcId="{D3339EEF-1274-43CA-B50E-2012098195BC}" destId="{1925403B-639B-40D3-8DE3-27719EF4159F}" srcOrd="0" destOrd="0" parTransId="{50C407B3-5A5F-479E-BD75-1189946C0077}" sibTransId="{E3FB8991-CF90-42D8-9C64-68F451352A7B}"/>
    <dgm:cxn modelId="{3312DCDD-6D9A-4339-8FF3-C15BE3604020}" type="presOf" srcId="{1925403B-639B-40D3-8DE3-27719EF4159F}" destId="{B5C547AB-85F8-4E79-84F5-EFC5203B4744}" srcOrd="0" destOrd="0" presId="urn:microsoft.com/office/officeart/2005/8/layout/vList2"/>
    <dgm:cxn modelId="{0867FADF-F795-4D72-926C-CC5E435992A8}" type="presOf" srcId="{5A2CC574-E1EA-48E8-8576-07469BC3992F}" destId="{B5C547AB-85F8-4E79-84F5-EFC5203B4744}" srcOrd="0" destOrd="2" presId="urn:microsoft.com/office/officeart/2005/8/layout/vList2"/>
    <dgm:cxn modelId="{0F5C074E-2927-4FFB-B59A-68DF848308CB}" type="presParOf" srcId="{F1FBEAD3-4992-4CF3-96AA-B362DA1F4ECC}" destId="{C20DA4F3-7DBC-42C0-8638-E369B79E9223}" srcOrd="0" destOrd="0" presId="urn:microsoft.com/office/officeart/2005/8/layout/vList2"/>
    <dgm:cxn modelId="{7E787469-DCA9-43A4-B058-639D209B1B2C}" type="presParOf" srcId="{F1FBEAD3-4992-4CF3-96AA-B362DA1F4ECC}" destId="{B5C547AB-85F8-4E79-84F5-EFC5203B474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6BBADE8-EA5E-4257-B41E-5EA1DEF9A2A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8ED14E8-C219-400C-85B0-58EF444512AA}">
      <dgm:prSet custT="1"/>
      <dgm:spPr/>
      <dgm:t>
        <a:bodyPr/>
        <a:lstStyle/>
        <a:p>
          <a:r>
            <a:rPr lang="en-US" sz="2600" dirty="0"/>
            <a:t>Fatal Sampling Errors</a:t>
          </a:r>
        </a:p>
      </dgm:t>
    </dgm:pt>
    <dgm:pt modelId="{08003D9D-8DF7-41F4-AC15-3A916B54D747}" type="parTrans" cxnId="{82EFDA9F-AEDB-41AD-8CAF-412B7D2C2E79}">
      <dgm:prSet/>
      <dgm:spPr/>
      <dgm:t>
        <a:bodyPr/>
        <a:lstStyle/>
        <a:p>
          <a:endParaRPr lang="en-US"/>
        </a:p>
      </dgm:t>
    </dgm:pt>
    <dgm:pt modelId="{7B2A6A15-6F5C-44F0-8E8B-86FA156225F6}" type="sibTrans" cxnId="{82EFDA9F-AEDB-41AD-8CAF-412B7D2C2E79}">
      <dgm:prSet/>
      <dgm:spPr/>
      <dgm:t>
        <a:bodyPr/>
        <a:lstStyle/>
        <a:p>
          <a:endParaRPr lang="en-US"/>
        </a:p>
      </dgm:t>
    </dgm:pt>
    <dgm:pt modelId="{D2041D12-CDC7-449B-85DC-AED7EF980C51}">
      <dgm:prSet custT="1"/>
      <dgm:spPr/>
      <dgm:t>
        <a:bodyPr anchor="ctr"/>
        <a:lstStyle/>
        <a:p>
          <a:r>
            <a:rPr lang="en-US" sz="4600" dirty="0"/>
            <a:t>Non-random selection</a:t>
          </a:r>
        </a:p>
      </dgm:t>
    </dgm:pt>
    <dgm:pt modelId="{C3AD4077-F254-4C56-8A19-A4BBE751E9F8}" type="parTrans" cxnId="{3AC8792D-3ACB-43E3-8931-CA8BBD775167}">
      <dgm:prSet/>
      <dgm:spPr/>
      <dgm:t>
        <a:bodyPr/>
        <a:lstStyle/>
        <a:p>
          <a:endParaRPr lang="en-US"/>
        </a:p>
      </dgm:t>
    </dgm:pt>
    <dgm:pt modelId="{6952E96E-7469-49BE-9D9E-62068E7D9D93}" type="sibTrans" cxnId="{3AC8792D-3ACB-43E3-8931-CA8BBD775167}">
      <dgm:prSet/>
      <dgm:spPr/>
      <dgm:t>
        <a:bodyPr/>
        <a:lstStyle/>
        <a:p>
          <a:endParaRPr lang="en-US"/>
        </a:p>
      </dgm:t>
    </dgm:pt>
    <dgm:pt modelId="{14DE4F1E-F57A-44A3-9D57-EB3DEC74ABFD}">
      <dgm:prSet custT="1"/>
      <dgm:spPr/>
      <dgm:t>
        <a:bodyPr anchor="ctr"/>
        <a:lstStyle/>
        <a:p>
          <a:r>
            <a:rPr lang="en-US" sz="4600" dirty="0"/>
            <a:t>Insufficient responses</a:t>
          </a:r>
        </a:p>
      </dgm:t>
    </dgm:pt>
    <dgm:pt modelId="{2B427866-B7C3-4037-817D-DB1BD1879818}" type="parTrans" cxnId="{6B081B2A-C5A4-482A-BD63-9AE2EED08203}">
      <dgm:prSet/>
      <dgm:spPr/>
      <dgm:t>
        <a:bodyPr/>
        <a:lstStyle/>
        <a:p>
          <a:endParaRPr lang="en-US"/>
        </a:p>
      </dgm:t>
    </dgm:pt>
    <dgm:pt modelId="{F90201B8-5555-44B8-98C3-BDE4743E781F}" type="sibTrans" cxnId="{6B081B2A-C5A4-482A-BD63-9AE2EED08203}">
      <dgm:prSet/>
      <dgm:spPr/>
      <dgm:t>
        <a:bodyPr/>
        <a:lstStyle/>
        <a:p>
          <a:endParaRPr lang="en-US"/>
        </a:p>
      </dgm:t>
    </dgm:pt>
    <dgm:pt modelId="{E105E559-959F-40BC-9BE2-EAE967A56DFC}">
      <dgm:prSet custT="1"/>
      <dgm:spPr/>
      <dgm:t>
        <a:bodyPr anchor="ctr"/>
        <a:lstStyle/>
        <a:p>
          <a:r>
            <a:rPr lang="en-US" sz="4600" dirty="0"/>
            <a:t>Mixing datasets</a:t>
          </a:r>
        </a:p>
      </dgm:t>
    </dgm:pt>
    <dgm:pt modelId="{B17FC3E7-7090-4467-81B1-7B92018C9FA9}" type="parTrans" cxnId="{2D96AA1E-596A-4268-A638-A7603256F0B1}">
      <dgm:prSet/>
      <dgm:spPr/>
      <dgm:t>
        <a:bodyPr/>
        <a:lstStyle/>
        <a:p>
          <a:endParaRPr lang="en-US"/>
        </a:p>
      </dgm:t>
    </dgm:pt>
    <dgm:pt modelId="{F201DE4F-536A-4022-A599-D860D658C536}" type="sibTrans" cxnId="{2D96AA1E-596A-4268-A638-A7603256F0B1}">
      <dgm:prSet/>
      <dgm:spPr/>
      <dgm:t>
        <a:bodyPr/>
        <a:lstStyle/>
        <a:p>
          <a:endParaRPr lang="en-US"/>
        </a:p>
      </dgm:t>
    </dgm:pt>
    <dgm:pt modelId="{D6E745CA-2573-4FD5-A54A-8DE605410067}" type="pres">
      <dgm:prSet presAssocID="{56BBADE8-EA5E-4257-B41E-5EA1DEF9A2AD}" presName="vert0" presStyleCnt="0">
        <dgm:presLayoutVars>
          <dgm:dir/>
          <dgm:animOne val="branch"/>
          <dgm:animLvl val="lvl"/>
        </dgm:presLayoutVars>
      </dgm:prSet>
      <dgm:spPr/>
    </dgm:pt>
    <dgm:pt modelId="{DA5D7AEF-0595-4649-AFAF-36104FE2BE83}" type="pres">
      <dgm:prSet presAssocID="{18ED14E8-C219-400C-85B0-58EF444512AA}" presName="thickLine" presStyleLbl="alignNode1" presStyleIdx="0" presStyleCnt="1"/>
      <dgm:spPr/>
    </dgm:pt>
    <dgm:pt modelId="{B44C004A-8E2F-427F-BCD7-FB26990A6FC8}" type="pres">
      <dgm:prSet presAssocID="{18ED14E8-C219-400C-85B0-58EF444512AA}" presName="horz1" presStyleCnt="0"/>
      <dgm:spPr/>
    </dgm:pt>
    <dgm:pt modelId="{64A2EE58-644C-4372-8966-0570E1C02806}" type="pres">
      <dgm:prSet presAssocID="{18ED14E8-C219-400C-85B0-58EF444512AA}" presName="tx1" presStyleLbl="revTx" presStyleIdx="0" presStyleCnt="4"/>
      <dgm:spPr/>
    </dgm:pt>
    <dgm:pt modelId="{9CB27C09-7BA3-4EF7-A65C-EE5CB54B2B7A}" type="pres">
      <dgm:prSet presAssocID="{18ED14E8-C219-400C-85B0-58EF444512AA}" presName="vert1" presStyleCnt="0"/>
      <dgm:spPr/>
    </dgm:pt>
    <dgm:pt modelId="{7ADBBF23-4244-45B7-A292-BD7EC96F60FA}" type="pres">
      <dgm:prSet presAssocID="{D2041D12-CDC7-449B-85DC-AED7EF980C51}" presName="vertSpace2a" presStyleCnt="0"/>
      <dgm:spPr/>
    </dgm:pt>
    <dgm:pt modelId="{42784A76-8060-4BC6-B425-D3038BAD4F47}" type="pres">
      <dgm:prSet presAssocID="{D2041D12-CDC7-449B-85DC-AED7EF980C51}" presName="horz2" presStyleCnt="0"/>
      <dgm:spPr/>
    </dgm:pt>
    <dgm:pt modelId="{0510CDB3-B771-47B5-8095-CE9434F78870}" type="pres">
      <dgm:prSet presAssocID="{D2041D12-CDC7-449B-85DC-AED7EF980C51}" presName="horzSpace2" presStyleCnt="0"/>
      <dgm:spPr/>
    </dgm:pt>
    <dgm:pt modelId="{E2ED5BD2-93A5-4A0A-AA9D-823623300635}" type="pres">
      <dgm:prSet presAssocID="{D2041D12-CDC7-449B-85DC-AED7EF980C51}" presName="tx2" presStyleLbl="revTx" presStyleIdx="1" presStyleCnt="4"/>
      <dgm:spPr/>
    </dgm:pt>
    <dgm:pt modelId="{35C95C18-9EBB-45E4-AA14-C318B26F0175}" type="pres">
      <dgm:prSet presAssocID="{D2041D12-CDC7-449B-85DC-AED7EF980C51}" presName="vert2" presStyleCnt="0"/>
      <dgm:spPr/>
    </dgm:pt>
    <dgm:pt modelId="{1ABFD070-B83E-46E2-8803-FE1DE7899EB9}" type="pres">
      <dgm:prSet presAssocID="{D2041D12-CDC7-449B-85DC-AED7EF980C51}" presName="thinLine2b" presStyleLbl="callout" presStyleIdx="0" presStyleCnt="3"/>
      <dgm:spPr/>
    </dgm:pt>
    <dgm:pt modelId="{0C239585-D0AC-4DA7-86B4-542519EDB303}" type="pres">
      <dgm:prSet presAssocID="{D2041D12-CDC7-449B-85DC-AED7EF980C51}" presName="vertSpace2b" presStyleCnt="0"/>
      <dgm:spPr/>
    </dgm:pt>
    <dgm:pt modelId="{466DDC6F-4A94-4F30-8E0C-2B7C3DF8EAD2}" type="pres">
      <dgm:prSet presAssocID="{14DE4F1E-F57A-44A3-9D57-EB3DEC74ABFD}" presName="horz2" presStyleCnt="0"/>
      <dgm:spPr/>
    </dgm:pt>
    <dgm:pt modelId="{B64CA675-5399-4610-8C85-7995B2F398AC}" type="pres">
      <dgm:prSet presAssocID="{14DE4F1E-F57A-44A3-9D57-EB3DEC74ABFD}" presName="horzSpace2" presStyleCnt="0"/>
      <dgm:spPr/>
    </dgm:pt>
    <dgm:pt modelId="{8018180B-6849-4CFB-A47F-DD6903B52F2E}" type="pres">
      <dgm:prSet presAssocID="{14DE4F1E-F57A-44A3-9D57-EB3DEC74ABFD}" presName="tx2" presStyleLbl="revTx" presStyleIdx="2" presStyleCnt="4"/>
      <dgm:spPr/>
    </dgm:pt>
    <dgm:pt modelId="{5D8784F8-9C83-4C2D-99D9-BBEC3CB5C08D}" type="pres">
      <dgm:prSet presAssocID="{14DE4F1E-F57A-44A3-9D57-EB3DEC74ABFD}" presName="vert2" presStyleCnt="0"/>
      <dgm:spPr/>
    </dgm:pt>
    <dgm:pt modelId="{5C66521F-EAB1-46B6-A136-40134C17DEC7}" type="pres">
      <dgm:prSet presAssocID="{14DE4F1E-F57A-44A3-9D57-EB3DEC74ABFD}" presName="thinLine2b" presStyleLbl="callout" presStyleIdx="1" presStyleCnt="3"/>
      <dgm:spPr/>
    </dgm:pt>
    <dgm:pt modelId="{58162DCF-A5CA-4BFC-9D96-B6CF1A75A126}" type="pres">
      <dgm:prSet presAssocID="{14DE4F1E-F57A-44A3-9D57-EB3DEC74ABFD}" presName="vertSpace2b" presStyleCnt="0"/>
      <dgm:spPr/>
    </dgm:pt>
    <dgm:pt modelId="{7DD16F2D-CE53-48D7-90FC-944149CE8954}" type="pres">
      <dgm:prSet presAssocID="{E105E559-959F-40BC-9BE2-EAE967A56DFC}" presName="horz2" presStyleCnt="0"/>
      <dgm:spPr/>
    </dgm:pt>
    <dgm:pt modelId="{0D2F8652-8BCE-49CB-84C4-3B3BCAC01E37}" type="pres">
      <dgm:prSet presAssocID="{E105E559-959F-40BC-9BE2-EAE967A56DFC}" presName="horzSpace2" presStyleCnt="0"/>
      <dgm:spPr/>
    </dgm:pt>
    <dgm:pt modelId="{6F0372E6-E5E5-4EB0-B9F6-64C9D786CAA0}" type="pres">
      <dgm:prSet presAssocID="{E105E559-959F-40BC-9BE2-EAE967A56DFC}" presName="tx2" presStyleLbl="revTx" presStyleIdx="3" presStyleCnt="4"/>
      <dgm:spPr/>
    </dgm:pt>
    <dgm:pt modelId="{AC3A4479-522C-4AD8-8943-1F56A8B73C93}" type="pres">
      <dgm:prSet presAssocID="{E105E559-959F-40BC-9BE2-EAE967A56DFC}" presName="vert2" presStyleCnt="0"/>
      <dgm:spPr/>
    </dgm:pt>
    <dgm:pt modelId="{E18DE110-2B03-44F0-A4CF-CA36BD78D469}" type="pres">
      <dgm:prSet presAssocID="{E105E559-959F-40BC-9BE2-EAE967A56DFC}" presName="thinLine2b" presStyleLbl="callout" presStyleIdx="2" presStyleCnt="3"/>
      <dgm:spPr/>
    </dgm:pt>
    <dgm:pt modelId="{0EF51114-AF37-4FDD-AA8A-6AB4A5239160}" type="pres">
      <dgm:prSet presAssocID="{E105E559-959F-40BC-9BE2-EAE967A56DFC}" presName="vertSpace2b" presStyleCnt="0"/>
      <dgm:spPr/>
    </dgm:pt>
  </dgm:ptLst>
  <dgm:cxnLst>
    <dgm:cxn modelId="{2D96AA1E-596A-4268-A638-A7603256F0B1}" srcId="{18ED14E8-C219-400C-85B0-58EF444512AA}" destId="{E105E559-959F-40BC-9BE2-EAE967A56DFC}" srcOrd="2" destOrd="0" parTransId="{B17FC3E7-7090-4467-81B1-7B92018C9FA9}" sibTransId="{F201DE4F-536A-4022-A599-D860D658C536}"/>
    <dgm:cxn modelId="{6B081B2A-C5A4-482A-BD63-9AE2EED08203}" srcId="{18ED14E8-C219-400C-85B0-58EF444512AA}" destId="{14DE4F1E-F57A-44A3-9D57-EB3DEC74ABFD}" srcOrd="1" destOrd="0" parTransId="{2B427866-B7C3-4037-817D-DB1BD1879818}" sibTransId="{F90201B8-5555-44B8-98C3-BDE4743E781F}"/>
    <dgm:cxn modelId="{3AC8792D-3ACB-43E3-8931-CA8BBD775167}" srcId="{18ED14E8-C219-400C-85B0-58EF444512AA}" destId="{D2041D12-CDC7-449B-85DC-AED7EF980C51}" srcOrd="0" destOrd="0" parTransId="{C3AD4077-F254-4C56-8A19-A4BBE751E9F8}" sibTransId="{6952E96E-7469-49BE-9D9E-62068E7D9D93}"/>
    <dgm:cxn modelId="{29155558-BCA7-47D0-82DF-B8C443047285}" type="presOf" srcId="{56BBADE8-EA5E-4257-B41E-5EA1DEF9A2AD}" destId="{D6E745CA-2573-4FD5-A54A-8DE605410067}" srcOrd="0" destOrd="0" presId="urn:microsoft.com/office/officeart/2008/layout/LinedList"/>
    <dgm:cxn modelId="{19E8DA78-8F4A-4901-B67D-33C942B01F48}" type="presOf" srcId="{18ED14E8-C219-400C-85B0-58EF444512AA}" destId="{64A2EE58-644C-4372-8966-0570E1C02806}" srcOrd="0" destOrd="0" presId="urn:microsoft.com/office/officeart/2008/layout/LinedList"/>
    <dgm:cxn modelId="{82EFDA9F-AEDB-41AD-8CAF-412B7D2C2E79}" srcId="{56BBADE8-EA5E-4257-B41E-5EA1DEF9A2AD}" destId="{18ED14E8-C219-400C-85B0-58EF444512AA}" srcOrd="0" destOrd="0" parTransId="{08003D9D-8DF7-41F4-AC15-3A916B54D747}" sibTransId="{7B2A6A15-6F5C-44F0-8E8B-86FA156225F6}"/>
    <dgm:cxn modelId="{B7EF08C3-F27E-43AF-8527-858BCC8A2EBF}" type="presOf" srcId="{14DE4F1E-F57A-44A3-9D57-EB3DEC74ABFD}" destId="{8018180B-6849-4CFB-A47F-DD6903B52F2E}" srcOrd="0" destOrd="0" presId="urn:microsoft.com/office/officeart/2008/layout/LinedList"/>
    <dgm:cxn modelId="{2F3875CF-A3A0-45AB-9D48-F0C352885531}" type="presOf" srcId="{D2041D12-CDC7-449B-85DC-AED7EF980C51}" destId="{E2ED5BD2-93A5-4A0A-AA9D-823623300635}" srcOrd="0" destOrd="0" presId="urn:microsoft.com/office/officeart/2008/layout/LinedList"/>
    <dgm:cxn modelId="{8AAE43F1-0CDD-4D3D-887A-BCE7CF9DD0B2}" type="presOf" srcId="{E105E559-959F-40BC-9BE2-EAE967A56DFC}" destId="{6F0372E6-E5E5-4EB0-B9F6-64C9D786CAA0}" srcOrd="0" destOrd="0" presId="urn:microsoft.com/office/officeart/2008/layout/LinedList"/>
    <dgm:cxn modelId="{22005B11-1C29-4DE5-A958-1EB912CF18AD}" type="presParOf" srcId="{D6E745CA-2573-4FD5-A54A-8DE605410067}" destId="{DA5D7AEF-0595-4649-AFAF-36104FE2BE83}" srcOrd="0" destOrd="0" presId="urn:microsoft.com/office/officeart/2008/layout/LinedList"/>
    <dgm:cxn modelId="{DBCC8614-30FE-486A-BECD-AB695C37E210}" type="presParOf" srcId="{D6E745CA-2573-4FD5-A54A-8DE605410067}" destId="{B44C004A-8E2F-427F-BCD7-FB26990A6FC8}" srcOrd="1" destOrd="0" presId="urn:microsoft.com/office/officeart/2008/layout/LinedList"/>
    <dgm:cxn modelId="{7550ECE9-B0EE-42E9-AB0F-F494BD6AAB26}" type="presParOf" srcId="{B44C004A-8E2F-427F-BCD7-FB26990A6FC8}" destId="{64A2EE58-644C-4372-8966-0570E1C02806}" srcOrd="0" destOrd="0" presId="urn:microsoft.com/office/officeart/2008/layout/LinedList"/>
    <dgm:cxn modelId="{389BD2B5-C9FE-42F5-9B4E-9944F9A7A7FA}" type="presParOf" srcId="{B44C004A-8E2F-427F-BCD7-FB26990A6FC8}" destId="{9CB27C09-7BA3-4EF7-A65C-EE5CB54B2B7A}" srcOrd="1" destOrd="0" presId="urn:microsoft.com/office/officeart/2008/layout/LinedList"/>
    <dgm:cxn modelId="{6AF66988-585E-4082-A542-C37C92303E23}" type="presParOf" srcId="{9CB27C09-7BA3-4EF7-A65C-EE5CB54B2B7A}" destId="{7ADBBF23-4244-45B7-A292-BD7EC96F60FA}" srcOrd="0" destOrd="0" presId="urn:microsoft.com/office/officeart/2008/layout/LinedList"/>
    <dgm:cxn modelId="{C12355BF-1F5A-4764-851B-FB7958AC22F3}" type="presParOf" srcId="{9CB27C09-7BA3-4EF7-A65C-EE5CB54B2B7A}" destId="{42784A76-8060-4BC6-B425-D3038BAD4F47}" srcOrd="1" destOrd="0" presId="urn:microsoft.com/office/officeart/2008/layout/LinedList"/>
    <dgm:cxn modelId="{7F55EE78-60F5-4CAD-B26E-1042A87F2B63}" type="presParOf" srcId="{42784A76-8060-4BC6-B425-D3038BAD4F47}" destId="{0510CDB3-B771-47B5-8095-CE9434F78870}" srcOrd="0" destOrd="0" presId="urn:microsoft.com/office/officeart/2008/layout/LinedList"/>
    <dgm:cxn modelId="{2FE93680-2DD6-496D-BC13-625DF4480047}" type="presParOf" srcId="{42784A76-8060-4BC6-B425-D3038BAD4F47}" destId="{E2ED5BD2-93A5-4A0A-AA9D-823623300635}" srcOrd="1" destOrd="0" presId="urn:microsoft.com/office/officeart/2008/layout/LinedList"/>
    <dgm:cxn modelId="{B910F601-BCE8-40C4-8515-B45B688F716B}" type="presParOf" srcId="{42784A76-8060-4BC6-B425-D3038BAD4F47}" destId="{35C95C18-9EBB-45E4-AA14-C318B26F0175}" srcOrd="2" destOrd="0" presId="urn:microsoft.com/office/officeart/2008/layout/LinedList"/>
    <dgm:cxn modelId="{DDFCB269-F5D3-4F9B-9CA3-06E3D134134A}" type="presParOf" srcId="{9CB27C09-7BA3-4EF7-A65C-EE5CB54B2B7A}" destId="{1ABFD070-B83E-46E2-8803-FE1DE7899EB9}" srcOrd="2" destOrd="0" presId="urn:microsoft.com/office/officeart/2008/layout/LinedList"/>
    <dgm:cxn modelId="{C0E4295E-4E9F-47C7-BF2B-F65A110B5DD8}" type="presParOf" srcId="{9CB27C09-7BA3-4EF7-A65C-EE5CB54B2B7A}" destId="{0C239585-D0AC-4DA7-86B4-542519EDB303}" srcOrd="3" destOrd="0" presId="urn:microsoft.com/office/officeart/2008/layout/LinedList"/>
    <dgm:cxn modelId="{3D9783D7-C5CB-4703-8BE4-E6D2DDB2862B}" type="presParOf" srcId="{9CB27C09-7BA3-4EF7-A65C-EE5CB54B2B7A}" destId="{466DDC6F-4A94-4F30-8E0C-2B7C3DF8EAD2}" srcOrd="4" destOrd="0" presId="urn:microsoft.com/office/officeart/2008/layout/LinedList"/>
    <dgm:cxn modelId="{5765D683-10B6-4863-ADC3-96ABA008A117}" type="presParOf" srcId="{466DDC6F-4A94-4F30-8E0C-2B7C3DF8EAD2}" destId="{B64CA675-5399-4610-8C85-7995B2F398AC}" srcOrd="0" destOrd="0" presId="urn:microsoft.com/office/officeart/2008/layout/LinedList"/>
    <dgm:cxn modelId="{0E793982-F7C2-4C38-8C73-873A68F2F938}" type="presParOf" srcId="{466DDC6F-4A94-4F30-8E0C-2B7C3DF8EAD2}" destId="{8018180B-6849-4CFB-A47F-DD6903B52F2E}" srcOrd="1" destOrd="0" presId="urn:microsoft.com/office/officeart/2008/layout/LinedList"/>
    <dgm:cxn modelId="{69B60B5E-F4A9-4C8B-A772-93DFA523F388}" type="presParOf" srcId="{466DDC6F-4A94-4F30-8E0C-2B7C3DF8EAD2}" destId="{5D8784F8-9C83-4C2D-99D9-BBEC3CB5C08D}" srcOrd="2" destOrd="0" presId="urn:microsoft.com/office/officeart/2008/layout/LinedList"/>
    <dgm:cxn modelId="{233E2266-E589-4214-B11C-4C47A8ECD68F}" type="presParOf" srcId="{9CB27C09-7BA3-4EF7-A65C-EE5CB54B2B7A}" destId="{5C66521F-EAB1-46B6-A136-40134C17DEC7}" srcOrd="5" destOrd="0" presId="urn:microsoft.com/office/officeart/2008/layout/LinedList"/>
    <dgm:cxn modelId="{29E0D48C-8AB8-4AE2-B5D7-EC263C5F7A57}" type="presParOf" srcId="{9CB27C09-7BA3-4EF7-A65C-EE5CB54B2B7A}" destId="{58162DCF-A5CA-4BFC-9D96-B6CF1A75A126}" srcOrd="6" destOrd="0" presId="urn:microsoft.com/office/officeart/2008/layout/LinedList"/>
    <dgm:cxn modelId="{7BCC92DB-70F8-455E-BC59-9FAA561E2055}" type="presParOf" srcId="{9CB27C09-7BA3-4EF7-A65C-EE5CB54B2B7A}" destId="{7DD16F2D-CE53-48D7-90FC-944149CE8954}" srcOrd="7" destOrd="0" presId="urn:microsoft.com/office/officeart/2008/layout/LinedList"/>
    <dgm:cxn modelId="{5F652503-0314-4AD1-82A6-7A94C4C432BD}" type="presParOf" srcId="{7DD16F2D-CE53-48D7-90FC-944149CE8954}" destId="{0D2F8652-8BCE-49CB-84C4-3B3BCAC01E37}" srcOrd="0" destOrd="0" presId="urn:microsoft.com/office/officeart/2008/layout/LinedList"/>
    <dgm:cxn modelId="{EE7A2FE3-EBC4-4426-9F73-EF0E4BA2414D}" type="presParOf" srcId="{7DD16F2D-CE53-48D7-90FC-944149CE8954}" destId="{6F0372E6-E5E5-4EB0-B9F6-64C9D786CAA0}" srcOrd="1" destOrd="0" presId="urn:microsoft.com/office/officeart/2008/layout/LinedList"/>
    <dgm:cxn modelId="{29E7C803-DB06-463F-81A9-E3880F997DF4}" type="presParOf" srcId="{7DD16F2D-CE53-48D7-90FC-944149CE8954}" destId="{AC3A4479-522C-4AD8-8943-1F56A8B73C93}" srcOrd="2" destOrd="0" presId="urn:microsoft.com/office/officeart/2008/layout/LinedList"/>
    <dgm:cxn modelId="{74026780-2AD8-4362-AEF9-0CA5A20AC10F}" type="presParOf" srcId="{9CB27C09-7BA3-4EF7-A65C-EE5CB54B2B7A}" destId="{E18DE110-2B03-44F0-A4CF-CA36BD78D469}" srcOrd="8" destOrd="0" presId="urn:microsoft.com/office/officeart/2008/layout/LinedList"/>
    <dgm:cxn modelId="{B1B8DA9C-CC94-4EF2-8810-047C8E2B5FEF}" type="presParOf" srcId="{9CB27C09-7BA3-4EF7-A65C-EE5CB54B2B7A}" destId="{0EF51114-AF37-4FDD-AA8A-6AB4A5239160}"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4334A47-884A-493D-A6E0-1498154743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E641687-5BA4-46D3-8F6A-C7385329B2D0}">
      <dgm:prSet/>
      <dgm:spPr/>
      <dgm:t>
        <a:bodyPr/>
        <a:lstStyle/>
        <a:p>
          <a:r>
            <a:rPr lang="en-US"/>
            <a:t>Calculating LMI percentage</a:t>
          </a:r>
        </a:p>
      </dgm:t>
    </dgm:pt>
    <dgm:pt modelId="{D040AC0A-AEB9-404E-8D40-24458CCC5D6A}" type="parTrans" cxnId="{B9EF2068-25B6-4878-9AE9-35B7F021604B}">
      <dgm:prSet/>
      <dgm:spPr/>
      <dgm:t>
        <a:bodyPr/>
        <a:lstStyle/>
        <a:p>
          <a:endParaRPr lang="en-US"/>
        </a:p>
      </dgm:t>
    </dgm:pt>
    <dgm:pt modelId="{BE3AD67D-E003-401E-9C5A-527F767E0AB1}" type="sibTrans" cxnId="{B9EF2068-25B6-4878-9AE9-35B7F021604B}">
      <dgm:prSet/>
      <dgm:spPr/>
      <dgm:t>
        <a:bodyPr/>
        <a:lstStyle/>
        <a:p>
          <a:endParaRPr lang="en-US"/>
        </a:p>
      </dgm:t>
    </dgm:pt>
    <dgm:pt modelId="{0E2AD046-D1F9-44BB-8E4C-EE8F6308B8BB}">
      <dgm:prSet/>
      <dgm:spPr/>
      <dgm:t>
        <a:bodyPr/>
        <a:lstStyle/>
        <a:p>
          <a:r>
            <a:rPr lang="en-US"/>
            <a:t>LMI persons / LMI universe</a:t>
          </a:r>
        </a:p>
      </dgm:t>
    </dgm:pt>
    <dgm:pt modelId="{C03E0F3B-FA1B-4A25-890E-2F97775ED21A}" type="parTrans" cxnId="{FD297129-57E5-4E02-A56A-288FEB6F2095}">
      <dgm:prSet/>
      <dgm:spPr/>
      <dgm:t>
        <a:bodyPr/>
        <a:lstStyle/>
        <a:p>
          <a:endParaRPr lang="en-US"/>
        </a:p>
      </dgm:t>
    </dgm:pt>
    <dgm:pt modelId="{0F987961-7840-434B-A8C3-52E5498B2E13}" type="sibTrans" cxnId="{FD297129-57E5-4E02-A56A-288FEB6F2095}">
      <dgm:prSet/>
      <dgm:spPr/>
      <dgm:t>
        <a:bodyPr/>
        <a:lstStyle/>
        <a:p>
          <a:endParaRPr lang="en-US"/>
        </a:p>
      </dgm:t>
    </dgm:pt>
    <dgm:pt modelId="{8E5D72D3-14A3-4E0C-AB7C-3DD1847C3E57}">
      <dgm:prSet/>
      <dgm:spPr/>
      <dgm:t>
        <a:bodyPr/>
        <a:lstStyle/>
        <a:p>
          <a:r>
            <a:rPr lang="en-US"/>
            <a:t>Family based math</a:t>
          </a:r>
        </a:p>
      </dgm:t>
    </dgm:pt>
    <dgm:pt modelId="{148C96B8-CD48-454E-A615-19CE15B5CEBE}" type="parTrans" cxnId="{996185A7-7241-4CCD-B02D-125797F07C9D}">
      <dgm:prSet/>
      <dgm:spPr/>
      <dgm:t>
        <a:bodyPr/>
        <a:lstStyle/>
        <a:p>
          <a:endParaRPr lang="en-US"/>
        </a:p>
      </dgm:t>
    </dgm:pt>
    <dgm:pt modelId="{B6B6EC40-E91E-491C-B19D-8785637E3BC2}" type="sibTrans" cxnId="{996185A7-7241-4CCD-B02D-125797F07C9D}">
      <dgm:prSet/>
      <dgm:spPr/>
      <dgm:t>
        <a:bodyPr/>
        <a:lstStyle/>
        <a:p>
          <a:endParaRPr lang="en-US"/>
        </a:p>
      </dgm:t>
    </dgm:pt>
    <dgm:pt modelId="{EE509647-BAE6-478F-B737-4736CD1A8097}">
      <dgm:prSet/>
      <dgm:spPr/>
      <dgm:t>
        <a:bodyPr/>
        <a:lstStyle/>
        <a:p>
          <a:r>
            <a:rPr lang="en-US"/>
            <a:t>Verification checks</a:t>
          </a:r>
        </a:p>
      </dgm:t>
    </dgm:pt>
    <dgm:pt modelId="{1671628A-9F73-4252-B113-5914924E8B55}" type="parTrans" cxnId="{B14DC52D-AEEE-4174-A2EE-84164AFBF482}">
      <dgm:prSet/>
      <dgm:spPr/>
      <dgm:t>
        <a:bodyPr/>
        <a:lstStyle/>
        <a:p>
          <a:endParaRPr lang="en-US"/>
        </a:p>
      </dgm:t>
    </dgm:pt>
    <dgm:pt modelId="{34108C50-E0C1-46E9-A8D0-9377DA6D5478}" type="sibTrans" cxnId="{B14DC52D-AEEE-4174-A2EE-84164AFBF482}">
      <dgm:prSet/>
      <dgm:spPr/>
      <dgm:t>
        <a:bodyPr/>
        <a:lstStyle/>
        <a:p>
          <a:endParaRPr lang="en-US"/>
        </a:p>
      </dgm:t>
    </dgm:pt>
    <dgm:pt modelId="{75A2D5EB-3672-406C-A293-A7FF62A8BBFB}" type="pres">
      <dgm:prSet presAssocID="{D4334A47-884A-493D-A6E0-1498154743B5}" presName="linear" presStyleCnt="0">
        <dgm:presLayoutVars>
          <dgm:animLvl val="lvl"/>
          <dgm:resizeHandles val="exact"/>
        </dgm:presLayoutVars>
      </dgm:prSet>
      <dgm:spPr/>
    </dgm:pt>
    <dgm:pt modelId="{C68AFE9F-2BD1-4D0D-A8F2-B6084713A59C}" type="pres">
      <dgm:prSet presAssocID="{EE641687-5BA4-46D3-8F6A-C7385329B2D0}" presName="parentText" presStyleLbl="node1" presStyleIdx="0" presStyleCnt="1">
        <dgm:presLayoutVars>
          <dgm:chMax val="0"/>
          <dgm:bulletEnabled val="1"/>
        </dgm:presLayoutVars>
      </dgm:prSet>
      <dgm:spPr/>
    </dgm:pt>
    <dgm:pt modelId="{87739030-1866-4822-B427-66E25E77DCB5}" type="pres">
      <dgm:prSet presAssocID="{EE641687-5BA4-46D3-8F6A-C7385329B2D0}" presName="childText" presStyleLbl="revTx" presStyleIdx="0" presStyleCnt="1">
        <dgm:presLayoutVars>
          <dgm:bulletEnabled val="1"/>
        </dgm:presLayoutVars>
      </dgm:prSet>
      <dgm:spPr/>
    </dgm:pt>
  </dgm:ptLst>
  <dgm:cxnLst>
    <dgm:cxn modelId="{EFE61305-D247-47A8-84F5-B49E3042A52C}" type="presOf" srcId="{EE641687-5BA4-46D3-8F6A-C7385329B2D0}" destId="{C68AFE9F-2BD1-4D0D-A8F2-B6084713A59C}" srcOrd="0" destOrd="0" presId="urn:microsoft.com/office/officeart/2005/8/layout/vList2"/>
    <dgm:cxn modelId="{FD297129-57E5-4E02-A56A-288FEB6F2095}" srcId="{EE641687-5BA4-46D3-8F6A-C7385329B2D0}" destId="{0E2AD046-D1F9-44BB-8E4C-EE8F6308B8BB}" srcOrd="0" destOrd="0" parTransId="{C03E0F3B-FA1B-4A25-890E-2F97775ED21A}" sibTransId="{0F987961-7840-434B-A8C3-52E5498B2E13}"/>
    <dgm:cxn modelId="{B14DC52D-AEEE-4174-A2EE-84164AFBF482}" srcId="{EE641687-5BA4-46D3-8F6A-C7385329B2D0}" destId="{EE509647-BAE6-478F-B737-4736CD1A8097}" srcOrd="2" destOrd="0" parTransId="{1671628A-9F73-4252-B113-5914924E8B55}" sibTransId="{34108C50-E0C1-46E9-A8D0-9377DA6D5478}"/>
    <dgm:cxn modelId="{142A9B2F-308A-450E-8D7D-71F6069DB53C}" type="presOf" srcId="{0E2AD046-D1F9-44BB-8E4C-EE8F6308B8BB}" destId="{87739030-1866-4822-B427-66E25E77DCB5}" srcOrd="0" destOrd="0" presId="urn:microsoft.com/office/officeart/2005/8/layout/vList2"/>
    <dgm:cxn modelId="{E023413D-A377-49E6-A698-3DCE4FE77DC4}" type="presOf" srcId="{EE509647-BAE6-478F-B737-4736CD1A8097}" destId="{87739030-1866-4822-B427-66E25E77DCB5}" srcOrd="0" destOrd="2" presId="urn:microsoft.com/office/officeart/2005/8/layout/vList2"/>
    <dgm:cxn modelId="{B9EF2068-25B6-4878-9AE9-35B7F021604B}" srcId="{D4334A47-884A-493D-A6E0-1498154743B5}" destId="{EE641687-5BA4-46D3-8F6A-C7385329B2D0}" srcOrd="0" destOrd="0" parTransId="{D040AC0A-AEB9-404E-8D40-24458CCC5D6A}" sibTransId="{BE3AD67D-E003-401E-9C5A-527F767E0AB1}"/>
    <dgm:cxn modelId="{6584A9A0-945E-40A6-9764-393CC3C0662C}" type="presOf" srcId="{8E5D72D3-14A3-4E0C-AB7C-3DD1847C3E57}" destId="{87739030-1866-4822-B427-66E25E77DCB5}" srcOrd="0" destOrd="1" presId="urn:microsoft.com/office/officeart/2005/8/layout/vList2"/>
    <dgm:cxn modelId="{996185A7-7241-4CCD-B02D-125797F07C9D}" srcId="{EE641687-5BA4-46D3-8F6A-C7385329B2D0}" destId="{8E5D72D3-14A3-4E0C-AB7C-3DD1847C3E57}" srcOrd="1" destOrd="0" parTransId="{148C96B8-CD48-454E-A615-19CE15B5CEBE}" sibTransId="{B6B6EC40-E91E-491C-B19D-8785637E3BC2}"/>
    <dgm:cxn modelId="{04F0F8FD-01D1-4205-83E1-C6BEC24AFDA0}" type="presOf" srcId="{D4334A47-884A-493D-A6E0-1498154743B5}" destId="{75A2D5EB-3672-406C-A293-A7FF62A8BBFB}" srcOrd="0" destOrd="0" presId="urn:microsoft.com/office/officeart/2005/8/layout/vList2"/>
    <dgm:cxn modelId="{B361A274-FF12-4EAC-AC48-C9790A327CF9}" type="presParOf" srcId="{75A2D5EB-3672-406C-A293-A7FF62A8BBFB}" destId="{C68AFE9F-2BD1-4D0D-A8F2-B6084713A59C}" srcOrd="0" destOrd="0" presId="urn:microsoft.com/office/officeart/2005/8/layout/vList2"/>
    <dgm:cxn modelId="{34ED7095-9822-427A-B578-84D8897F36BA}" type="presParOf" srcId="{75A2D5EB-3672-406C-A293-A7FF62A8BBFB}" destId="{87739030-1866-4822-B427-66E25E77DC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5E2B3BE-70DB-480A-9EFE-1C9C2B6EFE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2263E95-CBF6-4277-AFBE-472BC4F8EE87}">
      <dgm:prSet/>
      <dgm:spPr/>
      <dgm:t>
        <a:bodyPr/>
        <a:lstStyle/>
        <a:p>
          <a:r>
            <a:rPr lang="en-US"/>
            <a:t>Translating Results Into an Application</a:t>
          </a:r>
        </a:p>
      </dgm:t>
    </dgm:pt>
    <dgm:pt modelId="{6517376A-32D1-4F99-B9DF-255C012976FC}" type="parTrans" cxnId="{B6504FDB-D257-492A-947B-1B7B8AAC6E29}">
      <dgm:prSet/>
      <dgm:spPr/>
      <dgm:t>
        <a:bodyPr/>
        <a:lstStyle/>
        <a:p>
          <a:endParaRPr lang="en-US"/>
        </a:p>
      </dgm:t>
    </dgm:pt>
    <dgm:pt modelId="{FEA4BD8B-FA66-4AB3-9FE9-AA8CAA51E63F}" type="sibTrans" cxnId="{B6504FDB-D257-492A-947B-1B7B8AAC6E29}">
      <dgm:prSet/>
      <dgm:spPr/>
      <dgm:t>
        <a:bodyPr/>
        <a:lstStyle/>
        <a:p>
          <a:endParaRPr lang="en-US"/>
        </a:p>
      </dgm:t>
    </dgm:pt>
    <dgm:pt modelId="{E9878EC8-7B57-4051-92F1-3FFD46D20E0F}">
      <dgm:prSet/>
      <dgm:spPr/>
      <dgm:t>
        <a:bodyPr/>
        <a:lstStyle/>
        <a:p>
          <a:r>
            <a:rPr lang="en-US"/>
            <a:t>Service area narrative</a:t>
          </a:r>
        </a:p>
      </dgm:t>
    </dgm:pt>
    <dgm:pt modelId="{DAFCF107-B770-4D76-A6C9-497195AF68A3}" type="parTrans" cxnId="{68FDE6C9-FAA9-4CDF-85D6-9DB1014C573A}">
      <dgm:prSet/>
      <dgm:spPr/>
      <dgm:t>
        <a:bodyPr/>
        <a:lstStyle/>
        <a:p>
          <a:endParaRPr lang="en-US"/>
        </a:p>
      </dgm:t>
    </dgm:pt>
    <dgm:pt modelId="{E8810558-F865-4172-AADF-518F3B9D14E8}" type="sibTrans" cxnId="{68FDE6C9-FAA9-4CDF-85D6-9DB1014C573A}">
      <dgm:prSet/>
      <dgm:spPr/>
      <dgm:t>
        <a:bodyPr/>
        <a:lstStyle/>
        <a:p>
          <a:endParaRPr lang="en-US"/>
        </a:p>
      </dgm:t>
    </dgm:pt>
    <dgm:pt modelId="{6175B2E8-3A0B-4D3A-9A47-A4CB9671DD0D}">
      <dgm:prSet/>
      <dgm:spPr/>
      <dgm:t>
        <a:bodyPr/>
        <a:lstStyle/>
        <a:p>
          <a:r>
            <a:rPr lang="en-US"/>
            <a:t>Exhibits</a:t>
          </a:r>
        </a:p>
      </dgm:t>
    </dgm:pt>
    <dgm:pt modelId="{785FE4FA-FA50-4BCA-B9DA-20224633FAB6}" type="parTrans" cxnId="{98307586-48E1-46ED-ACF6-F867607486AD}">
      <dgm:prSet/>
      <dgm:spPr/>
      <dgm:t>
        <a:bodyPr/>
        <a:lstStyle/>
        <a:p>
          <a:endParaRPr lang="en-US"/>
        </a:p>
      </dgm:t>
    </dgm:pt>
    <dgm:pt modelId="{64DAF611-0697-4D4B-A390-B36DF66CA1F2}" type="sibTrans" cxnId="{98307586-48E1-46ED-ACF6-F867607486AD}">
      <dgm:prSet/>
      <dgm:spPr/>
      <dgm:t>
        <a:bodyPr/>
        <a:lstStyle/>
        <a:p>
          <a:endParaRPr lang="en-US"/>
        </a:p>
      </dgm:t>
    </dgm:pt>
    <dgm:pt modelId="{DDF59B34-13EC-4946-BAB6-5571AE557AC2}">
      <dgm:prSet/>
      <dgm:spPr/>
      <dgm:t>
        <a:bodyPr/>
        <a:lstStyle/>
        <a:p>
          <a:r>
            <a:rPr lang="en-US"/>
            <a:t>How reviewers read this section</a:t>
          </a:r>
        </a:p>
      </dgm:t>
    </dgm:pt>
    <dgm:pt modelId="{4CD2D990-F63E-418F-82E3-538B0710B087}" type="parTrans" cxnId="{3EE5F82A-9CFD-4397-8694-C15BFA33C8FD}">
      <dgm:prSet/>
      <dgm:spPr/>
      <dgm:t>
        <a:bodyPr/>
        <a:lstStyle/>
        <a:p>
          <a:endParaRPr lang="en-US"/>
        </a:p>
      </dgm:t>
    </dgm:pt>
    <dgm:pt modelId="{5C3DE9D8-3F6F-4AF4-B102-104AAA7DF2D4}" type="sibTrans" cxnId="{3EE5F82A-9CFD-4397-8694-C15BFA33C8FD}">
      <dgm:prSet/>
      <dgm:spPr/>
      <dgm:t>
        <a:bodyPr/>
        <a:lstStyle/>
        <a:p>
          <a:endParaRPr lang="en-US"/>
        </a:p>
      </dgm:t>
    </dgm:pt>
    <dgm:pt modelId="{FA12478F-4BCE-4CA3-9668-86AC7D4AE3B8}" type="pres">
      <dgm:prSet presAssocID="{35E2B3BE-70DB-480A-9EFE-1C9C2B6EFE6C}" presName="linear" presStyleCnt="0">
        <dgm:presLayoutVars>
          <dgm:animLvl val="lvl"/>
          <dgm:resizeHandles val="exact"/>
        </dgm:presLayoutVars>
      </dgm:prSet>
      <dgm:spPr/>
    </dgm:pt>
    <dgm:pt modelId="{BD0A8B53-B651-4F70-9975-B33072434FD2}" type="pres">
      <dgm:prSet presAssocID="{82263E95-CBF6-4277-AFBE-472BC4F8EE87}" presName="parentText" presStyleLbl="node1" presStyleIdx="0" presStyleCnt="1">
        <dgm:presLayoutVars>
          <dgm:chMax val="0"/>
          <dgm:bulletEnabled val="1"/>
        </dgm:presLayoutVars>
      </dgm:prSet>
      <dgm:spPr/>
    </dgm:pt>
    <dgm:pt modelId="{4CE460CF-EFB8-41CE-AB2D-3691EAF331FA}" type="pres">
      <dgm:prSet presAssocID="{82263E95-CBF6-4277-AFBE-472BC4F8EE87}" presName="childText" presStyleLbl="revTx" presStyleIdx="0" presStyleCnt="1">
        <dgm:presLayoutVars>
          <dgm:bulletEnabled val="1"/>
        </dgm:presLayoutVars>
      </dgm:prSet>
      <dgm:spPr/>
    </dgm:pt>
  </dgm:ptLst>
  <dgm:cxnLst>
    <dgm:cxn modelId="{44A62C24-8F5D-4874-AC5C-E28D7E2718F9}" type="presOf" srcId="{DDF59B34-13EC-4946-BAB6-5571AE557AC2}" destId="{4CE460CF-EFB8-41CE-AB2D-3691EAF331FA}" srcOrd="0" destOrd="2" presId="urn:microsoft.com/office/officeart/2005/8/layout/vList2"/>
    <dgm:cxn modelId="{3EE5F82A-9CFD-4397-8694-C15BFA33C8FD}" srcId="{82263E95-CBF6-4277-AFBE-472BC4F8EE87}" destId="{DDF59B34-13EC-4946-BAB6-5571AE557AC2}" srcOrd="2" destOrd="0" parTransId="{4CD2D990-F63E-418F-82E3-538B0710B087}" sibTransId="{5C3DE9D8-3F6F-4AF4-B102-104AAA7DF2D4}"/>
    <dgm:cxn modelId="{38D94535-D0AB-4EE8-9B23-5399EA1032A1}" type="presOf" srcId="{35E2B3BE-70DB-480A-9EFE-1C9C2B6EFE6C}" destId="{FA12478F-4BCE-4CA3-9668-86AC7D4AE3B8}" srcOrd="0" destOrd="0" presId="urn:microsoft.com/office/officeart/2005/8/layout/vList2"/>
    <dgm:cxn modelId="{CB66716C-77E2-4CAC-9EC3-5FCF18CCFA04}" type="presOf" srcId="{6175B2E8-3A0B-4D3A-9A47-A4CB9671DD0D}" destId="{4CE460CF-EFB8-41CE-AB2D-3691EAF331FA}" srcOrd="0" destOrd="1" presId="urn:microsoft.com/office/officeart/2005/8/layout/vList2"/>
    <dgm:cxn modelId="{98307586-48E1-46ED-ACF6-F867607486AD}" srcId="{82263E95-CBF6-4277-AFBE-472BC4F8EE87}" destId="{6175B2E8-3A0B-4D3A-9A47-A4CB9671DD0D}" srcOrd="1" destOrd="0" parTransId="{785FE4FA-FA50-4BCA-B9DA-20224633FAB6}" sibTransId="{64DAF611-0697-4D4B-A390-B36DF66CA1F2}"/>
    <dgm:cxn modelId="{9FE8F5C7-1F0C-42C9-A654-E60288EA805B}" type="presOf" srcId="{82263E95-CBF6-4277-AFBE-472BC4F8EE87}" destId="{BD0A8B53-B651-4F70-9975-B33072434FD2}" srcOrd="0" destOrd="0" presId="urn:microsoft.com/office/officeart/2005/8/layout/vList2"/>
    <dgm:cxn modelId="{68FDE6C9-FAA9-4CDF-85D6-9DB1014C573A}" srcId="{82263E95-CBF6-4277-AFBE-472BC4F8EE87}" destId="{E9878EC8-7B57-4051-92F1-3FFD46D20E0F}" srcOrd="0" destOrd="0" parTransId="{DAFCF107-B770-4D76-A6C9-497195AF68A3}" sibTransId="{E8810558-F865-4172-AADF-518F3B9D14E8}"/>
    <dgm:cxn modelId="{B6504FDB-D257-492A-947B-1B7B8AAC6E29}" srcId="{35E2B3BE-70DB-480A-9EFE-1C9C2B6EFE6C}" destId="{82263E95-CBF6-4277-AFBE-472BC4F8EE87}" srcOrd="0" destOrd="0" parTransId="{6517376A-32D1-4F99-B9DF-255C012976FC}" sibTransId="{FEA4BD8B-FA66-4AB3-9FE9-AA8CAA51E63F}"/>
    <dgm:cxn modelId="{B97E3CF8-778C-43B3-8943-ED3A3AE86AFE}" type="presOf" srcId="{E9878EC8-7B57-4051-92F1-3FFD46D20E0F}" destId="{4CE460CF-EFB8-41CE-AB2D-3691EAF331FA}" srcOrd="0" destOrd="0" presId="urn:microsoft.com/office/officeart/2005/8/layout/vList2"/>
    <dgm:cxn modelId="{5CCE533D-D5CE-4640-918D-1F54AEDB36E8}" type="presParOf" srcId="{FA12478F-4BCE-4CA3-9668-86AC7D4AE3B8}" destId="{BD0A8B53-B651-4F70-9975-B33072434FD2}" srcOrd="0" destOrd="0" presId="urn:microsoft.com/office/officeart/2005/8/layout/vList2"/>
    <dgm:cxn modelId="{558BB9A0-1384-460D-A38D-13F2B0342271}" type="presParOf" srcId="{FA12478F-4BCE-4CA3-9668-86AC7D4AE3B8}" destId="{4CE460CF-EFB8-41CE-AB2D-3691EAF331F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14B2C35-0034-4AB4-BC60-6B0343E4FC7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48690BA-06A4-4209-A095-002A72E6B57A}">
      <dgm:prSet/>
      <dgm:spPr/>
      <dgm:t>
        <a:bodyPr/>
        <a:lstStyle/>
        <a:p>
          <a:r>
            <a:rPr lang="en-US"/>
            <a:t>Validity Period &amp; Re-Use</a:t>
          </a:r>
        </a:p>
      </dgm:t>
    </dgm:pt>
    <dgm:pt modelId="{30E35FE5-7C30-4EF0-9559-B2A25D48C1B8}" type="parTrans" cxnId="{5B049112-B6F6-4F0D-9B8A-D43923AA57E1}">
      <dgm:prSet/>
      <dgm:spPr/>
      <dgm:t>
        <a:bodyPr/>
        <a:lstStyle/>
        <a:p>
          <a:endParaRPr lang="en-US"/>
        </a:p>
      </dgm:t>
    </dgm:pt>
    <dgm:pt modelId="{E3754D62-59A9-4AF8-90B9-276B4B222D73}" type="sibTrans" cxnId="{5B049112-B6F6-4F0D-9B8A-D43923AA57E1}">
      <dgm:prSet/>
      <dgm:spPr/>
      <dgm:t>
        <a:bodyPr/>
        <a:lstStyle/>
        <a:p>
          <a:endParaRPr lang="en-US"/>
        </a:p>
      </dgm:t>
    </dgm:pt>
    <dgm:pt modelId="{31572EE6-9B5B-446C-AC6F-92F707494372}">
      <dgm:prSet/>
      <dgm:spPr/>
      <dgm:t>
        <a:bodyPr/>
        <a:lstStyle/>
        <a:p>
          <a:r>
            <a:rPr lang="en-US"/>
            <a:t>how long survey data is usable</a:t>
          </a:r>
        </a:p>
      </dgm:t>
    </dgm:pt>
    <dgm:pt modelId="{C0A85AE5-4243-45E4-B8B9-06C4BD2939AD}" type="parTrans" cxnId="{7E0593EC-69A6-4250-A6DB-20DA6724E5B2}">
      <dgm:prSet/>
      <dgm:spPr/>
      <dgm:t>
        <a:bodyPr/>
        <a:lstStyle/>
        <a:p>
          <a:endParaRPr lang="en-US"/>
        </a:p>
      </dgm:t>
    </dgm:pt>
    <dgm:pt modelId="{AA4C7BE8-F84A-413E-84F8-C7A410DDF621}" type="sibTrans" cxnId="{7E0593EC-69A6-4250-A6DB-20DA6724E5B2}">
      <dgm:prSet/>
      <dgm:spPr/>
      <dgm:t>
        <a:bodyPr/>
        <a:lstStyle/>
        <a:p>
          <a:endParaRPr lang="en-US"/>
        </a:p>
      </dgm:t>
    </dgm:pt>
    <dgm:pt modelId="{F629BBEE-92C0-4605-9996-D7017E40D28A}">
      <dgm:prSet/>
      <dgm:spPr/>
      <dgm:t>
        <a:bodyPr/>
        <a:lstStyle/>
        <a:p>
          <a:r>
            <a:rPr lang="en-US"/>
            <a:t>When re-surveying is required</a:t>
          </a:r>
        </a:p>
      </dgm:t>
    </dgm:pt>
    <dgm:pt modelId="{8B6AF871-C22E-49EC-95DF-DB2362790776}" type="parTrans" cxnId="{6C28A9A2-8EA7-4807-AC78-8C5E06218D1E}">
      <dgm:prSet/>
      <dgm:spPr/>
      <dgm:t>
        <a:bodyPr/>
        <a:lstStyle/>
        <a:p>
          <a:endParaRPr lang="en-US"/>
        </a:p>
      </dgm:t>
    </dgm:pt>
    <dgm:pt modelId="{F2A4979D-FA66-4493-B907-51A5C0D45B06}" type="sibTrans" cxnId="{6C28A9A2-8EA7-4807-AC78-8C5E06218D1E}">
      <dgm:prSet/>
      <dgm:spPr/>
      <dgm:t>
        <a:bodyPr/>
        <a:lstStyle/>
        <a:p>
          <a:endParaRPr lang="en-US"/>
        </a:p>
      </dgm:t>
    </dgm:pt>
    <dgm:pt modelId="{8CEF0B76-0F39-4DD2-B72F-16AE42961F58}" type="pres">
      <dgm:prSet presAssocID="{D14B2C35-0034-4AB4-BC60-6B0343E4FC71}" presName="linear" presStyleCnt="0">
        <dgm:presLayoutVars>
          <dgm:animLvl val="lvl"/>
          <dgm:resizeHandles val="exact"/>
        </dgm:presLayoutVars>
      </dgm:prSet>
      <dgm:spPr/>
    </dgm:pt>
    <dgm:pt modelId="{D69A6845-DC82-48D6-AD4F-41E4CA89E5B1}" type="pres">
      <dgm:prSet presAssocID="{748690BA-06A4-4209-A095-002A72E6B57A}" presName="parentText" presStyleLbl="node1" presStyleIdx="0" presStyleCnt="1">
        <dgm:presLayoutVars>
          <dgm:chMax val="0"/>
          <dgm:bulletEnabled val="1"/>
        </dgm:presLayoutVars>
      </dgm:prSet>
      <dgm:spPr/>
    </dgm:pt>
    <dgm:pt modelId="{858FCF97-B1BD-44B2-8ABA-64C23D42ADFE}" type="pres">
      <dgm:prSet presAssocID="{748690BA-06A4-4209-A095-002A72E6B57A}" presName="childText" presStyleLbl="revTx" presStyleIdx="0" presStyleCnt="1">
        <dgm:presLayoutVars>
          <dgm:bulletEnabled val="1"/>
        </dgm:presLayoutVars>
      </dgm:prSet>
      <dgm:spPr/>
    </dgm:pt>
  </dgm:ptLst>
  <dgm:cxnLst>
    <dgm:cxn modelId="{818BA908-9AE3-4433-A852-B352B0F061A3}" type="presOf" srcId="{F629BBEE-92C0-4605-9996-D7017E40D28A}" destId="{858FCF97-B1BD-44B2-8ABA-64C23D42ADFE}" srcOrd="0" destOrd="1" presId="urn:microsoft.com/office/officeart/2005/8/layout/vList2"/>
    <dgm:cxn modelId="{5B049112-B6F6-4F0D-9B8A-D43923AA57E1}" srcId="{D14B2C35-0034-4AB4-BC60-6B0343E4FC71}" destId="{748690BA-06A4-4209-A095-002A72E6B57A}" srcOrd="0" destOrd="0" parTransId="{30E35FE5-7C30-4EF0-9559-B2A25D48C1B8}" sibTransId="{E3754D62-59A9-4AF8-90B9-276B4B222D73}"/>
    <dgm:cxn modelId="{6C28A9A2-8EA7-4807-AC78-8C5E06218D1E}" srcId="{748690BA-06A4-4209-A095-002A72E6B57A}" destId="{F629BBEE-92C0-4605-9996-D7017E40D28A}" srcOrd="1" destOrd="0" parTransId="{8B6AF871-C22E-49EC-95DF-DB2362790776}" sibTransId="{F2A4979D-FA66-4493-B907-51A5C0D45B06}"/>
    <dgm:cxn modelId="{7D99E8C1-4E2D-45F1-888B-581C8AF71C27}" type="presOf" srcId="{D14B2C35-0034-4AB4-BC60-6B0343E4FC71}" destId="{8CEF0B76-0F39-4DD2-B72F-16AE42961F58}" srcOrd="0" destOrd="0" presId="urn:microsoft.com/office/officeart/2005/8/layout/vList2"/>
    <dgm:cxn modelId="{03AD87C7-A3C8-4BA4-95C2-6D7E6F27F5CB}" type="presOf" srcId="{31572EE6-9B5B-446C-AC6F-92F707494372}" destId="{858FCF97-B1BD-44B2-8ABA-64C23D42ADFE}" srcOrd="0" destOrd="0" presId="urn:microsoft.com/office/officeart/2005/8/layout/vList2"/>
    <dgm:cxn modelId="{86BBF9CB-C959-4309-AC75-2EDB79E2829D}" type="presOf" srcId="{748690BA-06A4-4209-A095-002A72E6B57A}" destId="{D69A6845-DC82-48D6-AD4F-41E4CA89E5B1}" srcOrd="0" destOrd="0" presId="urn:microsoft.com/office/officeart/2005/8/layout/vList2"/>
    <dgm:cxn modelId="{7E0593EC-69A6-4250-A6DB-20DA6724E5B2}" srcId="{748690BA-06A4-4209-A095-002A72E6B57A}" destId="{31572EE6-9B5B-446C-AC6F-92F707494372}" srcOrd="0" destOrd="0" parTransId="{C0A85AE5-4243-45E4-B8B9-06C4BD2939AD}" sibTransId="{AA4C7BE8-F84A-413E-84F8-C7A410DDF621}"/>
    <dgm:cxn modelId="{120F4EB6-A32E-4ECE-94E0-C3CEB01697FA}" type="presParOf" srcId="{8CEF0B76-0F39-4DD2-B72F-16AE42961F58}" destId="{D69A6845-DC82-48D6-AD4F-41E4CA89E5B1}" srcOrd="0" destOrd="0" presId="urn:microsoft.com/office/officeart/2005/8/layout/vList2"/>
    <dgm:cxn modelId="{32CDB707-810D-4A6D-97E1-3E66E6E05CBC}" type="presParOf" srcId="{8CEF0B76-0F39-4DD2-B72F-16AE42961F58}" destId="{858FCF97-B1BD-44B2-8ABA-64C23D42ADF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DBC53EA-078B-457A-923E-2746E5B89CB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3B54AB0-3FF2-4D71-94E9-1738B56326E3}">
      <dgm:prSet/>
      <dgm:spPr/>
      <dgm:t>
        <a:bodyPr/>
        <a:lstStyle/>
        <a:p>
          <a:r>
            <a:rPr lang="en-US"/>
            <a:t>What Happens if You Miss 51%</a:t>
          </a:r>
        </a:p>
      </dgm:t>
    </dgm:pt>
    <dgm:pt modelId="{93D62B15-65D9-47D0-ABE6-439AF697D823}" type="parTrans" cxnId="{2881284B-96C3-4BF8-9526-0DC5F9A53DFC}">
      <dgm:prSet/>
      <dgm:spPr/>
      <dgm:t>
        <a:bodyPr/>
        <a:lstStyle/>
        <a:p>
          <a:endParaRPr lang="en-US"/>
        </a:p>
      </dgm:t>
    </dgm:pt>
    <dgm:pt modelId="{1C82AAED-A908-4A67-AC6B-BE5EDCE22C0F}" type="sibTrans" cxnId="{2881284B-96C3-4BF8-9526-0DC5F9A53DFC}">
      <dgm:prSet/>
      <dgm:spPr/>
      <dgm:t>
        <a:bodyPr/>
        <a:lstStyle/>
        <a:p>
          <a:endParaRPr lang="en-US"/>
        </a:p>
      </dgm:t>
    </dgm:pt>
    <dgm:pt modelId="{593CF9B5-CC70-47AE-8C71-2482247961EB}">
      <dgm:prSet/>
      <dgm:spPr/>
      <dgm:t>
        <a:bodyPr/>
        <a:lstStyle/>
        <a:p>
          <a:r>
            <a:rPr lang="en-US"/>
            <a:t>Acceptable outcomes</a:t>
          </a:r>
        </a:p>
      </dgm:t>
    </dgm:pt>
    <dgm:pt modelId="{85120180-5CBE-46F9-82A4-8015F5DDDD1A}" type="parTrans" cxnId="{45732B3B-8754-4863-A70E-B01BD2DEB3B7}">
      <dgm:prSet/>
      <dgm:spPr/>
      <dgm:t>
        <a:bodyPr/>
        <a:lstStyle/>
        <a:p>
          <a:endParaRPr lang="en-US"/>
        </a:p>
      </dgm:t>
    </dgm:pt>
    <dgm:pt modelId="{0A7334DB-5F70-4EDE-816A-E5E80678352A}" type="sibTrans" cxnId="{45732B3B-8754-4863-A70E-B01BD2DEB3B7}">
      <dgm:prSet/>
      <dgm:spPr/>
      <dgm:t>
        <a:bodyPr/>
        <a:lstStyle/>
        <a:p>
          <a:endParaRPr lang="en-US"/>
        </a:p>
      </dgm:t>
    </dgm:pt>
    <dgm:pt modelId="{2101DCD9-D392-4A8D-93C9-0BBBF2AB813A}">
      <dgm:prSet/>
      <dgm:spPr/>
      <dgm:t>
        <a:bodyPr/>
        <a:lstStyle/>
        <a:p>
          <a:r>
            <a:rPr lang="en-US"/>
            <a:t>Re-scoping</a:t>
          </a:r>
        </a:p>
      </dgm:t>
    </dgm:pt>
    <dgm:pt modelId="{7BA26111-7E29-4CC3-88C3-282FCFB6CC2A}" type="parTrans" cxnId="{C2B259B1-60FB-4E3D-AF84-4D78B06798D3}">
      <dgm:prSet/>
      <dgm:spPr/>
      <dgm:t>
        <a:bodyPr/>
        <a:lstStyle/>
        <a:p>
          <a:endParaRPr lang="en-US"/>
        </a:p>
      </dgm:t>
    </dgm:pt>
    <dgm:pt modelId="{C706D64C-FAB1-4CAE-BEDC-AB913019DE2E}" type="sibTrans" cxnId="{C2B259B1-60FB-4E3D-AF84-4D78B06798D3}">
      <dgm:prSet/>
      <dgm:spPr/>
      <dgm:t>
        <a:bodyPr/>
        <a:lstStyle/>
        <a:p>
          <a:endParaRPr lang="en-US"/>
        </a:p>
      </dgm:t>
    </dgm:pt>
    <dgm:pt modelId="{1CBE1BC2-2854-424D-84A6-F262DB9A4ACF}">
      <dgm:prSet/>
      <dgm:spPr/>
      <dgm:t>
        <a:bodyPr/>
        <a:lstStyle/>
        <a:p>
          <a:r>
            <a:rPr lang="en-US"/>
            <a:t>Alternative national objectives</a:t>
          </a:r>
        </a:p>
      </dgm:t>
    </dgm:pt>
    <dgm:pt modelId="{4533F3F5-5F5A-4216-8C57-5E920EA55E52}" type="parTrans" cxnId="{08B7AC84-CE3D-4DFF-B885-D1563E85A814}">
      <dgm:prSet/>
      <dgm:spPr/>
      <dgm:t>
        <a:bodyPr/>
        <a:lstStyle/>
        <a:p>
          <a:endParaRPr lang="en-US"/>
        </a:p>
      </dgm:t>
    </dgm:pt>
    <dgm:pt modelId="{151D2CA1-34D1-4F09-9CEE-E51D53B5C888}" type="sibTrans" cxnId="{08B7AC84-CE3D-4DFF-B885-D1563E85A814}">
      <dgm:prSet/>
      <dgm:spPr/>
      <dgm:t>
        <a:bodyPr/>
        <a:lstStyle/>
        <a:p>
          <a:endParaRPr lang="en-US"/>
        </a:p>
      </dgm:t>
    </dgm:pt>
    <dgm:pt modelId="{1A595592-A9B8-466E-84D9-0230F7AE758F}" type="pres">
      <dgm:prSet presAssocID="{CDBC53EA-078B-457A-923E-2746E5B89CBC}" presName="linear" presStyleCnt="0">
        <dgm:presLayoutVars>
          <dgm:animLvl val="lvl"/>
          <dgm:resizeHandles val="exact"/>
        </dgm:presLayoutVars>
      </dgm:prSet>
      <dgm:spPr/>
    </dgm:pt>
    <dgm:pt modelId="{DDE4490D-D871-4D38-A7A5-8023ADECC8C5}" type="pres">
      <dgm:prSet presAssocID="{E3B54AB0-3FF2-4D71-94E9-1738B56326E3}" presName="parentText" presStyleLbl="node1" presStyleIdx="0" presStyleCnt="1">
        <dgm:presLayoutVars>
          <dgm:chMax val="0"/>
          <dgm:bulletEnabled val="1"/>
        </dgm:presLayoutVars>
      </dgm:prSet>
      <dgm:spPr/>
    </dgm:pt>
    <dgm:pt modelId="{E4DBD1B7-8604-4600-9691-007E84D24BD7}" type="pres">
      <dgm:prSet presAssocID="{E3B54AB0-3FF2-4D71-94E9-1738B56326E3}" presName="childText" presStyleLbl="revTx" presStyleIdx="0" presStyleCnt="1">
        <dgm:presLayoutVars>
          <dgm:bulletEnabled val="1"/>
        </dgm:presLayoutVars>
      </dgm:prSet>
      <dgm:spPr/>
    </dgm:pt>
  </dgm:ptLst>
  <dgm:cxnLst>
    <dgm:cxn modelId="{45732B3B-8754-4863-A70E-B01BD2DEB3B7}" srcId="{E3B54AB0-3FF2-4D71-94E9-1738B56326E3}" destId="{593CF9B5-CC70-47AE-8C71-2482247961EB}" srcOrd="0" destOrd="0" parTransId="{85120180-5CBE-46F9-82A4-8015F5DDDD1A}" sibTransId="{0A7334DB-5F70-4EDE-816A-E5E80678352A}"/>
    <dgm:cxn modelId="{DDFA5169-42EE-4EF2-AC63-C2F624663AA4}" type="presOf" srcId="{CDBC53EA-078B-457A-923E-2746E5B89CBC}" destId="{1A595592-A9B8-466E-84D9-0230F7AE758F}" srcOrd="0" destOrd="0" presId="urn:microsoft.com/office/officeart/2005/8/layout/vList2"/>
    <dgm:cxn modelId="{2881284B-96C3-4BF8-9526-0DC5F9A53DFC}" srcId="{CDBC53EA-078B-457A-923E-2746E5B89CBC}" destId="{E3B54AB0-3FF2-4D71-94E9-1738B56326E3}" srcOrd="0" destOrd="0" parTransId="{93D62B15-65D9-47D0-ABE6-439AF697D823}" sibTransId="{1C82AAED-A908-4A67-AC6B-BE5EDCE22C0F}"/>
    <dgm:cxn modelId="{10653384-0A5A-4B9D-BB55-484B28BAB4B2}" type="presOf" srcId="{593CF9B5-CC70-47AE-8C71-2482247961EB}" destId="{E4DBD1B7-8604-4600-9691-007E84D24BD7}" srcOrd="0" destOrd="0" presId="urn:microsoft.com/office/officeart/2005/8/layout/vList2"/>
    <dgm:cxn modelId="{08B7AC84-CE3D-4DFF-B885-D1563E85A814}" srcId="{E3B54AB0-3FF2-4D71-94E9-1738B56326E3}" destId="{1CBE1BC2-2854-424D-84A6-F262DB9A4ACF}" srcOrd="2" destOrd="0" parTransId="{4533F3F5-5F5A-4216-8C57-5E920EA55E52}" sibTransId="{151D2CA1-34D1-4F09-9CEE-E51D53B5C888}"/>
    <dgm:cxn modelId="{5AA43C8C-67EA-4470-8FE3-FE9D73ECDFC9}" type="presOf" srcId="{1CBE1BC2-2854-424D-84A6-F262DB9A4ACF}" destId="{E4DBD1B7-8604-4600-9691-007E84D24BD7}" srcOrd="0" destOrd="2" presId="urn:microsoft.com/office/officeart/2005/8/layout/vList2"/>
    <dgm:cxn modelId="{0CB0FE98-FC07-4FA6-90C0-4078FB46F10E}" type="presOf" srcId="{E3B54AB0-3FF2-4D71-94E9-1738B56326E3}" destId="{DDE4490D-D871-4D38-A7A5-8023ADECC8C5}" srcOrd="0" destOrd="0" presId="urn:microsoft.com/office/officeart/2005/8/layout/vList2"/>
    <dgm:cxn modelId="{C2B259B1-60FB-4E3D-AF84-4D78B06798D3}" srcId="{E3B54AB0-3FF2-4D71-94E9-1738B56326E3}" destId="{2101DCD9-D392-4A8D-93C9-0BBBF2AB813A}" srcOrd="1" destOrd="0" parTransId="{7BA26111-7E29-4CC3-88C3-282FCFB6CC2A}" sibTransId="{C706D64C-FAB1-4CAE-BEDC-AB913019DE2E}"/>
    <dgm:cxn modelId="{6872C5B4-F8BD-4D4D-BB5B-2AD9E59AEC4E}" type="presOf" srcId="{2101DCD9-D392-4A8D-93C9-0BBBF2AB813A}" destId="{E4DBD1B7-8604-4600-9691-007E84D24BD7}" srcOrd="0" destOrd="1" presId="urn:microsoft.com/office/officeart/2005/8/layout/vList2"/>
    <dgm:cxn modelId="{D2159482-EC8D-47EF-B791-EC85FDEC4B77}" type="presParOf" srcId="{1A595592-A9B8-466E-84D9-0230F7AE758F}" destId="{DDE4490D-D871-4D38-A7A5-8023ADECC8C5}" srcOrd="0" destOrd="0" presId="urn:microsoft.com/office/officeart/2005/8/layout/vList2"/>
    <dgm:cxn modelId="{7E87BF70-0F91-4228-A0F8-50026A105E2E}" type="presParOf" srcId="{1A595592-A9B8-466E-84D9-0230F7AE758F}" destId="{E4DBD1B7-8604-4600-9691-007E84D24BD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989A2AA-6D6C-45AE-8B0F-4D89DF5E8AF0}"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E6FACA74-5994-4448-9B73-0F349A7ED88A}">
      <dgm:prSet/>
      <dgm:spPr/>
      <dgm:t>
        <a:bodyPr/>
        <a:lstStyle/>
        <a:p>
          <a:r>
            <a:rPr lang="en-US" dirty="0"/>
            <a:t>Top Reasons Surveys Are Rejected</a:t>
          </a:r>
        </a:p>
      </dgm:t>
    </dgm:pt>
    <dgm:pt modelId="{AF25A786-F469-416A-B68A-58C1A6A63EB6}" type="parTrans" cxnId="{9FA76BA8-D285-4D75-B4BD-3E2C989F8EE4}">
      <dgm:prSet/>
      <dgm:spPr/>
      <dgm:t>
        <a:bodyPr/>
        <a:lstStyle/>
        <a:p>
          <a:endParaRPr lang="en-US"/>
        </a:p>
      </dgm:t>
    </dgm:pt>
    <dgm:pt modelId="{BE95D7C7-BBAD-4CC0-9561-CA881D81B4C6}" type="sibTrans" cxnId="{9FA76BA8-D285-4D75-B4BD-3E2C989F8EE4}">
      <dgm:prSet/>
      <dgm:spPr/>
      <dgm:t>
        <a:bodyPr/>
        <a:lstStyle/>
        <a:p>
          <a:endParaRPr lang="en-US"/>
        </a:p>
      </dgm:t>
    </dgm:pt>
    <dgm:pt modelId="{FD5948D8-56E6-4C95-81B3-8856F8007313}">
      <dgm:prSet/>
      <dgm:spPr/>
      <dgm:t>
        <a:bodyPr/>
        <a:lstStyle/>
        <a:p>
          <a:r>
            <a:rPr lang="en-US"/>
            <a:t>Technical errors</a:t>
          </a:r>
        </a:p>
      </dgm:t>
    </dgm:pt>
    <dgm:pt modelId="{DA4284CA-5F92-416C-8FD8-7BADAC3EAA3B}" type="parTrans" cxnId="{53269820-789A-471F-BAFF-1061B75B3B44}">
      <dgm:prSet/>
      <dgm:spPr/>
      <dgm:t>
        <a:bodyPr/>
        <a:lstStyle/>
        <a:p>
          <a:endParaRPr lang="en-US"/>
        </a:p>
      </dgm:t>
    </dgm:pt>
    <dgm:pt modelId="{C5C057A3-00E7-49FF-8751-C992423A3151}" type="sibTrans" cxnId="{53269820-789A-471F-BAFF-1061B75B3B44}">
      <dgm:prSet/>
      <dgm:spPr/>
      <dgm:t>
        <a:bodyPr/>
        <a:lstStyle/>
        <a:p>
          <a:endParaRPr lang="en-US"/>
        </a:p>
      </dgm:t>
    </dgm:pt>
    <dgm:pt modelId="{CBF6FB10-730C-42A8-8069-AF0E59EA95CE}">
      <dgm:prSet/>
      <dgm:spPr/>
      <dgm:t>
        <a:bodyPr/>
        <a:lstStyle/>
        <a:p>
          <a:r>
            <a:rPr lang="en-US"/>
            <a:t>Documentation Failures</a:t>
          </a:r>
        </a:p>
      </dgm:t>
    </dgm:pt>
    <dgm:pt modelId="{3625855C-ABC8-46BD-8DAD-580AD5A4483A}" type="parTrans" cxnId="{A1FB12A4-0230-4961-B6AE-5626EEA9C8CE}">
      <dgm:prSet/>
      <dgm:spPr/>
      <dgm:t>
        <a:bodyPr/>
        <a:lstStyle/>
        <a:p>
          <a:endParaRPr lang="en-US"/>
        </a:p>
      </dgm:t>
    </dgm:pt>
    <dgm:pt modelId="{54209D08-BA86-4403-90AC-A5A1FC8E65F9}" type="sibTrans" cxnId="{A1FB12A4-0230-4961-B6AE-5626EEA9C8CE}">
      <dgm:prSet/>
      <dgm:spPr/>
      <dgm:t>
        <a:bodyPr/>
        <a:lstStyle/>
        <a:p>
          <a:endParaRPr lang="en-US"/>
        </a:p>
      </dgm:t>
    </dgm:pt>
    <dgm:pt modelId="{A7695BCF-37F6-4A24-8C22-8CA3426A3A78}">
      <dgm:prSet/>
      <dgm:spPr/>
      <dgm:t>
        <a:bodyPr/>
        <a:lstStyle/>
        <a:p>
          <a:r>
            <a:rPr lang="en-US"/>
            <a:t>Methodology Weaknesses</a:t>
          </a:r>
        </a:p>
      </dgm:t>
    </dgm:pt>
    <dgm:pt modelId="{7FF2F503-BD2D-4346-9FFA-293641DD8D53}" type="parTrans" cxnId="{5A63B18A-D022-4558-98D9-1588BC72CED2}">
      <dgm:prSet/>
      <dgm:spPr/>
      <dgm:t>
        <a:bodyPr/>
        <a:lstStyle/>
        <a:p>
          <a:endParaRPr lang="en-US"/>
        </a:p>
      </dgm:t>
    </dgm:pt>
    <dgm:pt modelId="{BE0E7646-A184-4548-A1EE-0048260887A1}" type="sibTrans" cxnId="{5A63B18A-D022-4558-98D9-1588BC72CED2}">
      <dgm:prSet/>
      <dgm:spPr/>
      <dgm:t>
        <a:bodyPr/>
        <a:lstStyle/>
        <a:p>
          <a:endParaRPr lang="en-US"/>
        </a:p>
      </dgm:t>
    </dgm:pt>
    <dgm:pt modelId="{7E9203C3-5E0B-4F2E-9264-909E3CEF3C14}" type="pres">
      <dgm:prSet presAssocID="{2989A2AA-6D6C-45AE-8B0F-4D89DF5E8AF0}" presName="outerComposite" presStyleCnt="0">
        <dgm:presLayoutVars>
          <dgm:chMax val="5"/>
          <dgm:dir/>
          <dgm:resizeHandles val="exact"/>
        </dgm:presLayoutVars>
      </dgm:prSet>
      <dgm:spPr/>
    </dgm:pt>
    <dgm:pt modelId="{68ACFEE5-9BC7-430A-86CA-41B86FB20473}" type="pres">
      <dgm:prSet presAssocID="{2989A2AA-6D6C-45AE-8B0F-4D89DF5E8AF0}" presName="dummyMaxCanvas" presStyleCnt="0">
        <dgm:presLayoutVars/>
      </dgm:prSet>
      <dgm:spPr/>
    </dgm:pt>
    <dgm:pt modelId="{C08D5E60-D2FD-4E81-B9BD-DCE0AF7F6F50}" type="pres">
      <dgm:prSet presAssocID="{2989A2AA-6D6C-45AE-8B0F-4D89DF5E8AF0}" presName="OneNode_1" presStyleLbl="node1" presStyleIdx="0" presStyleCnt="1">
        <dgm:presLayoutVars>
          <dgm:bulletEnabled val="1"/>
        </dgm:presLayoutVars>
      </dgm:prSet>
      <dgm:spPr/>
    </dgm:pt>
  </dgm:ptLst>
  <dgm:cxnLst>
    <dgm:cxn modelId="{53269820-789A-471F-BAFF-1061B75B3B44}" srcId="{E6FACA74-5994-4448-9B73-0F349A7ED88A}" destId="{FD5948D8-56E6-4C95-81B3-8856F8007313}" srcOrd="0" destOrd="0" parTransId="{DA4284CA-5F92-416C-8FD8-7BADAC3EAA3B}" sibTransId="{C5C057A3-00E7-49FF-8751-C992423A3151}"/>
    <dgm:cxn modelId="{8B30A56A-B4F4-48F3-A862-A236EAF27F6B}" type="presOf" srcId="{E6FACA74-5994-4448-9B73-0F349A7ED88A}" destId="{C08D5E60-D2FD-4E81-B9BD-DCE0AF7F6F50}" srcOrd="0" destOrd="0" presId="urn:microsoft.com/office/officeart/2005/8/layout/vProcess5"/>
    <dgm:cxn modelId="{8795CE74-7E58-440A-8E87-E5C4DE499B72}" type="presOf" srcId="{FD5948D8-56E6-4C95-81B3-8856F8007313}" destId="{C08D5E60-D2FD-4E81-B9BD-DCE0AF7F6F50}" srcOrd="0" destOrd="1" presId="urn:microsoft.com/office/officeart/2005/8/layout/vProcess5"/>
    <dgm:cxn modelId="{5A63B18A-D022-4558-98D9-1588BC72CED2}" srcId="{E6FACA74-5994-4448-9B73-0F349A7ED88A}" destId="{A7695BCF-37F6-4A24-8C22-8CA3426A3A78}" srcOrd="2" destOrd="0" parTransId="{7FF2F503-BD2D-4346-9FFA-293641DD8D53}" sibTransId="{BE0E7646-A184-4548-A1EE-0048260887A1}"/>
    <dgm:cxn modelId="{0DD45E91-6CE5-4081-9E9E-B42E2AB1E3AB}" type="presOf" srcId="{A7695BCF-37F6-4A24-8C22-8CA3426A3A78}" destId="{C08D5E60-D2FD-4E81-B9BD-DCE0AF7F6F50}" srcOrd="0" destOrd="3" presId="urn:microsoft.com/office/officeart/2005/8/layout/vProcess5"/>
    <dgm:cxn modelId="{A1FB12A4-0230-4961-B6AE-5626EEA9C8CE}" srcId="{E6FACA74-5994-4448-9B73-0F349A7ED88A}" destId="{CBF6FB10-730C-42A8-8069-AF0E59EA95CE}" srcOrd="1" destOrd="0" parTransId="{3625855C-ABC8-46BD-8DAD-580AD5A4483A}" sibTransId="{54209D08-BA86-4403-90AC-A5A1FC8E65F9}"/>
    <dgm:cxn modelId="{9FA76BA8-D285-4D75-B4BD-3E2C989F8EE4}" srcId="{2989A2AA-6D6C-45AE-8B0F-4D89DF5E8AF0}" destId="{E6FACA74-5994-4448-9B73-0F349A7ED88A}" srcOrd="0" destOrd="0" parTransId="{AF25A786-F469-416A-B68A-58C1A6A63EB6}" sibTransId="{BE95D7C7-BBAD-4CC0-9561-CA881D81B4C6}"/>
    <dgm:cxn modelId="{916F7AB7-2DE1-4BB4-A0C7-105E84034CFF}" type="presOf" srcId="{2989A2AA-6D6C-45AE-8B0F-4D89DF5E8AF0}" destId="{7E9203C3-5E0B-4F2E-9264-909E3CEF3C14}" srcOrd="0" destOrd="0" presId="urn:microsoft.com/office/officeart/2005/8/layout/vProcess5"/>
    <dgm:cxn modelId="{684627D7-ECB0-4A6F-8860-1478F6CDBF9A}" type="presOf" srcId="{CBF6FB10-730C-42A8-8069-AF0E59EA95CE}" destId="{C08D5E60-D2FD-4E81-B9BD-DCE0AF7F6F50}" srcOrd="0" destOrd="2" presId="urn:microsoft.com/office/officeart/2005/8/layout/vProcess5"/>
    <dgm:cxn modelId="{AA69169E-744C-43EC-AA74-AE7EBE84A622}" type="presParOf" srcId="{7E9203C3-5E0B-4F2E-9264-909E3CEF3C14}" destId="{68ACFEE5-9BC7-430A-86CA-41B86FB20473}" srcOrd="0" destOrd="0" presId="urn:microsoft.com/office/officeart/2005/8/layout/vProcess5"/>
    <dgm:cxn modelId="{634E83B7-E10F-4F19-9635-65BB55E94C33}" type="presParOf" srcId="{7E9203C3-5E0B-4F2E-9264-909E3CEF3C14}" destId="{C08D5E60-D2FD-4E81-B9BD-DCE0AF7F6F50}"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724DEAD-639E-472F-92C1-EEED94E79D1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77E54B7-BC4C-457E-AA5D-15FB221873F0}">
      <dgm:prSet/>
      <dgm:spPr/>
      <dgm:t>
        <a:bodyPr/>
        <a:lstStyle/>
        <a:p>
          <a:r>
            <a:rPr lang="en-US" dirty="0"/>
            <a:t>Town of Riverton</a:t>
          </a:r>
        </a:p>
      </dgm:t>
    </dgm:pt>
    <dgm:pt modelId="{38977267-6DAA-4CD5-90BE-38FA95341179}" type="parTrans" cxnId="{DC068801-D9D8-4CF5-8913-17F2C9C26FC5}">
      <dgm:prSet/>
      <dgm:spPr/>
      <dgm:t>
        <a:bodyPr/>
        <a:lstStyle/>
        <a:p>
          <a:endParaRPr lang="en-US"/>
        </a:p>
      </dgm:t>
    </dgm:pt>
    <dgm:pt modelId="{6D89736F-FF2C-461A-A6CC-68F50E170874}" type="sibTrans" cxnId="{DC068801-D9D8-4CF5-8913-17F2C9C26FC5}">
      <dgm:prSet/>
      <dgm:spPr/>
      <dgm:t>
        <a:bodyPr/>
        <a:lstStyle/>
        <a:p>
          <a:endParaRPr lang="en-US"/>
        </a:p>
      </dgm:t>
    </dgm:pt>
    <dgm:pt modelId="{63048F02-805F-45EB-9236-5257D1D680E1}">
      <dgm:prSet/>
      <dgm:spPr/>
      <dgm:t>
        <a:bodyPr/>
        <a:lstStyle/>
        <a:p>
          <a:r>
            <a:rPr lang="en-US"/>
            <a:t>Using ACS data incorrectly</a:t>
          </a:r>
        </a:p>
      </dgm:t>
    </dgm:pt>
    <dgm:pt modelId="{4B8BFE17-1215-4CDD-AAE8-E7654793A143}" type="parTrans" cxnId="{324DB177-F262-443D-A737-9DC861A091B9}">
      <dgm:prSet/>
      <dgm:spPr/>
      <dgm:t>
        <a:bodyPr/>
        <a:lstStyle/>
        <a:p>
          <a:endParaRPr lang="en-US"/>
        </a:p>
      </dgm:t>
    </dgm:pt>
    <dgm:pt modelId="{4BB8B2A2-39CC-4936-9822-701C50CAA6A6}" type="sibTrans" cxnId="{324DB177-F262-443D-A737-9DC861A091B9}">
      <dgm:prSet/>
      <dgm:spPr/>
      <dgm:t>
        <a:bodyPr/>
        <a:lstStyle/>
        <a:p>
          <a:endParaRPr lang="en-US"/>
        </a:p>
      </dgm:t>
    </dgm:pt>
    <dgm:pt modelId="{8AE74A10-5FFB-4395-9E36-D59F5E98AB6F}">
      <dgm:prSet/>
      <dgm:spPr/>
      <dgm:t>
        <a:bodyPr/>
        <a:lstStyle/>
        <a:p>
          <a:r>
            <a:rPr lang="en-US"/>
            <a:t>Village of Pine Hollow</a:t>
          </a:r>
        </a:p>
      </dgm:t>
    </dgm:pt>
    <dgm:pt modelId="{A49E7F83-93CF-46CB-A0DB-7F9EE4935CCA}" type="parTrans" cxnId="{E9E93FC6-737F-4EEA-B192-F3BA2B5A9479}">
      <dgm:prSet/>
      <dgm:spPr/>
      <dgm:t>
        <a:bodyPr/>
        <a:lstStyle/>
        <a:p>
          <a:endParaRPr lang="en-US"/>
        </a:p>
      </dgm:t>
    </dgm:pt>
    <dgm:pt modelId="{D2D9F95C-DFD1-4F6D-BD83-DDA607CF239D}" type="sibTrans" cxnId="{E9E93FC6-737F-4EEA-B192-F3BA2B5A9479}">
      <dgm:prSet/>
      <dgm:spPr/>
      <dgm:t>
        <a:bodyPr/>
        <a:lstStyle/>
        <a:p>
          <a:endParaRPr lang="en-US"/>
        </a:p>
      </dgm:t>
    </dgm:pt>
    <dgm:pt modelId="{1BEA894E-7B82-4699-AA60-DF763B520D51}">
      <dgm:prSet/>
      <dgm:spPr/>
      <dgm:t>
        <a:bodyPr/>
        <a:lstStyle/>
        <a:p>
          <a:r>
            <a:rPr lang="en-US"/>
            <a:t>Sampling only “known low-income homes”</a:t>
          </a:r>
        </a:p>
      </dgm:t>
    </dgm:pt>
    <dgm:pt modelId="{8E603014-18F2-4712-A45A-9C9C80650A2F}" type="parTrans" cxnId="{2B610738-1EC6-4FD8-88CA-3E4A799D17DF}">
      <dgm:prSet/>
      <dgm:spPr/>
      <dgm:t>
        <a:bodyPr/>
        <a:lstStyle/>
        <a:p>
          <a:endParaRPr lang="en-US"/>
        </a:p>
      </dgm:t>
    </dgm:pt>
    <dgm:pt modelId="{1DEDBFC3-743F-4A0A-BB5F-290E14711D0E}" type="sibTrans" cxnId="{2B610738-1EC6-4FD8-88CA-3E4A799D17DF}">
      <dgm:prSet/>
      <dgm:spPr/>
      <dgm:t>
        <a:bodyPr/>
        <a:lstStyle/>
        <a:p>
          <a:endParaRPr lang="en-US"/>
        </a:p>
      </dgm:t>
    </dgm:pt>
    <dgm:pt modelId="{A253FFB7-6A27-4768-A370-132508987FB7}">
      <dgm:prSet/>
      <dgm:spPr/>
      <dgm:t>
        <a:bodyPr/>
        <a:lstStyle/>
        <a:p>
          <a:r>
            <a:rPr lang="en-US"/>
            <a:t>City of Lakehaven</a:t>
          </a:r>
        </a:p>
      </dgm:t>
    </dgm:pt>
    <dgm:pt modelId="{D3AB35C0-5AA8-41BC-9B8E-466A094CDC35}" type="parTrans" cxnId="{F1282814-B0C5-4F70-BDAB-66629090C3F9}">
      <dgm:prSet/>
      <dgm:spPr/>
      <dgm:t>
        <a:bodyPr/>
        <a:lstStyle/>
        <a:p>
          <a:endParaRPr lang="en-US"/>
        </a:p>
      </dgm:t>
    </dgm:pt>
    <dgm:pt modelId="{F6A0695C-789B-4427-9E8F-27471C5F37B6}" type="sibTrans" cxnId="{F1282814-B0C5-4F70-BDAB-66629090C3F9}">
      <dgm:prSet/>
      <dgm:spPr/>
      <dgm:t>
        <a:bodyPr/>
        <a:lstStyle/>
        <a:p>
          <a:endParaRPr lang="en-US"/>
        </a:p>
      </dgm:t>
    </dgm:pt>
    <dgm:pt modelId="{8A1E8B76-2B09-4939-93AF-E779207D7D7F}">
      <dgm:prSet/>
      <dgm:spPr/>
      <dgm:t>
        <a:bodyPr/>
        <a:lstStyle/>
        <a:p>
          <a:r>
            <a:rPr lang="en-US" dirty="0"/>
            <a:t>Combining non-contiguous areas without justification</a:t>
          </a:r>
        </a:p>
      </dgm:t>
    </dgm:pt>
    <dgm:pt modelId="{46BA45AB-6DA4-4897-AA46-92D32A0DBE15}" type="parTrans" cxnId="{6980995A-0A98-4CC9-9805-118E2C4B1748}">
      <dgm:prSet/>
      <dgm:spPr/>
      <dgm:t>
        <a:bodyPr/>
        <a:lstStyle/>
        <a:p>
          <a:endParaRPr lang="en-US"/>
        </a:p>
      </dgm:t>
    </dgm:pt>
    <dgm:pt modelId="{8A534E45-2C2C-477A-88A5-7DA16D76A9B8}" type="sibTrans" cxnId="{6980995A-0A98-4CC9-9805-118E2C4B1748}">
      <dgm:prSet/>
      <dgm:spPr/>
      <dgm:t>
        <a:bodyPr/>
        <a:lstStyle/>
        <a:p>
          <a:endParaRPr lang="en-US"/>
        </a:p>
      </dgm:t>
    </dgm:pt>
    <dgm:pt modelId="{126F1EA6-151B-4490-BF3F-DB749F46D4FF}" type="pres">
      <dgm:prSet presAssocID="{3724DEAD-639E-472F-92C1-EEED94E79D1D}" presName="linear" presStyleCnt="0">
        <dgm:presLayoutVars>
          <dgm:animLvl val="lvl"/>
          <dgm:resizeHandles val="exact"/>
        </dgm:presLayoutVars>
      </dgm:prSet>
      <dgm:spPr/>
    </dgm:pt>
    <dgm:pt modelId="{DCAEDC16-7E39-4C3A-B275-BC2ED8944899}" type="pres">
      <dgm:prSet presAssocID="{377E54B7-BC4C-457E-AA5D-15FB221873F0}" presName="parentText" presStyleLbl="node1" presStyleIdx="0" presStyleCnt="3">
        <dgm:presLayoutVars>
          <dgm:chMax val="0"/>
          <dgm:bulletEnabled val="1"/>
        </dgm:presLayoutVars>
      </dgm:prSet>
      <dgm:spPr/>
    </dgm:pt>
    <dgm:pt modelId="{E60B514D-335F-4EC9-A5F9-471341FB2DBB}" type="pres">
      <dgm:prSet presAssocID="{377E54B7-BC4C-457E-AA5D-15FB221873F0}" presName="childText" presStyleLbl="revTx" presStyleIdx="0" presStyleCnt="3">
        <dgm:presLayoutVars>
          <dgm:bulletEnabled val="1"/>
        </dgm:presLayoutVars>
      </dgm:prSet>
      <dgm:spPr/>
    </dgm:pt>
    <dgm:pt modelId="{CFF1884C-F852-4A14-8DAF-25EE631C380C}" type="pres">
      <dgm:prSet presAssocID="{8AE74A10-5FFB-4395-9E36-D59F5E98AB6F}" presName="parentText" presStyleLbl="node1" presStyleIdx="1" presStyleCnt="3">
        <dgm:presLayoutVars>
          <dgm:chMax val="0"/>
          <dgm:bulletEnabled val="1"/>
        </dgm:presLayoutVars>
      </dgm:prSet>
      <dgm:spPr/>
    </dgm:pt>
    <dgm:pt modelId="{CFA80526-FA1B-4401-BED6-D1D659F744CF}" type="pres">
      <dgm:prSet presAssocID="{8AE74A10-5FFB-4395-9E36-D59F5E98AB6F}" presName="childText" presStyleLbl="revTx" presStyleIdx="1" presStyleCnt="3">
        <dgm:presLayoutVars>
          <dgm:bulletEnabled val="1"/>
        </dgm:presLayoutVars>
      </dgm:prSet>
      <dgm:spPr/>
    </dgm:pt>
    <dgm:pt modelId="{FC45CD29-BFBE-4651-B47C-DD3AEE5DB5FB}" type="pres">
      <dgm:prSet presAssocID="{A253FFB7-6A27-4768-A370-132508987FB7}" presName="parentText" presStyleLbl="node1" presStyleIdx="2" presStyleCnt="3">
        <dgm:presLayoutVars>
          <dgm:chMax val="0"/>
          <dgm:bulletEnabled val="1"/>
        </dgm:presLayoutVars>
      </dgm:prSet>
      <dgm:spPr/>
    </dgm:pt>
    <dgm:pt modelId="{65294645-FB6E-492F-9B5D-F3BA50E1DD4A}" type="pres">
      <dgm:prSet presAssocID="{A253FFB7-6A27-4768-A370-132508987FB7}" presName="childText" presStyleLbl="revTx" presStyleIdx="2" presStyleCnt="3">
        <dgm:presLayoutVars>
          <dgm:bulletEnabled val="1"/>
        </dgm:presLayoutVars>
      </dgm:prSet>
      <dgm:spPr/>
    </dgm:pt>
  </dgm:ptLst>
  <dgm:cxnLst>
    <dgm:cxn modelId="{DC068801-D9D8-4CF5-8913-17F2C9C26FC5}" srcId="{3724DEAD-639E-472F-92C1-EEED94E79D1D}" destId="{377E54B7-BC4C-457E-AA5D-15FB221873F0}" srcOrd="0" destOrd="0" parTransId="{38977267-6DAA-4CD5-90BE-38FA95341179}" sibTransId="{6D89736F-FF2C-461A-A6CC-68F50E170874}"/>
    <dgm:cxn modelId="{F1282814-B0C5-4F70-BDAB-66629090C3F9}" srcId="{3724DEAD-639E-472F-92C1-EEED94E79D1D}" destId="{A253FFB7-6A27-4768-A370-132508987FB7}" srcOrd="2" destOrd="0" parTransId="{D3AB35C0-5AA8-41BC-9B8E-466A094CDC35}" sibTransId="{F6A0695C-789B-4427-9E8F-27471C5F37B6}"/>
    <dgm:cxn modelId="{EB325A29-7E1B-43CB-A0E4-F67B251831DD}" type="presOf" srcId="{8A1E8B76-2B09-4939-93AF-E779207D7D7F}" destId="{65294645-FB6E-492F-9B5D-F3BA50E1DD4A}" srcOrd="0" destOrd="0" presId="urn:microsoft.com/office/officeart/2005/8/layout/vList2"/>
    <dgm:cxn modelId="{2B610738-1EC6-4FD8-88CA-3E4A799D17DF}" srcId="{8AE74A10-5FFB-4395-9E36-D59F5E98AB6F}" destId="{1BEA894E-7B82-4699-AA60-DF763B520D51}" srcOrd="0" destOrd="0" parTransId="{8E603014-18F2-4712-A45A-9C9C80650A2F}" sibTransId="{1DEDBFC3-743F-4A0A-BB5F-290E14711D0E}"/>
    <dgm:cxn modelId="{324DB177-F262-443D-A737-9DC861A091B9}" srcId="{377E54B7-BC4C-457E-AA5D-15FB221873F0}" destId="{63048F02-805F-45EB-9236-5257D1D680E1}" srcOrd="0" destOrd="0" parTransId="{4B8BFE17-1215-4CDD-AAE8-E7654793A143}" sibTransId="{4BB8B2A2-39CC-4936-9822-701C50CAA6A6}"/>
    <dgm:cxn modelId="{6980995A-0A98-4CC9-9805-118E2C4B1748}" srcId="{A253FFB7-6A27-4768-A370-132508987FB7}" destId="{8A1E8B76-2B09-4939-93AF-E779207D7D7F}" srcOrd="0" destOrd="0" parTransId="{46BA45AB-6DA4-4897-AA46-92D32A0DBE15}" sibTransId="{8A534E45-2C2C-477A-88A5-7DA16D76A9B8}"/>
    <dgm:cxn modelId="{B53FBA7B-D10B-48BC-B8F4-3CF76D8613D4}" type="presOf" srcId="{A253FFB7-6A27-4768-A370-132508987FB7}" destId="{FC45CD29-BFBE-4651-B47C-DD3AEE5DB5FB}" srcOrd="0" destOrd="0" presId="urn:microsoft.com/office/officeart/2005/8/layout/vList2"/>
    <dgm:cxn modelId="{C36CAF88-DCDE-4155-9803-E4DB1331BAA9}" type="presOf" srcId="{1BEA894E-7B82-4699-AA60-DF763B520D51}" destId="{CFA80526-FA1B-4401-BED6-D1D659F744CF}" srcOrd="0" destOrd="0" presId="urn:microsoft.com/office/officeart/2005/8/layout/vList2"/>
    <dgm:cxn modelId="{E9E93FC6-737F-4EEA-B192-F3BA2B5A9479}" srcId="{3724DEAD-639E-472F-92C1-EEED94E79D1D}" destId="{8AE74A10-5FFB-4395-9E36-D59F5E98AB6F}" srcOrd="1" destOrd="0" parTransId="{A49E7F83-93CF-46CB-A0DB-7F9EE4935CCA}" sibTransId="{D2D9F95C-DFD1-4F6D-BD83-DDA607CF239D}"/>
    <dgm:cxn modelId="{94B4E9D0-D9CA-4832-921F-345304E599A2}" type="presOf" srcId="{8AE74A10-5FFB-4395-9E36-D59F5E98AB6F}" destId="{CFF1884C-F852-4A14-8DAF-25EE631C380C}" srcOrd="0" destOrd="0" presId="urn:microsoft.com/office/officeart/2005/8/layout/vList2"/>
    <dgm:cxn modelId="{C36042D9-CFDD-4F48-9BCE-D02D97264871}" type="presOf" srcId="{3724DEAD-639E-472F-92C1-EEED94E79D1D}" destId="{126F1EA6-151B-4490-BF3F-DB749F46D4FF}" srcOrd="0" destOrd="0" presId="urn:microsoft.com/office/officeart/2005/8/layout/vList2"/>
    <dgm:cxn modelId="{8B2F1EDD-1B82-4DB4-9A16-0CA4848D233C}" type="presOf" srcId="{377E54B7-BC4C-457E-AA5D-15FB221873F0}" destId="{DCAEDC16-7E39-4C3A-B275-BC2ED8944899}" srcOrd="0" destOrd="0" presId="urn:microsoft.com/office/officeart/2005/8/layout/vList2"/>
    <dgm:cxn modelId="{BD65CFF1-B932-4648-A125-2E8B5DAF38AC}" type="presOf" srcId="{63048F02-805F-45EB-9236-5257D1D680E1}" destId="{E60B514D-335F-4EC9-A5F9-471341FB2DBB}" srcOrd="0" destOrd="0" presId="urn:microsoft.com/office/officeart/2005/8/layout/vList2"/>
    <dgm:cxn modelId="{2BC455E5-BE66-464D-A371-DBC89B6B1690}" type="presParOf" srcId="{126F1EA6-151B-4490-BF3F-DB749F46D4FF}" destId="{DCAEDC16-7E39-4C3A-B275-BC2ED8944899}" srcOrd="0" destOrd="0" presId="urn:microsoft.com/office/officeart/2005/8/layout/vList2"/>
    <dgm:cxn modelId="{3EE15FC7-7DC8-4766-9F7B-73435F36118C}" type="presParOf" srcId="{126F1EA6-151B-4490-BF3F-DB749F46D4FF}" destId="{E60B514D-335F-4EC9-A5F9-471341FB2DBB}" srcOrd="1" destOrd="0" presId="urn:microsoft.com/office/officeart/2005/8/layout/vList2"/>
    <dgm:cxn modelId="{1A284580-BACC-42AA-B9CA-602365D769BC}" type="presParOf" srcId="{126F1EA6-151B-4490-BF3F-DB749F46D4FF}" destId="{CFF1884C-F852-4A14-8DAF-25EE631C380C}" srcOrd="2" destOrd="0" presId="urn:microsoft.com/office/officeart/2005/8/layout/vList2"/>
    <dgm:cxn modelId="{A284AA58-8CA2-4184-97FD-691C5AFDCA1F}" type="presParOf" srcId="{126F1EA6-151B-4490-BF3F-DB749F46D4FF}" destId="{CFA80526-FA1B-4401-BED6-D1D659F744CF}" srcOrd="3" destOrd="0" presId="urn:microsoft.com/office/officeart/2005/8/layout/vList2"/>
    <dgm:cxn modelId="{559B086D-E1F3-4534-9855-FE98B1449061}" type="presParOf" srcId="{126F1EA6-151B-4490-BF3F-DB749F46D4FF}" destId="{FC45CD29-BFBE-4651-B47C-DD3AEE5DB5FB}" srcOrd="4" destOrd="0" presId="urn:microsoft.com/office/officeart/2005/8/layout/vList2"/>
    <dgm:cxn modelId="{53F24B0F-0860-42FD-80BC-92D55CB4EEB2}" type="presParOf" srcId="{126F1EA6-151B-4490-BF3F-DB749F46D4FF}" destId="{65294645-FB6E-492F-9B5D-F3BA50E1DD4A}"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7EFEDBC-69AA-4258-90BF-29E19E169865}"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6DD6CB0C-EC86-4D45-A6F3-7612A5599C40}">
      <dgm:prSet/>
      <dgm:spPr/>
      <dgm:t>
        <a:bodyPr/>
        <a:lstStyle/>
        <a:p>
          <a:r>
            <a:rPr lang="en-US"/>
            <a:t>Service area is not clearly defined</a:t>
          </a:r>
        </a:p>
      </dgm:t>
    </dgm:pt>
    <dgm:pt modelId="{52BEBCD7-DA23-4A46-A88C-2E2EF53B49E1}" type="parTrans" cxnId="{7FE90BDC-68C5-4D66-AB2E-6DA92499195D}">
      <dgm:prSet/>
      <dgm:spPr/>
      <dgm:t>
        <a:bodyPr/>
        <a:lstStyle/>
        <a:p>
          <a:endParaRPr lang="en-US"/>
        </a:p>
      </dgm:t>
    </dgm:pt>
    <dgm:pt modelId="{BBB07902-65EF-448F-9DB1-1F7B09BF3858}" type="sibTrans" cxnId="{7FE90BDC-68C5-4D66-AB2E-6DA92499195D}">
      <dgm:prSet/>
      <dgm:spPr/>
      <dgm:t>
        <a:bodyPr/>
        <a:lstStyle/>
        <a:p>
          <a:endParaRPr lang="en-US"/>
        </a:p>
      </dgm:t>
    </dgm:pt>
    <dgm:pt modelId="{C187AFA7-E846-4A29-8A31-155A920F4E41}">
      <dgm:prSet custT="1"/>
      <dgm:spPr/>
      <dgm:t>
        <a:bodyPr/>
        <a:lstStyle/>
        <a:p>
          <a:r>
            <a:rPr lang="en-US" sz="1800" dirty="0"/>
            <a:t>Narrative does not identify specific streets, districts, or neighborhoods</a:t>
          </a:r>
        </a:p>
      </dgm:t>
    </dgm:pt>
    <dgm:pt modelId="{AE7DF3A0-8114-4663-AA95-F20B1864D23C}" type="parTrans" cxnId="{B3C15EEB-4AEB-46C0-A14A-50D49545D9CD}">
      <dgm:prSet/>
      <dgm:spPr/>
      <dgm:t>
        <a:bodyPr/>
        <a:lstStyle/>
        <a:p>
          <a:endParaRPr lang="en-US"/>
        </a:p>
      </dgm:t>
    </dgm:pt>
    <dgm:pt modelId="{8DDDD611-3FB2-4694-B46E-5E8C75C7813E}" type="sibTrans" cxnId="{B3C15EEB-4AEB-46C0-A14A-50D49545D9CD}">
      <dgm:prSet/>
      <dgm:spPr/>
      <dgm:t>
        <a:bodyPr/>
        <a:lstStyle/>
        <a:p>
          <a:endParaRPr lang="en-US"/>
        </a:p>
      </dgm:t>
    </dgm:pt>
    <dgm:pt modelId="{685DFD4B-93AA-4036-A3BA-EBB95F3473DD}">
      <dgm:prSet/>
      <dgm:spPr/>
      <dgm:t>
        <a:bodyPr/>
        <a:lstStyle/>
        <a:p>
          <a:r>
            <a:rPr lang="en-US"/>
            <a:t>Survey geography does not match project benefit</a:t>
          </a:r>
        </a:p>
      </dgm:t>
    </dgm:pt>
    <dgm:pt modelId="{E480C5D8-1A7D-40D9-BD54-E18AADF8D7E1}" type="parTrans" cxnId="{46DA3FF5-7C0E-472F-A748-C4938A9C053E}">
      <dgm:prSet/>
      <dgm:spPr/>
      <dgm:t>
        <a:bodyPr/>
        <a:lstStyle/>
        <a:p>
          <a:endParaRPr lang="en-US"/>
        </a:p>
      </dgm:t>
    </dgm:pt>
    <dgm:pt modelId="{04BA2FDA-953D-44CA-A845-87DD7AEE1FF9}" type="sibTrans" cxnId="{46DA3FF5-7C0E-472F-A748-C4938A9C053E}">
      <dgm:prSet/>
      <dgm:spPr/>
      <dgm:t>
        <a:bodyPr/>
        <a:lstStyle/>
        <a:p>
          <a:endParaRPr lang="en-US"/>
        </a:p>
      </dgm:t>
    </dgm:pt>
    <dgm:pt modelId="{8475E2F5-110B-4FE9-AC85-4EB154CF0219}">
      <dgm:prSet custT="1"/>
      <dgm:spPr/>
      <dgm:t>
        <a:bodyPr/>
        <a:lstStyle/>
        <a:p>
          <a:r>
            <a:rPr lang="en-US" sz="1800"/>
            <a:t>Survey conducted town-wide or village-wide</a:t>
          </a:r>
        </a:p>
      </dgm:t>
    </dgm:pt>
    <dgm:pt modelId="{EF410068-AB8A-45A9-AD61-06EC516436B4}" type="parTrans" cxnId="{2512D49A-8BD9-4F22-9995-F93BE1D8C387}">
      <dgm:prSet/>
      <dgm:spPr/>
      <dgm:t>
        <a:bodyPr/>
        <a:lstStyle/>
        <a:p>
          <a:endParaRPr lang="en-US"/>
        </a:p>
      </dgm:t>
    </dgm:pt>
    <dgm:pt modelId="{34EAE591-E61C-4C0C-9030-7AFF3B80D9CF}" type="sibTrans" cxnId="{2512D49A-8BD9-4F22-9995-F93BE1D8C387}">
      <dgm:prSet/>
      <dgm:spPr/>
      <dgm:t>
        <a:bodyPr/>
        <a:lstStyle/>
        <a:p>
          <a:endParaRPr lang="en-US"/>
        </a:p>
      </dgm:t>
    </dgm:pt>
    <dgm:pt modelId="{C014AC63-4AED-4119-9397-0673661532D3}">
      <dgm:prSet custT="1"/>
      <dgm:spPr/>
      <dgm:t>
        <a:bodyPr/>
        <a:lstStyle/>
        <a:p>
          <a:r>
            <a:rPr lang="en-US" sz="1800"/>
            <a:t>Project only benefits a portion of the municipality </a:t>
          </a:r>
        </a:p>
      </dgm:t>
    </dgm:pt>
    <dgm:pt modelId="{3FEF0F53-652C-4AE6-9BE9-B891A3F75315}" type="parTrans" cxnId="{C1F4B2CE-3DC9-4717-9225-4E390A7A53C9}">
      <dgm:prSet/>
      <dgm:spPr/>
      <dgm:t>
        <a:bodyPr/>
        <a:lstStyle/>
        <a:p>
          <a:endParaRPr lang="en-US"/>
        </a:p>
      </dgm:t>
    </dgm:pt>
    <dgm:pt modelId="{B21C14E5-B1F9-4864-9C12-E1D012AB8609}" type="sibTrans" cxnId="{C1F4B2CE-3DC9-4717-9225-4E390A7A53C9}">
      <dgm:prSet/>
      <dgm:spPr/>
      <dgm:t>
        <a:bodyPr/>
        <a:lstStyle/>
        <a:p>
          <a:endParaRPr lang="en-US"/>
        </a:p>
      </dgm:t>
    </dgm:pt>
    <dgm:pt modelId="{D6CC450A-41D5-4CDB-81EB-B4AB8172EC18}">
      <dgm:prSet/>
      <dgm:spPr/>
      <dgm:t>
        <a:bodyPr/>
        <a:lstStyle/>
        <a:p>
          <a:r>
            <a:rPr lang="en-US"/>
            <a:t>Survey results are incomplete</a:t>
          </a:r>
        </a:p>
      </dgm:t>
    </dgm:pt>
    <dgm:pt modelId="{9A44EFE8-8369-4C62-9A7E-A89429A487A5}" type="parTrans" cxnId="{ECECF176-D629-4FC2-B282-B26D0446A95B}">
      <dgm:prSet/>
      <dgm:spPr/>
      <dgm:t>
        <a:bodyPr/>
        <a:lstStyle/>
        <a:p>
          <a:endParaRPr lang="en-US"/>
        </a:p>
      </dgm:t>
    </dgm:pt>
    <dgm:pt modelId="{EBDC6ED0-F360-4F97-A02E-D259FF2ED32C}" type="sibTrans" cxnId="{ECECF176-D629-4FC2-B282-B26D0446A95B}">
      <dgm:prSet/>
      <dgm:spPr/>
      <dgm:t>
        <a:bodyPr/>
        <a:lstStyle/>
        <a:p>
          <a:endParaRPr lang="en-US"/>
        </a:p>
      </dgm:t>
    </dgm:pt>
    <dgm:pt modelId="{51867A82-465F-4ECD-8545-B69194E26FBF}">
      <dgm:prSet custT="1"/>
      <dgm:spPr/>
      <dgm:t>
        <a:bodyPr/>
        <a:lstStyle/>
        <a:p>
          <a:r>
            <a:rPr lang="en-US" sz="1800"/>
            <a:t>Narrative does not state:</a:t>
          </a:r>
        </a:p>
      </dgm:t>
    </dgm:pt>
    <dgm:pt modelId="{1563B5EC-790E-4F74-BCB8-88AC5882B369}" type="parTrans" cxnId="{98187261-1067-4325-A57F-2BAA49633350}">
      <dgm:prSet/>
      <dgm:spPr/>
      <dgm:t>
        <a:bodyPr/>
        <a:lstStyle/>
        <a:p>
          <a:endParaRPr lang="en-US"/>
        </a:p>
      </dgm:t>
    </dgm:pt>
    <dgm:pt modelId="{EC3D6762-7A99-4896-BE79-71C2FDE2F24D}" type="sibTrans" cxnId="{98187261-1067-4325-A57F-2BAA49633350}">
      <dgm:prSet/>
      <dgm:spPr/>
      <dgm:t>
        <a:bodyPr/>
        <a:lstStyle/>
        <a:p>
          <a:endParaRPr lang="en-US"/>
        </a:p>
      </dgm:t>
    </dgm:pt>
    <dgm:pt modelId="{7BE9C647-A398-4746-9404-EBAACAE0C7C0}">
      <dgm:prSet custT="1"/>
      <dgm:spPr/>
      <dgm:t>
        <a:bodyPr/>
        <a:lstStyle/>
        <a:p>
          <a:r>
            <a:rPr lang="en-US" sz="1800"/>
            <a:t>Universe size</a:t>
          </a:r>
        </a:p>
      </dgm:t>
    </dgm:pt>
    <dgm:pt modelId="{886015C1-0AE0-444F-B19D-46E6F79D126E}" type="parTrans" cxnId="{C4826429-BBAB-4835-99B6-FCCD9543894E}">
      <dgm:prSet/>
      <dgm:spPr/>
      <dgm:t>
        <a:bodyPr/>
        <a:lstStyle/>
        <a:p>
          <a:endParaRPr lang="en-US"/>
        </a:p>
      </dgm:t>
    </dgm:pt>
    <dgm:pt modelId="{B4E34EF2-0D21-490B-9979-668D026733BA}" type="sibTrans" cxnId="{C4826429-BBAB-4835-99B6-FCCD9543894E}">
      <dgm:prSet/>
      <dgm:spPr/>
      <dgm:t>
        <a:bodyPr/>
        <a:lstStyle/>
        <a:p>
          <a:endParaRPr lang="en-US"/>
        </a:p>
      </dgm:t>
    </dgm:pt>
    <dgm:pt modelId="{DD90E560-C43E-47AB-9CB2-B728FADEC4C9}">
      <dgm:prSet custT="1"/>
      <dgm:spPr/>
      <dgm:t>
        <a:bodyPr/>
        <a:lstStyle/>
        <a:p>
          <a:r>
            <a:rPr lang="en-US" sz="1800"/>
            <a:t>Valid responses received</a:t>
          </a:r>
        </a:p>
      </dgm:t>
    </dgm:pt>
    <dgm:pt modelId="{464E5421-522A-46FB-BDBA-7A8DE8406AB6}" type="parTrans" cxnId="{15E7BAA0-0637-4713-9690-AB8F25F8A462}">
      <dgm:prSet/>
      <dgm:spPr/>
      <dgm:t>
        <a:bodyPr/>
        <a:lstStyle/>
        <a:p>
          <a:endParaRPr lang="en-US"/>
        </a:p>
      </dgm:t>
    </dgm:pt>
    <dgm:pt modelId="{111240D5-97E2-475A-8239-8366B207C5DB}" type="sibTrans" cxnId="{15E7BAA0-0637-4713-9690-AB8F25F8A462}">
      <dgm:prSet/>
      <dgm:spPr/>
      <dgm:t>
        <a:bodyPr/>
        <a:lstStyle/>
        <a:p>
          <a:endParaRPr lang="en-US"/>
        </a:p>
      </dgm:t>
    </dgm:pt>
    <dgm:pt modelId="{8039FA86-D368-4A67-9473-E842CF79BE6B}">
      <dgm:prSet custT="1"/>
      <dgm:spPr/>
      <dgm:t>
        <a:bodyPr/>
        <a:lstStyle/>
        <a:p>
          <a:r>
            <a:rPr lang="en-US" sz="1800"/>
            <a:t>Confidence level/margin of error</a:t>
          </a:r>
        </a:p>
      </dgm:t>
    </dgm:pt>
    <dgm:pt modelId="{2CC37066-2C24-4203-9B5A-FA2842BF2E79}" type="parTrans" cxnId="{8AAB7400-EB2F-4879-84BD-20F55882A047}">
      <dgm:prSet/>
      <dgm:spPr/>
      <dgm:t>
        <a:bodyPr/>
        <a:lstStyle/>
        <a:p>
          <a:endParaRPr lang="en-US"/>
        </a:p>
      </dgm:t>
    </dgm:pt>
    <dgm:pt modelId="{A3ACAF17-0E5F-460C-8667-184CDDC1C798}" type="sibTrans" cxnId="{8AAB7400-EB2F-4879-84BD-20F55882A047}">
      <dgm:prSet/>
      <dgm:spPr/>
      <dgm:t>
        <a:bodyPr/>
        <a:lstStyle/>
        <a:p>
          <a:endParaRPr lang="en-US"/>
        </a:p>
      </dgm:t>
    </dgm:pt>
    <dgm:pt modelId="{C8DB59BB-867B-4D4C-9BAA-75FB6C58A1B7}">
      <dgm:prSet/>
      <dgm:spPr/>
      <dgm:t>
        <a:bodyPr/>
        <a:lstStyle/>
        <a:p>
          <a:r>
            <a:rPr lang="en-US"/>
            <a:t>LMI conclusion is not clearly stated</a:t>
          </a:r>
        </a:p>
      </dgm:t>
    </dgm:pt>
    <dgm:pt modelId="{0A2D98EC-CA2F-4D67-93B2-E0B7A0D65030}" type="parTrans" cxnId="{8053B4BA-86C5-4834-8BE3-693AF13A0617}">
      <dgm:prSet/>
      <dgm:spPr/>
      <dgm:t>
        <a:bodyPr/>
        <a:lstStyle/>
        <a:p>
          <a:endParaRPr lang="en-US"/>
        </a:p>
      </dgm:t>
    </dgm:pt>
    <dgm:pt modelId="{9D666B7A-679F-48A6-8DE6-00BD0FD8B2E4}" type="sibTrans" cxnId="{8053B4BA-86C5-4834-8BE3-693AF13A0617}">
      <dgm:prSet/>
      <dgm:spPr/>
      <dgm:t>
        <a:bodyPr/>
        <a:lstStyle/>
        <a:p>
          <a:endParaRPr lang="en-US"/>
        </a:p>
      </dgm:t>
    </dgm:pt>
    <dgm:pt modelId="{462AB879-FDEF-4146-BFDA-82701E7C02D7}">
      <dgm:prSet custT="1"/>
      <dgm:spPr/>
      <dgm:t>
        <a:bodyPr/>
        <a:lstStyle/>
        <a:p>
          <a:r>
            <a:rPr lang="en-US" sz="1800"/>
            <a:t>Narrative fails to state whether 51% LMI threshold was met</a:t>
          </a:r>
        </a:p>
      </dgm:t>
    </dgm:pt>
    <dgm:pt modelId="{4FC627B4-EC89-4AC0-8633-4D7A2E411079}" type="parTrans" cxnId="{82AC8357-9B99-4BF7-B980-2F91B372E541}">
      <dgm:prSet/>
      <dgm:spPr/>
      <dgm:t>
        <a:bodyPr/>
        <a:lstStyle/>
        <a:p>
          <a:endParaRPr lang="en-US"/>
        </a:p>
      </dgm:t>
    </dgm:pt>
    <dgm:pt modelId="{4BC64619-0198-4F95-9A17-32CF6F889386}" type="sibTrans" cxnId="{82AC8357-9B99-4BF7-B980-2F91B372E541}">
      <dgm:prSet/>
      <dgm:spPr/>
      <dgm:t>
        <a:bodyPr/>
        <a:lstStyle/>
        <a:p>
          <a:endParaRPr lang="en-US"/>
        </a:p>
      </dgm:t>
    </dgm:pt>
    <dgm:pt modelId="{16E24BE2-FCB4-479F-898D-0246BC92F6E2}" type="pres">
      <dgm:prSet presAssocID="{F7EFEDBC-69AA-4258-90BF-29E19E169865}" presName="Name0" presStyleCnt="0">
        <dgm:presLayoutVars>
          <dgm:dir/>
          <dgm:animLvl val="lvl"/>
          <dgm:resizeHandles val="exact"/>
        </dgm:presLayoutVars>
      </dgm:prSet>
      <dgm:spPr/>
    </dgm:pt>
    <dgm:pt modelId="{1AD97FE9-24A7-4872-9B33-E1A6E45C7FA3}" type="pres">
      <dgm:prSet presAssocID="{6DD6CB0C-EC86-4D45-A6F3-7612A5599C40}" presName="linNode" presStyleCnt="0"/>
      <dgm:spPr/>
    </dgm:pt>
    <dgm:pt modelId="{4F38FE4D-682B-4F69-AD76-FD15EBB272DD}" type="pres">
      <dgm:prSet presAssocID="{6DD6CB0C-EC86-4D45-A6F3-7612A5599C40}" presName="parentText" presStyleLbl="node1" presStyleIdx="0" presStyleCnt="4">
        <dgm:presLayoutVars>
          <dgm:chMax val="1"/>
          <dgm:bulletEnabled val="1"/>
        </dgm:presLayoutVars>
      </dgm:prSet>
      <dgm:spPr/>
    </dgm:pt>
    <dgm:pt modelId="{8CAE14A8-F475-4004-811B-926F86C62CE2}" type="pres">
      <dgm:prSet presAssocID="{6DD6CB0C-EC86-4D45-A6F3-7612A5599C40}" presName="descendantText" presStyleLbl="alignAccFollowNode1" presStyleIdx="0" presStyleCnt="4">
        <dgm:presLayoutVars>
          <dgm:bulletEnabled val="1"/>
        </dgm:presLayoutVars>
      </dgm:prSet>
      <dgm:spPr/>
    </dgm:pt>
    <dgm:pt modelId="{5B17B09E-600C-4BE1-8282-C4FB376959A6}" type="pres">
      <dgm:prSet presAssocID="{BBB07902-65EF-448F-9DB1-1F7B09BF3858}" presName="sp" presStyleCnt="0"/>
      <dgm:spPr/>
    </dgm:pt>
    <dgm:pt modelId="{00B1CC9F-3DA4-4FD9-B4C2-C62422A8CC35}" type="pres">
      <dgm:prSet presAssocID="{685DFD4B-93AA-4036-A3BA-EBB95F3473DD}" presName="linNode" presStyleCnt="0"/>
      <dgm:spPr/>
    </dgm:pt>
    <dgm:pt modelId="{2BA0C63B-B7A0-469A-8D58-3FDFA86181F9}" type="pres">
      <dgm:prSet presAssocID="{685DFD4B-93AA-4036-A3BA-EBB95F3473DD}" presName="parentText" presStyleLbl="node1" presStyleIdx="1" presStyleCnt="4">
        <dgm:presLayoutVars>
          <dgm:chMax val="1"/>
          <dgm:bulletEnabled val="1"/>
        </dgm:presLayoutVars>
      </dgm:prSet>
      <dgm:spPr/>
    </dgm:pt>
    <dgm:pt modelId="{649C0664-69A2-4A7D-B90F-E9C424D2F4D7}" type="pres">
      <dgm:prSet presAssocID="{685DFD4B-93AA-4036-A3BA-EBB95F3473DD}" presName="descendantText" presStyleLbl="alignAccFollowNode1" presStyleIdx="1" presStyleCnt="4">
        <dgm:presLayoutVars>
          <dgm:bulletEnabled val="1"/>
        </dgm:presLayoutVars>
      </dgm:prSet>
      <dgm:spPr/>
    </dgm:pt>
    <dgm:pt modelId="{AB7B27B0-C0EB-427D-97DC-E6CC7E8CE15E}" type="pres">
      <dgm:prSet presAssocID="{04BA2FDA-953D-44CA-A845-87DD7AEE1FF9}" presName="sp" presStyleCnt="0"/>
      <dgm:spPr/>
    </dgm:pt>
    <dgm:pt modelId="{05092904-0286-4189-8D34-185CFC5D1CE5}" type="pres">
      <dgm:prSet presAssocID="{D6CC450A-41D5-4CDB-81EB-B4AB8172EC18}" presName="linNode" presStyleCnt="0"/>
      <dgm:spPr/>
    </dgm:pt>
    <dgm:pt modelId="{0562FA3E-CE7F-44D4-9A55-D60827E2AD31}" type="pres">
      <dgm:prSet presAssocID="{D6CC450A-41D5-4CDB-81EB-B4AB8172EC18}" presName="parentText" presStyleLbl="node1" presStyleIdx="2" presStyleCnt="4">
        <dgm:presLayoutVars>
          <dgm:chMax val="1"/>
          <dgm:bulletEnabled val="1"/>
        </dgm:presLayoutVars>
      </dgm:prSet>
      <dgm:spPr/>
    </dgm:pt>
    <dgm:pt modelId="{EF6B2309-38A8-40AC-B186-430DF4C020CC}" type="pres">
      <dgm:prSet presAssocID="{D6CC450A-41D5-4CDB-81EB-B4AB8172EC18}" presName="descendantText" presStyleLbl="alignAccFollowNode1" presStyleIdx="2" presStyleCnt="4">
        <dgm:presLayoutVars>
          <dgm:bulletEnabled val="1"/>
        </dgm:presLayoutVars>
      </dgm:prSet>
      <dgm:spPr/>
    </dgm:pt>
    <dgm:pt modelId="{C455A75C-28D1-40FB-A011-1FFE55C73EAF}" type="pres">
      <dgm:prSet presAssocID="{EBDC6ED0-F360-4F97-A02E-D259FF2ED32C}" presName="sp" presStyleCnt="0"/>
      <dgm:spPr/>
    </dgm:pt>
    <dgm:pt modelId="{1F0FC696-B4C0-41C2-93D4-961879AB355D}" type="pres">
      <dgm:prSet presAssocID="{C8DB59BB-867B-4D4C-9BAA-75FB6C58A1B7}" presName="linNode" presStyleCnt="0"/>
      <dgm:spPr/>
    </dgm:pt>
    <dgm:pt modelId="{9F1DB970-7FA5-4E49-B9CB-8575D18DEDE2}" type="pres">
      <dgm:prSet presAssocID="{C8DB59BB-867B-4D4C-9BAA-75FB6C58A1B7}" presName="parentText" presStyleLbl="node1" presStyleIdx="3" presStyleCnt="4">
        <dgm:presLayoutVars>
          <dgm:chMax val="1"/>
          <dgm:bulletEnabled val="1"/>
        </dgm:presLayoutVars>
      </dgm:prSet>
      <dgm:spPr/>
    </dgm:pt>
    <dgm:pt modelId="{DC514DA7-1D56-474B-AEAC-F81B7E48FD41}" type="pres">
      <dgm:prSet presAssocID="{C8DB59BB-867B-4D4C-9BAA-75FB6C58A1B7}" presName="descendantText" presStyleLbl="alignAccFollowNode1" presStyleIdx="3" presStyleCnt="4">
        <dgm:presLayoutVars>
          <dgm:bulletEnabled val="1"/>
        </dgm:presLayoutVars>
      </dgm:prSet>
      <dgm:spPr/>
    </dgm:pt>
  </dgm:ptLst>
  <dgm:cxnLst>
    <dgm:cxn modelId="{8AAB7400-EB2F-4879-84BD-20F55882A047}" srcId="{51867A82-465F-4ECD-8545-B69194E26FBF}" destId="{8039FA86-D368-4A67-9473-E842CF79BE6B}" srcOrd="2" destOrd="0" parTransId="{2CC37066-2C24-4203-9B5A-FA2842BF2E79}" sibTransId="{A3ACAF17-0E5F-460C-8667-184CDDC1C798}"/>
    <dgm:cxn modelId="{C4826429-BBAB-4835-99B6-FCCD9543894E}" srcId="{51867A82-465F-4ECD-8545-B69194E26FBF}" destId="{7BE9C647-A398-4746-9404-EBAACAE0C7C0}" srcOrd="0" destOrd="0" parTransId="{886015C1-0AE0-444F-B19D-46E6F79D126E}" sibTransId="{B4E34EF2-0D21-490B-9979-668D026733BA}"/>
    <dgm:cxn modelId="{F550D835-437A-4265-BD1F-680CC239EB8C}" type="presOf" srcId="{462AB879-FDEF-4146-BFDA-82701E7C02D7}" destId="{DC514DA7-1D56-474B-AEAC-F81B7E48FD41}" srcOrd="0" destOrd="0" presId="urn:microsoft.com/office/officeart/2005/8/layout/vList5"/>
    <dgm:cxn modelId="{98187261-1067-4325-A57F-2BAA49633350}" srcId="{D6CC450A-41D5-4CDB-81EB-B4AB8172EC18}" destId="{51867A82-465F-4ECD-8545-B69194E26FBF}" srcOrd="0" destOrd="0" parTransId="{1563B5EC-790E-4F74-BCB8-88AC5882B369}" sibTransId="{EC3D6762-7A99-4896-BE79-71C2FDE2F24D}"/>
    <dgm:cxn modelId="{FBA4D761-ED30-43F3-AAD3-EAA04FAEA7DB}" type="presOf" srcId="{D6CC450A-41D5-4CDB-81EB-B4AB8172EC18}" destId="{0562FA3E-CE7F-44D4-9A55-D60827E2AD31}" srcOrd="0" destOrd="0" presId="urn:microsoft.com/office/officeart/2005/8/layout/vList5"/>
    <dgm:cxn modelId="{6EA7506C-B735-4371-864C-B7918D810773}" type="presOf" srcId="{8475E2F5-110B-4FE9-AC85-4EB154CF0219}" destId="{649C0664-69A2-4A7D-B90F-E9C424D2F4D7}" srcOrd="0" destOrd="0" presId="urn:microsoft.com/office/officeart/2005/8/layout/vList5"/>
    <dgm:cxn modelId="{E67C2A52-E83D-4675-BA9B-5E2058E86527}" type="presOf" srcId="{685DFD4B-93AA-4036-A3BA-EBB95F3473DD}" destId="{2BA0C63B-B7A0-469A-8D58-3FDFA86181F9}" srcOrd="0" destOrd="0" presId="urn:microsoft.com/office/officeart/2005/8/layout/vList5"/>
    <dgm:cxn modelId="{ECECF176-D629-4FC2-B282-B26D0446A95B}" srcId="{F7EFEDBC-69AA-4258-90BF-29E19E169865}" destId="{D6CC450A-41D5-4CDB-81EB-B4AB8172EC18}" srcOrd="2" destOrd="0" parTransId="{9A44EFE8-8369-4C62-9A7E-A89429A487A5}" sibTransId="{EBDC6ED0-F360-4F97-A02E-D259FF2ED32C}"/>
    <dgm:cxn modelId="{82AC8357-9B99-4BF7-B980-2F91B372E541}" srcId="{C8DB59BB-867B-4D4C-9BAA-75FB6C58A1B7}" destId="{462AB879-FDEF-4146-BFDA-82701E7C02D7}" srcOrd="0" destOrd="0" parTransId="{4FC627B4-EC89-4AC0-8633-4D7A2E411079}" sibTransId="{4BC64619-0198-4F95-9A17-32CF6F889386}"/>
    <dgm:cxn modelId="{81471B87-C13D-4DA2-B722-38792FCDEBF0}" type="presOf" srcId="{DD90E560-C43E-47AB-9CB2-B728FADEC4C9}" destId="{EF6B2309-38A8-40AC-B186-430DF4C020CC}" srcOrd="0" destOrd="2" presId="urn:microsoft.com/office/officeart/2005/8/layout/vList5"/>
    <dgm:cxn modelId="{A85BAC87-AD98-432B-B4BC-389086112DD1}" type="presOf" srcId="{8039FA86-D368-4A67-9473-E842CF79BE6B}" destId="{EF6B2309-38A8-40AC-B186-430DF4C020CC}" srcOrd="0" destOrd="3" presId="urn:microsoft.com/office/officeart/2005/8/layout/vList5"/>
    <dgm:cxn modelId="{2512D49A-8BD9-4F22-9995-F93BE1D8C387}" srcId="{685DFD4B-93AA-4036-A3BA-EBB95F3473DD}" destId="{8475E2F5-110B-4FE9-AC85-4EB154CF0219}" srcOrd="0" destOrd="0" parTransId="{EF410068-AB8A-45A9-AD61-06EC516436B4}" sibTransId="{34EAE591-E61C-4C0C-9030-7AFF3B80D9CF}"/>
    <dgm:cxn modelId="{AC53409C-EBA0-416B-BA1D-42CF845B991C}" type="presOf" srcId="{C014AC63-4AED-4119-9397-0673661532D3}" destId="{649C0664-69A2-4A7D-B90F-E9C424D2F4D7}" srcOrd="0" destOrd="1" presId="urn:microsoft.com/office/officeart/2005/8/layout/vList5"/>
    <dgm:cxn modelId="{15E7BAA0-0637-4713-9690-AB8F25F8A462}" srcId="{51867A82-465F-4ECD-8545-B69194E26FBF}" destId="{DD90E560-C43E-47AB-9CB2-B728FADEC4C9}" srcOrd="1" destOrd="0" parTransId="{464E5421-522A-46FB-BDBA-7A8DE8406AB6}" sibTransId="{111240D5-97E2-475A-8239-8366B207C5DB}"/>
    <dgm:cxn modelId="{003AFDB0-4128-4072-809D-634D545BAB19}" type="presOf" srcId="{C187AFA7-E846-4A29-8A31-155A920F4E41}" destId="{8CAE14A8-F475-4004-811B-926F86C62CE2}" srcOrd="0" destOrd="0" presId="urn:microsoft.com/office/officeart/2005/8/layout/vList5"/>
    <dgm:cxn modelId="{8053B4BA-86C5-4834-8BE3-693AF13A0617}" srcId="{F7EFEDBC-69AA-4258-90BF-29E19E169865}" destId="{C8DB59BB-867B-4D4C-9BAA-75FB6C58A1B7}" srcOrd="3" destOrd="0" parTransId="{0A2D98EC-CA2F-4D67-93B2-E0B7A0D65030}" sibTransId="{9D666B7A-679F-48A6-8DE6-00BD0FD8B2E4}"/>
    <dgm:cxn modelId="{9CF47DC1-BB5A-4F6B-9DB5-5DDBF95DA9B3}" type="presOf" srcId="{7BE9C647-A398-4746-9404-EBAACAE0C7C0}" destId="{EF6B2309-38A8-40AC-B186-430DF4C020CC}" srcOrd="0" destOrd="1" presId="urn:microsoft.com/office/officeart/2005/8/layout/vList5"/>
    <dgm:cxn modelId="{B1058DC8-9EBD-4804-9D22-2F5D964067B6}" type="presOf" srcId="{C8DB59BB-867B-4D4C-9BAA-75FB6C58A1B7}" destId="{9F1DB970-7FA5-4E49-B9CB-8575D18DEDE2}" srcOrd="0" destOrd="0" presId="urn:microsoft.com/office/officeart/2005/8/layout/vList5"/>
    <dgm:cxn modelId="{C1F4B2CE-3DC9-4717-9225-4E390A7A53C9}" srcId="{685DFD4B-93AA-4036-A3BA-EBB95F3473DD}" destId="{C014AC63-4AED-4119-9397-0673661532D3}" srcOrd="1" destOrd="0" parTransId="{3FEF0F53-652C-4AE6-9BE9-B891A3F75315}" sibTransId="{B21C14E5-B1F9-4864-9C12-E1D012AB8609}"/>
    <dgm:cxn modelId="{223363D3-F64A-4201-A19B-E94CC5CA206D}" type="presOf" srcId="{6DD6CB0C-EC86-4D45-A6F3-7612A5599C40}" destId="{4F38FE4D-682B-4F69-AD76-FD15EBB272DD}" srcOrd="0" destOrd="0" presId="urn:microsoft.com/office/officeart/2005/8/layout/vList5"/>
    <dgm:cxn modelId="{7FE90BDC-68C5-4D66-AB2E-6DA92499195D}" srcId="{F7EFEDBC-69AA-4258-90BF-29E19E169865}" destId="{6DD6CB0C-EC86-4D45-A6F3-7612A5599C40}" srcOrd="0" destOrd="0" parTransId="{52BEBCD7-DA23-4A46-A88C-2E2EF53B49E1}" sibTransId="{BBB07902-65EF-448F-9DB1-1F7B09BF3858}"/>
    <dgm:cxn modelId="{69B6E2E5-336F-437E-90D7-5FA50AE7A573}" type="presOf" srcId="{F7EFEDBC-69AA-4258-90BF-29E19E169865}" destId="{16E24BE2-FCB4-479F-898D-0246BC92F6E2}" srcOrd="0" destOrd="0" presId="urn:microsoft.com/office/officeart/2005/8/layout/vList5"/>
    <dgm:cxn modelId="{B3C15EEB-4AEB-46C0-A14A-50D49545D9CD}" srcId="{6DD6CB0C-EC86-4D45-A6F3-7612A5599C40}" destId="{C187AFA7-E846-4A29-8A31-155A920F4E41}" srcOrd="0" destOrd="0" parTransId="{AE7DF3A0-8114-4663-AA95-F20B1864D23C}" sibTransId="{8DDDD611-3FB2-4694-B46E-5E8C75C7813E}"/>
    <dgm:cxn modelId="{95AF8FEC-31B8-4C65-8919-9EDDA4D02883}" type="presOf" srcId="{51867A82-465F-4ECD-8545-B69194E26FBF}" destId="{EF6B2309-38A8-40AC-B186-430DF4C020CC}" srcOrd="0" destOrd="0" presId="urn:microsoft.com/office/officeart/2005/8/layout/vList5"/>
    <dgm:cxn modelId="{46DA3FF5-7C0E-472F-A748-C4938A9C053E}" srcId="{F7EFEDBC-69AA-4258-90BF-29E19E169865}" destId="{685DFD4B-93AA-4036-A3BA-EBB95F3473DD}" srcOrd="1" destOrd="0" parTransId="{E480C5D8-1A7D-40D9-BD54-E18AADF8D7E1}" sibTransId="{04BA2FDA-953D-44CA-A845-87DD7AEE1FF9}"/>
    <dgm:cxn modelId="{112267FF-6E82-4624-BB53-8DE1BF1B5629}" type="presParOf" srcId="{16E24BE2-FCB4-479F-898D-0246BC92F6E2}" destId="{1AD97FE9-24A7-4872-9B33-E1A6E45C7FA3}" srcOrd="0" destOrd="0" presId="urn:microsoft.com/office/officeart/2005/8/layout/vList5"/>
    <dgm:cxn modelId="{A0B04D71-01C0-4AFF-852C-834FBA75434D}" type="presParOf" srcId="{1AD97FE9-24A7-4872-9B33-E1A6E45C7FA3}" destId="{4F38FE4D-682B-4F69-AD76-FD15EBB272DD}" srcOrd="0" destOrd="0" presId="urn:microsoft.com/office/officeart/2005/8/layout/vList5"/>
    <dgm:cxn modelId="{4384CAF8-C171-46C8-B1CC-255B31D3B41E}" type="presParOf" srcId="{1AD97FE9-24A7-4872-9B33-E1A6E45C7FA3}" destId="{8CAE14A8-F475-4004-811B-926F86C62CE2}" srcOrd="1" destOrd="0" presId="urn:microsoft.com/office/officeart/2005/8/layout/vList5"/>
    <dgm:cxn modelId="{17C1C40E-FE82-4168-AB97-7553919C661B}" type="presParOf" srcId="{16E24BE2-FCB4-479F-898D-0246BC92F6E2}" destId="{5B17B09E-600C-4BE1-8282-C4FB376959A6}" srcOrd="1" destOrd="0" presId="urn:microsoft.com/office/officeart/2005/8/layout/vList5"/>
    <dgm:cxn modelId="{D414648E-C69F-4569-87F0-672D2BB2A166}" type="presParOf" srcId="{16E24BE2-FCB4-479F-898D-0246BC92F6E2}" destId="{00B1CC9F-3DA4-4FD9-B4C2-C62422A8CC35}" srcOrd="2" destOrd="0" presId="urn:microsoft.com/office/officeart/2005/8/layout/vList5"/>
    <dgm:cxn modelId="{A55C9100-576A-486D-8843-16C566D6309D}" type="presParOf" srcId="{00B1CC9F-3DA4-4FD9-B4C2-C62422A8CC35}" destId="{2BA0C63B-B7A0-469A-8D58-3FDFA86181F9}" srcOrd="0" destOrd="0" presId="urn:microsoft.com/office/officeart/2005/8/layout/vList5"/>
    <dgm:cxn modelId="{0A475FE1-EDDE-4E50-AB64-E5ECD0FAB4E1}" type="presParOf" srcId="{00B1CC9F-3DA4-4FD9-B4C2-C62422A8CC35}" destId="{649C0664-69A2-4A7D-B90F-E9C424D2F4D7}" srcOrd="1" destOrd="0" presId="urn:microsoft.com/office/officeart/2005/8/layout/vList5"/>
    <dgm:cxn modelId="{75300787-5BC8-450F-B087-511EF8927E8F}" type="presParOf" srcId="{16E24BE2-FCB4-479F-898D-0246BC92F6E2}" destId="{AB7B27B0-C0EB-427D-97DC-E6CC7E8CE15E}" srcOrd="3" destOrd="0" presId="urn:microsoft.com/office/officeart/2005/8/layout/vList5"/>
    <dgm:cxn modelId="{79BBB6A9-AEA7-4D50-A87C-84B171EEF1D9}" type="presParOf" srcId="{16E24BE2-FCB4-479F-898D-0246BC92F6E2}" destId="{05092904-0286-4189-8D34-185CFC5D1CE5}" srcOrd="4" destOrd="0" presId="urn:microsoft.com/office/officeart/2005/8/layout/vList5"/>
    <dgm:cxn modelId="{7E28DF4D-8F01-48FB-AFBD-D6F8BC6AE199}" type="presParOf" srcId="{05092904-0286-4189-8D34-185CFC5D1CE5}" destId="{0562FA3E-CE7F-44D4-9A55-D60827E2AD31}" srcOrd="0" destOrd="0" presId="urn:microsoft.com/office/officeart/2005/8/layout/vList5"/>
    <dgm:cxn modelId="{11B9BED9-6EDE-4DB4-88F7-DB8632DF8B50}" type="presParOf" srcId="{05092904-0286-4189-8D34-185CFC5D1CE5}" destId="{EF6B2309-38A8-40AC-B186-430DF4C020CC}" srcOrd="1" destOrd="0" presId="urn:microsoft.com/office/officeart/2005/8/layout/vList5"/>
    <dgm:cxn modelId="{6F4D0421-EEB3-4F1C-A57B-CAB2ADCA5A8B}" type="presParOf" srcId="{16E24BE2-FCB4-479F-898D-0246BC92F6E2}" destId="{C455A75C-28D1-40FB-A011-1FFE55C73EAF}" srcOrd="5" destOrd="0" presId="urn:microsoft.com/office/officeart/2005/8/layout/vList5"/>
    <dgm:cxn modelId="{6DE924FB-B316-453E-899F-87FB6E1CCCE0}" type="presParOf" srcId="{16E24BE2-FCB4-479F-898D-0246BC92F6E2}" destId="{1F0FC696-B4C0-41C2-93D4-961879AB355D}" srcOrd="6" destOrd="0" presId="urn:microsoft.com/office/officeart/2005/8/layout/vList5"/>
    <dgm:cxn modelId="{EC136D6C-8C31-44C6-B2B4-9C7F369A36D5}" type="presParOf" srcId="{1F0FC696-B4C0-41C2-93D4-961879AB355D}" destId="{9F1DB970-7FA5-4E49-B9CB-8575D18DEDE2}" srcOrd="0" destOrd="0" presId="urn:microsoft.com/office/officeart/2005/8/layout/vList5"/>
    <dgm:cxn modelId="{78DD5A5F-C805-4D5E-8561-A0C54F2F12DB}" type="presParOf" srcId="{1F0FC696-B4C0-41C2-93D4-961879AB355D}" destId="{DC514DA7-1D56-474B-AEAC-F81B7E48FD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8DD5A46-E44A-476B-AA40-69787EDFA1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D89315-369F-4F07-87AE-3148989CCE1D}">
      <dgm:prSet/>
      <dgm:spPr/>
      <dgm:t>
        <a:bodyPr/>
        <a:lstStyle/>
        <a:p>
          <a:r>
            <a:rPr lang="en-US" dirty="0">
              <a:solidFill>
                <a:schemeClr val="bg2"/>
              </a:solidFill>
              <a:hlinkClick xmlns:r="http://schemas.openxmlformats.org/officeDocument/2006/relationships" r:id="rId1">
                <a:extLst>
                  <a:ext uri="{A12FA001-AC4F-418D-AE19-62706E023703}">
                    <ahyp:hlinkClr xmlns:ahyp="http://schemas.microsoft.com/office/drawing/2018/hyperlinkcolor" val="tx"/>
                  </a:ext>
                </a:extLst>
              </a:hlinkClick>
            </a:rPr>
            <a:t>CDBG Income Survey Toolkit - HUD Exchange</a:t>
          </a:r>
          <a:endParaRPr lang="en-US" dirty="0">
            <a:solidFill>
              <a:schemeClr val="bg2"/>
            </a:solidFill>
          </a:endParaRPr>
        </a:p>
      </dgm:t>
    </dgm:pt>
    <dgm:pt modelId="{209B3EDE-C999-42E4-8691-86F1F77E860B}" type="parTrans" cxnId="{823ECCF7-473E-4500-9DA4-5308788E2BAA}">
      <dgm:prSet/>
      <dgm:spPr/>
      <dgm:t>
        <a:bodyPr/>
        <a:lstStyle/>
        <a:p>
          <a:endParaRPr lang="en-US"/>
        </a:p>
      </dgm:t>
    </dgm:pt>
    <dgm:pt modelId="{26C0AC14-F414-435E-A200-A6178CC4797E}" type="sibTrans" cxnId="{823ECCF7-473E-4500-9DA4-5308788E2BAA}">
      <dgm:prSet/>
      <dgm:spPr/>
      <dgm:t>
        <a:bodyPr/>
        <a:lstStyle/>
        <a:p>
          <a:endParaRPr lang="en-US"/>
        </a:p>
      </dgm:t>
    </dgm:pt>
    <dgm:pt modelId="{50220137-FA1C-4E4A-A2B0-52D545D5F0C0}">
      <dgm:prSet/>
      <dgm:spPr/>
      <dgm:t>
        <a:bodyPr/>
        <a:lstStyle/>
        <a:p>
          <a:r>
            <a:rPr lang="en-US" dirty="0">
              <a:solidFill>
                <a:schemeClr val="bg2"/>
              </a:solidFill>
              <a:hlinkClick xmlns:r="http://schemas.openxmlformats.org/officeDocument/2006/relationships" r:id="rId2">
                <a:extLst>
                  <a:ext uri="{A12FA001-AC4F-418D-AE19-62706E023703}">
                    <ahyp:hlinkClr xmlns:ahyp="http://schemas.microsoft.com/office/drawing/2018/hyperlinkcolor" val="tx"/>
                  </a:ext>
                </a:extLst>
              </a:hlinkClick>
            </a:rPr>
            <a:t>Income Limits | HUD USER</a:t>
          </a:r>
          <a:endParaRPr lang="en-US" dirty="0">
            <a:solidFill>
              <a:schemeClr val="bg2"/>
            </a:solidFill>
          </a:endParaRPr>
        </a:p>
      </dgm:t>
    </dgm:pt>
    <dgm:pt modelId="{9E9342E4-4ED8-4D48-B946-0BB0F3C2011B}" type="parTrans" cxnId="{5F441D18-C1E6-4E74-A89A-10E3FF03F9B1}">
      <dgm:prSet/>
      <dgm:spPr/>
      <dgm:t>
        <a:bodyPr/>
        <a:lstStyle/>
        <a:p>
          <a:endParaRPr lang="en-US"/>
        </a:p>
      </dgm:t>
    </dgm:pt>
    <dgm:pt modelId="{683507AA-3A87-430C-ABB5-A2AC96A55B95}" type="sibTrans" cxnId="{5F441D18-C1E6-4E74-A89A-10E3FF03F9B1}">
      <dgm:prSet/>
      <dgm:spPr/>
      <dgm:t>
        <a:bodyPr/>
        <a:lstStyle/>
        <a:p>
          <a:endParaRPr lang="en-US"/>
        </a:p>
      </dgm:t>
    </dgm:pt>
    <dgm:pt modelId="{225EF278-4D7E-462D-992A-3C120D8B53D3}">
      <dgm:prSet/>
      <dgm:spPr/>
      <dgm:t>
        <a:bodyPr/>
        <a:lstStyle/>
        <a:p>
          <a:r>
            <a:rPr lang="en-US"/>
            <a:t>Online calculators</a:t>
          </a:r>
        </a:p>
      </dgm:t>
    </dgm:pt>
    <dgm:pt modelId="{36BD49D3-94B5-4CFB-9F53-BD0EB1D9C876}" type="parTrans" cxnId="{18ECC024-AC3D-49DF-AB30-7E1E18835C23}">
      <dgm:prSet/>
      <dgm:spPr/>
      <dgm:t>
        <a:bodyPr/>
        <a:lstStyle/>
        <a:p>
          <a:endParaRPr lang="en-US"/>
        </a:p>
      </dgm:t>
    </dgm:pt>
    <dgm:pt modelId="{6443E968-0297-4893-9A02-293DCC55450C}" type="sibTrans" cxnId="{18ECC024-AC3D-49DF-AB30-7E1E18835C23}">
      <dgm:prSet/>
      <dgm:spPr/>
      <dgm:t>
        <a:bodyPr/>
        <a:lstStyle/>
        <a:p>
          <a:endParaRPr lang="en-US"/>
        </a:p>
      </dgm:t>
    </dgm:pt>
    <dgm:pt modelId="{21D80004-EA6C-4C5C-BFEC-A0E4E9592B3C}">
      <dgm:prSet/>
      <dgm:spPr/>
      <dgm:t>
        <a:bodyPr/>
        <a:lstStyle/>
        <a:p>
          <a:r>
            <a:rPr lang="en-US" u="sng">
              <a:hlinkClick xmlns:r="http://schemas.openxmlformats.org/officeDocument/2006/relationships" r:id="rId3"/>
            </a:rPr>
            <a:t>https://www.raosoft.com/samplesize.html</a:t>
          </a:r>
          <a:endParaRPr lang="en-US"/>
        </a:p>
      </dgm:t>
    </dgm:pt>
    <dgm:pt modelId="{F78530F1-93DF-44EA-812B-22BAE9FAB237}" type="parTrans" cxnId="{54603FAF-2C04-4C5D-926D-F4C094A1C036}">
      <dgm:prSet/>
      <dgm:spPr/>
      <dgm:t>
        <a:bodyPr/>
        <a:lstStyle/>
        <a:p>
          <a:endParaRPr lang="en-US"/>
        </a:p>
      </dgm:t>
    </dgm:pt>
    <dgm:pt modelId="{23477504-FA79-46B2-A958-BA089212D19E}" type="sibTrans" cxnId="{54603FAF-2C04-4C5D-926D-F4C094A1C036}">
      <dgm:prSet/>
      <dgm:spPr/>
      <dgm:t>
        <a:bodyPr/>
        <a:lstStyle/>
        <a:p>
          <a:endParaRPr lang="en-US"/>
        </a:p>
      </dgm:t>
    </dgm:pt>
    <dgm:pt modelId="{35A0D950-DE6E-405A-90F5-1DECA733070A}">
      <dgm:prSet/>
      <dgm:spPr/>
      <dgm:t>
        <a:bodyPr/>
        <a:lstStyle/>
        <a:p>
          <a:r>
            <a:rPr lang="en-US" u="sng">
              <a:hlinkClick xmlns:r="http://schemas.openxmlformats.org/officeDocument/2006/relationships" r:id="rId4"/>
            </a:rPr>
            <a:t>https://www.surveymonkey.com/learn/research-and-analysis/sample-size-calculator/</a:t>
          </a:r>
          <a:endParaRPr lang="en-US"/>
        </a:p>
      </dgm:t>
    </dgm:pt>
    <dgm:pt modelId="{40F99DB8-307A-44A0-9CE3-8FD90E1A0036}" type="parTrans" cxnId="{5E980094-FA10-42D6-BB47-CE49857DF456}">
      <dgm:prSet/>
      <dgm:spPr/>
      <dgm:t>
        <a:bodyPr/>
        <a:lstStyle/>
        <a:p>
          <a:endParaRPr lang="en-US"/>
        </a:p>
      </dgm:t>
    </dgm:pt>
    <dgm:pt modelId="{EF7E5F9E-3ACE-4FDD-9165-853B7EB76EF5}" type="sibTrans" cxnId="{5E980094-FA10-42D6-BB47-CE49857DF456}">
      <dgm:prSet/>
      <dgm:spPr/>
      <dgm:t>
        <a:bodyPr/>
        <a:lstStyle/>
        <a:p>
          <a:endParaRPr lang="en-US"/>
        </a:p>
      </dgm:t>
    </dgm:pt>
    <dgm:pt modelId="{47686459-5B26-4E1A-BC69-C6CC5C633AE6}">
      <dgm:prSet/>
      <dgm:spPr/>
      <dgm:t>
        <a:bodyPr/>
        <a:lstStyle/>
        <a:p>
          <a:r>
            <a:rPr lang="en-US" u="sng">
              <a:hlinkClick xmlns:r="http://schemas.openxmlformats.org/officeDocument/2006/relationships" r:id="rId5"/>
            </a:rPr>
            <a:t>https://www.calculator.net/sample-size-calculator.html</a:t>
          </a:r>
          <a:endParaRPr lang="en-US"/>
        </a:p>
      </dgm:t>
    </dgm:pt>
    <dgm:pt modelId="{F0DBD867-FA23-4744-A491-429EFF587CB7}" type="parTrans" cxnId="{DD819FDD-20FF-45AE-B107-84E45B9EBA15}">
      <dgm:prSet/>
      <dgm:spPr/>
      <dgm:t>
        <a:bodyPr/>
        <a:lstStyle/>
        <a:p>
          <a:endParaRPr lang="en-US"/>
        </a:p>
      </dgm:t>
    </dgm:pt>
    <dgm:pt modelId="{26EC837F-10CE-445F-B81D-20EE33796ECE}" type="sibTrans" cxnId="{DD819FDD-20FF-45AE-B107-84E45B9EBA15}">
      <dgm:prSet/>
      <dgm:spPr/>
      <dgm:t>
        <a:bodyPr/>
        <a:lstStyle/>
        <a:p>
          <a:endParaRPr lang="en-US"/>
        </a:p>
      </dgm:t>
    </dgm:pt>
    <dgm:pt modelId="{58676987-F9CB-4F3C-8006-F4930CE36ADC}">
      <dgm:prSet/>
      <dgm:spPr/>
      <dgm:t>
        <a:bodyPr/>
        <a:lstStyle/>
        <a:p>
          <a:r>
            <a:rPr lang="en-US" u="sng">
              <a:hlinkClick xmlns:r="http://schemas.openxmlformats.org/officeDocument/2006/relationships" r:id="rId6"/>
            </a:rPr>
            <a:t>https://www.snapsurveys.com/resources/sample-size-calculator-free/</a:t>
          </a:r>
          <a:endParaRPr lang="en-US"/>
        </a:p>
      </dgm:t>
    </dgm:pt>
    <dgm:pt modelId="{9D50083C-63CB-42A6-8AA2-3604738408AE}" type="parTrans" cxnId="{F09C0B2A-5E81-40E5-B54B-E792D426664C}">
      <dgm:prSet/>
      <dgm:spPr/>
      <dgm:t>
        <a:bodyPr/>
        <a:lstStyle/>
        <a:p>
          <a:endParaRPr lang="en-US"/>
        </a:p>
      </dgm:t>
    </dgm:pt>
    <dgm:pt modelId="{603F105A-5778-428C-AD38-8B474F03DE11}" type="sibTrans" cxnId="{F09C0B2A-5E81-40E5-B54B-E792D426664C}">
      <dgm:prSet/>
      <dgm:spPr/>
      <dgm:t>
        <a:bodyPr/>
        <a:lstStyle/>
        <a:p>
          <a:endParaRPr lang="en-US"/>
        </a:p>
      </dgm:t>
    </dgm:pt>
    <dgm:pt modelId="{50EBAB0E-6E74-4689-8362-56832F05F2E5}">
      <dgm:prSet/>
      <dgm:spPr/>
      <dgm:t>
        <a:bodyPr/>
        <a:lstStyle/>
        <a:p>
          <a:r>
            <a:rPr lang="en-US" dirty="0">
              <a:solidFill>
                <a:schemeClr val="bg2"/>
              </a:solidFill>
              <a:hlinkClick xmlns:r="http://schemas.openxmlformats.org/officeDocument/2006/relationships" r:id="rId7">
                <a:extLst>
                  <a:ext uri="{A12FA001-AC4F-418D-AE19-62706E023703}">
                    <ahyp:hlinkClr xmlns:ahyp="http://schemas.microsoft.com/office/drawing/2018/hyperlinkcolor" val="tx"/>
                  </a:ext>
                </a:extLst>
              </a:hlinkClick>
            </a:rPr>
            <a:t>Community Development Block Grant | Homes and Community Renewal</a:t>
          </a:r>
          <a:endParaRPr lang="en-US" dirty="0">
            <a:solidFill>
              <a:schemeClr val="bg2"/>
            </a:solidFill>
          </a:endParaRPr>
        </a:p>
      </dgm:t>
    </dgm:pt>
    <dgm:pt modelId="{D85A07DD-A1A4-4395-9B50-077B97532AE4}" type="parTrans" cxnId="{04D35985-94F4-4B20-9913-442AE601F482}">
      <dgm:prSet/>
      <dgm:spPr/>
      <dgm:t>
        <a:bodyPr/>
        <a:lstStyle/>
        <a:p>
          <a:endParaRPr lang="en-US"/>
        </a:p>
      </dgm:t>
    </dgm:pt>
    <dgm:pt modelId="{196821F9-E82D-49C1-9930-7140C4F905AC}" type="sibTrans" cxnId="{04D35985-94F4-4B20-9913-442AE601F482}">
      <dgm:prSet/>
      <dgm:spPr/>
      <dgm:t>
        <a:bodyPr/>
        <a:lstStyle/>
        <a:p>
          <a:endParaRPr lang="en-US"/>
        </a:p>
      </dgm:t>
    </dgm:pt>
    <dgm:pt modelId="{8F307A99-3E66-46B7-9160-D934786719C8}">
      <dgm:prSet/>
      <dgm:spPr/>
      <dgm:t>
        <a:bodyPr/>
        <a:lstStyle/>
        <a:p>
          <a:r>
            <a:rPr lang="en-US">
              <a:hlinkClick xmlns:r="http://schemas.openxmlformats.org/officeDocument/2006/relationships" r:id="rId8"/>
            </a:rPr>
            <a:t>eligible-communities-by-county.pdf</a:t>
          </a:r>
          <a:endParaRPr lang="en-US"/>
        </a:p>
      </dgm:t>
    </dgm:pt>
    <dgm:pt modelId="{874E6001-F0A6-4512-87EE-0C75910A39A8}" type="parTrans" cxnId="{CDE83FB8-3023-47E1-9B09-7D9C086BE119}">
      <dgm:prSet/>
      <dgm:spPr/>
      <dgm:t>
        <a:bodyPr/>
        <a:lstStyle/>
        <a:p>
          <a:endParaRPr lang="en-US"/>
        </a:p>
      </dgm:t>
    </dgm:pt>
    <dgm:pt modelId="{FADEF1EE-058E-4663-A036-240D40AED58C}" type="sibTrans" cxnId="{CDE83FB8-3023-47E1-9B09-7D9C086BE119}">
      <dgm:prSet/>
      <dgm:spPr/>
      <dgm:t>
        <a:bodyPr/>
        <a:lstStyle/>
        <a:p>
          <a:endParaRPr lang="en-US"/>
        </a:p>
      </dgm:t>
    </dgm:pt>
    <dgm:pt modelId="{58928B6C-1567-45F8-9E52-C735F0FD3D20}">
      <dgm:prSet/>
      <dgm:spPr/>
      <dgm:t>
        <a:bodyPr/>
        <a:lstStyle/>
        <a:p>
          <a:r>
            <a:rPr lang="en-US">
              <a:hlinkClick xmlns:r="http://schemas.openxmlformats.org/officeDocument/2006/relationships" r:id="rId9"/>
            </a:rPr>
            <a:t>LMISD Map Application 2016-2020</a:t>
          </a:r>
          <a:endParaRPr lang="en-US"/>
        </a:p>
      </dgm:t>
    </dgm:pt>
    <dgm:pt modelId="{861F3B1B-9892-4412-AC56-E1C7011E70A8}" type="parTrans" cxnId="{2E7DA354-795B-4063-885F-468068BA1B67}">
      <dgm:prSet/>
      <dgm:spPr/>
      <dgm:t>
        <a:bodyPr/>
        <a:lstStyle/>
        <a:p>
          <a:endParaRPr lang="en-US"/>
        </a:p>
      </dgm:t>
    </dgm:pt>
    <dgm:pt modelId="{449304E2-C15B-4B8B-A57D-6CAC6F63063F}" type="sibTrans" cxnId="{2E7DA354-795B-4063-885F-468068BA1B67}">
      <dgm:prSet/>
      <dgm:spPr/>
      <dgm:t>
        <a:bodyPr/>
        <a:lstStyle/>
        <a:p>
          <a:endParaRPr lang="en-US"/>
        </a:p>
      </dgm:t>
    </dgm:pt>
    <dgm:pt modelId="{2B1432E3-20E3-4E63-A929-953D81B70B7F}">
      <dgm:prSet/>
      <dgm:spPr/>
      <dgm:t>
        <a:bodyPr/>
        <a:lstStyle/>
        <a:p>
          <a:r>
            <a:rPr lang="en-US" dirty="0">
              <a:hlinkClick xmlns:r="http://schemas.openxmlformats.org/officeDocument/2006/relationships" r:id="rId10"/>
            </a:rPr>
            <a:t>https://hcr.ny.gov/community-development-block-grant#funding-round-materials</a:t>
          </a:r>
          <a:r>
            <a:rPr lang="en-US" dirty="0"/>
            <a:t>  </a:t>
          </a:r>
        </a:p>
      </dgm:t>
    </dgm:pt>
    <dgm:pt modelId="{271BDEF6-BCE8-44C9-A431-EFC19A7D81DC}" type="parTrans" cxnId="{26F66F9E-0464-4118-BB5B-1BFC45A75BAB}">
      <dgm:prSet/>
      <dgm:spPr/>
      <dgm:t>
        <a:bodyPr/>
        <a:lstStyle/>
        <a:p>
          <a:endParaRPr lang="en-US"/>
        </a:p>
      </dgm:t>
    </dgm:pt>
    <dgm:pt modelId="{F009096B-D845-43F5-B99B-088CEFFDC949}" type="sibTrans" cxnId="{26F66F9E-0464-4118-BB5B-1BFC45A75BAB}">
      <dgm:prSet/>
      <dgm:spPr/>
      <dgm:t>
        <a:bodyPr/>
        <a:lstStyle/>
        <a:p>
          <a:endParaRPr lang="en-US"/>
        </a:p>
      </dgm:t>
    </dgm:pt>
    <dgm:pt modelId="{B18EB56E-3469-4C65-905B-AE8FD82B557A}" type="pres">
      <dgm:prSet presAssocID="{58DD5A46-E44A-476B-AA40-69787EDFA1BD}" presName="linear" presStyleCnt="0">
        <dgm:presLayoutVars>
          <dgm:dir/>
          <dgm:animLvl val="lvl"/>
          <dgm:resizeHandles val="exact"/>
        </dgm:presLayoutVars>
      </dgm:prSet>
      <dgm:spPr/>
    </dgm:pt>
    <dgm:pt modelId="{73790B13-A83F-4AA6-A184-0FB194381CFA}" type="pres">
      <dgm:prSet presAssocID="{1CD89315-369F-4F07-87AE-3148989CCE1D}" presName="parentLin" presStyleCnt="0"/>
      <dgm:spPr/>
    </dgm:pt>
    <dgm:pt modelId="{6162C1BF-C9C8-48E2-8500-A99AD92A06C4}" type="pres">
      <dgm:prSet presAssocID="{1CD89315-369F-4F07-87AE-3148989CCE1D}" presName="parentLeftMargin" presStyleLbl="node1" presStyleIdx="0" presStyleCnt="4"/>
      <dgm:spPr/>
    </dgm:pt>
    <dgm:pt modelId="{8241750C-F5DF-44ED-82A6-009434AC9AC7}" type="pres">
      <dgm:prSet presAssocID="{1CD89315-369F-4F07-87AE-3148989CCE1D}" presName="parentText" presStyleLbl="node1" presStyleIdx="0" presStyleCnt="4">
        <dgm:presLayoutVars>
          <dgm:chMax val="0"/>
          <dgm:bulletEnabled val="1"/>
        </dgm:presLayoutVars>
      </dgm:prSet>
      <dgm:spPr/>
    </dgm:pt>
    <dgm:pt modelId="{F5A1DF12-812C-484E-9E4E-F599FA48B545}" type="pres">
      <dgm:prSet presAssocID="{1CD89315-369F-4F07-87AE-3148989CCE1D}" presName="negativeSpace" presStyleCnt="0"/>
      <dgm:spPr/>
    </dgm:pt>
    <dgm:pt modelId="{AB73E5CD-099C-44E9-8EDF-CA467BCCC464}" type="pres">
      <dgm:prSet presAssocID="{1CD89315-369F-4F07-87AE-3148989CCE1D}" presName="childText" presStyleLbl="conFgAcc1" presStyleIdx="0" presStyleCnt="4">
        <dgm:presLayoutVars>
          <dgm:bulletEnabled val="1"/>
        </dgm:presLayoutVars>
      </dgm:prSet>
      <dgm:spPr/>
    </dgm:pt>
    <dgm:pt modelId="{642032C2-CC8E-471C-9004-860E0E575BCF}" type="pres">
      <dgm:prSet presAssocID="{26C0AC14-F414-435E-A200-A6178CC4797E}" presName="spaceBetweenRectangles" presStyleCnt="0"/>
      <dgm:spPr/>
    </dgm:pt>
    <dgm:pt modelId="{C989D652-DDC8-40B0-85F6-D462BA495615}" type="pres">
      <dgm:prSet presAssocID="{50220137-FA1C-4E4A-A2B0-52D545D5F0C0}" presName="parentLin" presStyleCnt="0"/>
      <dgm:spPr/>
    </dgm:pt>
    <dgm:pt modelId="{6B69024E-C3CC-4757-8A0A-686E4503C285}" type="pres">
      <dgm:prSet presAssocID="{50220137-FA1C-4E4A-A2B0-52D545D5F0C0}" presName="parentLeftMargin" presStyleLbl="node1" presStyleIdx="0" presStyleCnt="4"/>
      <dgm:spPr/>
    </dgm:pt>
    <dgm:pt modelId="{8E36921A-5819-45BC-9D68-FE2FAA368067}" type="pres">
      <dgm:prSet presAssocID="{50220137-FA1C-4E4A-A2B0-52D545D5F0C0}" presName="parentText" presStyleLbl="node1" presStyleIdx="1" presStyleCnt="4">
        <dgm:presLayoutVars>
          <dgm:chMax val="0"/>
          <dgm:bulletEnabled val="1"/>
        </dgm:presLayoutVars>
      </dgm:prSet>
      <dgm:spPr/>
    </dgm:pt>
    <dgm:pt modelId="{8C8D1C5E-351F-4334-989F-DA13A1E128E7}" type="pres">
      <dgm:prSet presAssocID="{50220137-FA1C-4E4A-A2B0-52D545D5F0C0}" presName="negativeSpace" presStyleCnt="0"/>
      <dgm:spPr/>
    </dgm:pt>
    <dgm:pt modelId="{0F81AA38-A678-4B05-92C1-A49B1FEA8711}" type="pres">
      <dgm:prSet presAssocID="{50220137-FA1C-4E4A-A2B0-52D545D5F0C0}" presName="childText" presStyleLbl="conFgAcc1" presStyleIdx="1" presStyleCnt="4">
        <dgm:presLayoutVars>
          <dgm:bulletEnabled val="1"/>
        </dgm:presLayoutVars>
      </dgm:prSet>
      <dgm:spPr/>
    </dgm:pt>
    <dgm:pt modelId="{EA584946-8964-4818-8C04-C3AC659A9FCC}" type="pres">
      <dgm:prSet presAssocID="{683507AA-3A87-430C-ABB5-A2AC96A55B95}" presName="spaceBetweenRectangles" presStyleCnt="0"/>
      <dgm:spPr/>
    </dgm:pt>
    <dgm:pt modelId="{56839EBB-4058-429D-878B-51A4070C1ABD}" type="pres">
      <dgm:prSet presAssocID="{225EF278-4D7E-462D-992A-3C120D8B53D3}" presName="parentLin" presStyleCnt="0"/>
      <dgm:spPr/>
    </dgm:pt>
    <dgm:pt modelId="{7E821728-8407-4E6C-BE63-3DC1AC8E4E79}" type="pres">
      <dgm:prSet presAssocID="{225EF278-4D7E-462D-992A-3C120D8B53D3}" presName="parentLeftMargin" presStyleLbl="node1" presStyleIdx="1" presStyleCnt="4"/>
      <dgm:spPr/>
    </dgm:pt>
    <dgm:pt modelId="{BE773C1B-E2ED-43DA-8D17-25429E6846D3}" type="pres">
      <dgm:prSet presAssocID="{225EF278-4D7E-462D-992A-3C120D8B53D3}" presName="parentText" presStyleLbl="node1" presStyleIdx="2" presStyleCnt="4">
        <dgm:presLayoutVars>
          <dgm:chMax val="0"/>
          <dgm:bulletEnabled val="1"/>
        </dgm:presLayoutVars>
      </dgm:prSet>
      <dgm:spPr/>
    </dgm:pt>
    <dgm:pt modelId="{7BD88740-7AA5-491F-8CAF-EBAE43575387}" type="pres">
      <dgm:prSet presAssocID="{225EF278-4D7E-462D-992A-3C120D8B53D3}" presName="negativeSpace" presStyleCnt="0"/>
      <dgm:spPr/>
    </dgm:pt>
    <dgm:pt modelId="{A28AC333-83A3-44D8-AEA0-4871FE25F398}" type="pres">
      <dgm:prSet presAssocID="{225EF278-4D7E-462D-992A-3C120D8B53D3}" presName="childText" presStyleLbl="conFgAcc1" presStyleIdx="2" presStyleCnt="4">
        <dgm:presLayoutVars>
          <dgm:bulletEnabled val="1"/>
        </dgm:presLayoutVars>
      </dgm:prSet>
      <dgm:spPr/>
    </dgm:pt>
    <dgm:pt modelId="{93C1CDB5-4F69-484C-8ACB-CF1097BFC56C}" type="pres">
      <dgm:prSet presAssocID="{6443E968-0297-4893-9A02-293DCC55450C}" presName="spaceBetweenRectangles" presStyleCnt="0"/>
      <dgm:spPr/>
    </dgm:pt>
    <dgm:pt modelId="{7434A697-04DF-41FB-86A5-E320CBB9A4BC}" type="pres">
      <dgm:prSet presAssocID="{50EBAB0E-6E74-4689-8362-56832F05F2E5}" presName="parentLin" presStyleCnt="0"/>
      <dgm:spPr/>
    </dgm:pt>
    <dgm:pt modelId="{77E6B7C9-0579-4A10-87EC-C7BADF55286A}" type="pres">
      <dgm:prSet presAssocID="{50EBAB0E-6E74-4689-8362-56832F05F2E5}" presName="parentLeftMargin" presStyleLbl="node1" presStyleIdx="2" presStyleCnt="4"/>
      <dgm:spPr/>
    </dgm:pt>
    <dgm:pt modelId="{53B3ACAB-1DD8-4565-9986-203AFFF3EFAE}" type="pres">
      <dgm:prSet presAssocID="{50EBAB0E-6E74-4689-8362-56832F05F2E5}" presName="parentText" presStyleLbl="node1" presStyleIdx="3" presStyleCnt="4">
        <dgm:presLayoutVars>
          <dgm:chMax val="0"/>
          <dgm:bulletEnabled val="1"/>
        </dgm:presLayoutVars>
      </dgm:prSet>
      <dgm:spPr/>
    </dgm:pt>
    <dgm:pt modelId="{904DF4BD-A5CC-4A8C-AD1B-F8945EA83D2A}" type="pres">
      <dgm:prSet presAssocID="{50EBAB0E-6E74-4689-8362-56832F05F2E5}" presName="negativeSpace" presStyleCnt="0"/>
      <dgm:spPr/>
    </dgm:pt>
    <dgm:pt modelId="{B54037DE-B53A-4F28-B300-43AE4248D83A}" type="pres">
      <dgm:prSet presAssocID="{50EBAB0E-6E74-4689-8362-56832F05F2E5}" presName="childText" presStyleLbl="conFgAcc1" presStyleIdx="3" presStyleCnt="4" custLinFactNeighborX="0" custLinFactNeighborY="-15184">
        <dgm:presLayoutVars>
          <dgm:bulletEnabled val="1"/>
        </dgm:presLayoutVars>
      </dgm:prSet>
      <dgm:spPr/>
    </dgm:pt>
  </dgm:ptLst>
  <dgm:cxnLst>
    <dgm:cxn modelId="{3BB4FE12-31D5-4EED-8AA9-68BAA0403050}" type="presOf" srcId="{1CD89315-369F-4F07-87AE-3148989CCE1D}" destId="{8241750C-F5DF-44ED-82A6-009434AC9AC7}" srcOrd="1" destOrd="0" presId="urn:microsoft.com/office/officeart/2005/8/layout/list1"/>
    <dgm:cxn modelId="{5F441D18-C1E6-4E74-A89A-10E3FF03F9B1}" srcId="{58DD5A46-E44A-476B-AA40-69787EDFA1BD}" destId="{50220137-FA1C-4E4A-A2B0-52D545D5F0C0}" srcOrd="1" destOrd="0" parTransId="{9E9342E4-4ED8-4D48-B946-0BB0F3C2011B}" sibTransId="{683507AA-3A87-430C-ABB5-A2AC96A55B95}"/>
    <dgm:cxn modelId="{18ECC024-AC3D-49DF-AB30-7E1E18835C23}" srcId="{58DD5A46-E44A-476B-AA40-69787EDFA1BD}" destId="{225EF278-4D7E-462D-992A-3C120D8B53D3}" srcOrd="2" destOrd="0" parTransId="{36BD49D3-94B5-4CFB-9F53-BD0EB1D9C876}" sibTransId="{6443E968-0297-4893-9A02-293DCC55450C}"/>
    <dgm:cxn modelId="{F09C0B2A-5E81-40E5-B54B-E792D426664C}" srcId="{225EF278-4D7E-462D-992A-3C120D8B53D3}" destId="{58676987-F9CB-4F3C-8006-F4930CE36ADC}" srcOrd="3" destOrd="0" parTransId="{9D50083C-63CB-42A6-8AA2-3604738408AE}" sibTransId="{603F105A-5778-428C-AD38-8B474F03DE11}"/>
    <dgm:cxn modelId="{A1CC5639-AD23-4E36-8DD3-3CA274B55D6D}" type="presOf" srcId="{47686459-5B26-4E1A-BC69-C6CC5C633AE6}" destId="{A28AC333-83A3-44D8-AEA0-4871FE25F398}" srcOrd="0" destOrd="2" presId="urn:microsoft.com/office/officeart/2005/8/layout/list1"/>
    <dgm:cxn modelId="{2E7DA354-795B-4063-885F-468068BA1B67}" srcId="{50EBAB0E-6E74-4689-8362-56832F05F2E5}" destId="{58928B6C-1567-45F8-9E52-C735F0FD3D20}" srcOrd="1" destOrd="0" parTransId="{861F3B1B-9892-4412-AC56-E1C7011E70A8}" sibTransId="{449304E2-C15B-4B8B-A57D-6CAC6F63063F}"/>
    <dgm:cxn modelId="{E640047E-846B-459A-9D67-25C579684519}" type="presOf" srcId="{225EF278-4D7E-462D-992A-3C120D8B53D3}" destId="{BE773C1B-E2ED-43DA-8D17-25429E6846D3}" srcOrd="1" destOrd="0" presId="urn:microsoft.com/office/officeart/2005/8/layout/list1"/>
    <dgm:cxn modelId="{04D35985-94F4-4B20-9913-442AE601F482}" srcId="{58DD5A46-E44A-476B-AA40-69787EDFA1BD}" destId="{50EBAB0E-6E74-4689-8362-56832F05F2E5}" srcOrd="3" destOrd="0" parTransId="{D85A07DD-A1A4-4395-9B50-077B97532AE4}" sibTransId="{196821F9-E82D-49C1-9930-7140C4F905AC}"/>
    <dgm:cxn modelId="{E85F218C-64D5-4432-AEA8-EDB4524A58D9}" type="presOf" srcId="{1CD89315-369F-4F07-87AE-3148989CCE1D}" destId="{6162C1BF-C9C8-48E2-8500-A99AD92A06C4}" srcOrd="0" destOrd="0" presId="urn:microsoft.com/office/officeart/2005/8/layout/list1"/>
    <dgm:cxn modelId="{C2D0B28F-C719-4B2C-B25E-2B10DF14BF29}" type="presOf" srcId="{50220137-FA1C-4E4A-A2B0-52D545D5F0C0}" destId="{6B69024E-C3CC-4757-8A0A-686E4503C285}" srcOrd="0" destOrd="0" presId="urn:microsoft.com/office/officeart/2005/8/layout/list1"/>
    <dgm:cxn modelId="{5E980094-FA10-42D6-BB47-CE49857DF456}" srcId="{225EF278-4D7E-462D-992A-3C120D8B53D3}" destId="{35A0D950-DE6E-405A-90F5-1DECA733070A}" srcOrd="1" destOrd="0" parTransId="{40F99DB8-307A-44A0-9CE3-8FD90E1A0036}" sibTransId="{EF7E5F9E-3ACE-4FDD-9165-853B7EB76EF5}"/>
    <dgm:cxn modelId="{63859397-E40A-411E-9A39-BB68157B0424}" type="presOf" srcId="{50220137-FA1C-4E4A-A2B0-52D545D5F0C0}" destId="{8E36921A-5819-45BC-9D68-FE2FAA368067}" srcOrd="1" destOrd="0" presId="urn:microsoft.com/office/officeart/2005/8/layout/list1"/>
    <dgm:cxn modelId="{26F66F9E-0464-4118-BB5B-1BFC45A75BAB}" srcId="{50EBAB0E-6E74-4689-8362-56832F05F2E5}" destId="{2B1432E3-20E3-4E63-A929-953D81B70B7F}" srcOrd="2" destOrd="0" parTransId="{271BDEF6-BCE8-44C9-A431-EFC19A7D81DC}" sibTransId="{F009096B-D845-43F5-B99B-088CEFFDC949}"/>
    <dgm:cxn modelId="{54603FAF-2C04-4C5D-926D-F4C094A1C036}" srcId="{225EF278-4D7E-462D-992A-3C120D8B53D3}" destId="{21D80004-EA6C-4C5C-BFEC-A0E4E9592B3C}" srcOrd="0" destOrd="0" parTransId="{F78530F1-93DF-44EA-812B-22BAE9FAB237}" sibTransId="{23477504-FA79-46B2-A958-BA089212D19E}"/>
    <dgm:cxn modelId="{CDE83FB8-3023-47E1-9B09-7D9C086BE119}" srcId="{50EBAB0E-6E74-4689-8362-56832F05F2E5}" destId="{8F307A99-3E66-46B7-9160-D934786719C8}" srcOrd="0" destOrd="0" parTransId="{874E6001-F0A6-4512-87EE-0C75910A39A8}" sibTransId="{FADEF1EE-058E-4663-A036-240D40AED58C}"/>
    <dgm:cxn modelId="{AFAC64BB-D27B-46ED-BC91-0140D6A6171A}" type="presOf" srcId="{50EBAB0E-6E74-4689-8362-56832F05F2E5}" destId="{77E6B7C9-0579-4A10-87EC-C7BADF55286A}" srcOrd="0" destOrd="0" presId="urn:microsoft.com/office/officeart/2005/8/layout/list1"/>
    <dgm:cxn modelId="{A59030C4-04D4-4896-A4C7-324B8D36842F}" type="presOf" srcId="{21D80004-EA6C-4C5C-BFEC-A0E4E9592B3C}" destId="{A28AC333-83A3-44D8-AEA0-4871FE25F398}" srcOrd="0" destOrd="0" presId="urn:microsoft.com/office/officeart/2005/8/layout/list1"/>
    <dgm:cxn modelId="{91A4F1D1-B7A6-4428-A29A-E893BC9F7ECA}" type="presOf" srcId="{50EBAB0E-6E74-4689-8362-56832F05F2E5}" destId="{53B3ACAB-1DD8-4565-9986-203AFFF3EFAE}" srcOrd="1" destOrd="0" presId="urn:microsoft.com/office/officeart/2005/8/layout/list1"/>
    <dgm:cxn modelId="{DD819FDD-20FF-45AE-B107-84E45B9EBA15}" srcId="{225EF278-4D7E-462D-992A-3C120D8B53D3}" destId="{47686459-5B26-4E1A-BC69-C6CC5C633AE6}" srcOrd="2" destOrd="0" parTransId="{F0DBD867-FA23-4744-A491-429EFF587CB7}" sibTransId="{26EC837F-10CE-445F-B81D-20EE33796ECE}"/>
    <dgm:cxn modelId="{04F3E7E1-6FDB-4413-8599-A86E6486DBF3}" type="presOf" srcId="{58928B6C-1567-45F8-9E52-C735F0FD3D20}" destId="{B54037DE-B53A-4F28-B300-43AE4248D83A}" srcOrd="0" destOrd="1" presId="urn:microsoft.com/office/officeart/2005/8/layout/list1"/>
    <dgm:cxn modelId="{DB7F0FE8-C594-48C7-9402-12BD9825D0DD}" type="presOf" srcId="{35A0D950-DE6E-405A-90F5-1DECA733070A}" destId="{A28AC333-83A3-44D8-AEA0-4871FE25F398}" srcOrd="0" destOrd="1" presId="urn:microsoft.com/office/officeart/2005/8/layout/list1"/>
    <dgm:cxn modelId="{83E9E0EA-E416-4C40-B6F3-B0100EB5526F}" type="presOf" srcId="{2B1432E3-20E3-4E63-A929-953D81B70B7F}" destId="{B54037DE-B53A-4F28-B300-43AE4248D83A}" srcOrd="0" destOrd="2" presId="urn:microsoft.com/office/officeart/2005/8/layout/list1"/>
    <dgm:cxn modelId="{823ECCF7-473E-4500-9DA4-5308788E2BAA}" srcId="{58DD5A46-E44A-476B-AA40-69787EDFA1BD}" destId="{1CD89315-369F-4F07-87AE-3148989CCE1D}" srcOrd="0" destOrd="0" parTransId="{209B3EDE-C999-42E4-8691-86F1F77E860B}" sibTransId="{26C0AC14-F414-435E-A200-A6178CC4797E}"/>
    <dgm:cxn modelId="{2FD394F9-33DF-49A8-ABB8-CABA868F285C}" type="presOf" srcId="{58676987-F9CB-4F3C-8006-F4930CE36ADC}" destId="{A28AC333-83A3-44D8-AEA0-4871FE25F398}" srcOrd="0" destOrd="3" presId="urn:microsoft.com/office/officeart/2005/8/layout/list1"/>
    <dgm:cxn modelId="{CF53EAFA-485C-489C-94DF-1546EB25B6FD}" type="presOf" srcId="{225EF278-4D7E-462D-992A-3C120D8B53D3}" destId="{7E821728-8407-4E6C-BE63-3DC1AC8E4E79}" srcOrd="0" destOrd="0" presId="urn:microsoft.com/office/officeart/2005/8/layout/list1"/>
    <dgm:cxn modelId="{0F498EFD-D7B0-45D1-B3A1-2CA49D1E7BE1}" type="presOf" srcId="{58DD5A46-E44A-476B-AA40-69787EDFA1BD}" destId="{B18EB56E-3469-4C65-905B-AE8FD82B557A}" srcOrd="0" destOrd="0" presId="urn:microsoft.com/office/officeart/2005/8/layout/list1"/>
    <dgm:cxn modelId="{4C70D4FE-24A9-438C-B196-72EBBE491402}" type="presOf" srcId="{8F307A99-3E66-46B7-9160-D934786719C8}" destId="{B54037DE-B53A-4F28-B300-43AE4248D83A}" srcOrd="0" destOrd="0" presId="urn:microsoft.com/office/officeart/2005/8/layout/list1"/>
    <dgm:cxn modelId="{874716D7-6F05-43F7-A73F-96ED8C30211F}" type="presParOf" srcId="{B18EB56E-3469-4C65-905B-AE8FD82B557A}" destId="{73790B13-A83F-4AA6-A184-0FB194381CFA}" srcOrd="0" destOrd="0" presId="urn:microsoft.com/office/officeart/2005/8/layout/list1"/>
    <dgm:cxn modelId="{97362C53-630E-4515-A48D-187B78199B79}" type="presParOf" srcId="{73790B13-A83F-4AA6-A184-0FB194381CFA}" destId="{6162C1BF-C9C8-48E2-8500-A99AD92A06C4}" srcOrd="0" destOrd="0" presId="urn:microsoft.com/office/officeart/2005/8/layout/list1"/>
    <dgm:cxn modelId="{45194E24-686A-43A6-8A0D-199EDAFFEB52}" type="presParOf" srcId="{73790B13-A83F-4AA6-A184-0FB194381CFA}" destId="{8241750C-F5DF-44ED-82A6-009434AC9AC7}" srcOrd="1" destOrd="0" presId="urn:microsoft.com/office/officeart/2005/8/layout/list1"/>
    <dgm:cxn modelId="{A67260D8-96CC-4C80-8276-189972FC6914}" type="presParOf" srcId="{B18EB56E-3469-4C65-905B-AE8FD82B557A}" destId="{F5A1DF12-812C-484E-9E4E-F599FA48B545}" srcOrd="1" destOrd="0" presId="urn:microsoft.com/office/officeart/2005/8/layout/list1"/>
    <dgm:cxn modelId="{B9B80D51-A20A-4DA5-B715-BA248BD2E46C}" type="presParOf" srcId="{B18EB56E-3469-4C65-905B-AE8FD82B557A}" destId="{AB73E5CD-099C-44E9-8EDF-CA467BCCC464}" srcOrd="2" destOrd="0" presId="urn:microsoft.com/office/officeart/2005/8/layout/list1"/>
    <dgm:cxn modelId="{9B54E653-EE8C-4E05-87B7-9587496E26D6}" type="presParOf" srcId="{B18EB56E-3469-4C65-905B-AE8FD82B557A}" destId="{642032C2-CC8E-471C-9004-860E0E575BCF}" srcOrd="3" destOrd="0" presId="urn:microsoft.com/office/officeart/2005/8/layout/list1"/>
    <dgm:cxn modelId="{396F5FFE-3BBE-4DF4-9162-DDE9F57C6324}" type="presParOf" srcId="{B18EB56E-3469-4C65-905B-AE8FD82B557A}" destId="{C989D652-DDC8-40B0-85F6-D462BA495615}" srcOrd="4" destOrd="0" presId="urn:microsoft.com/office/officeart/2005/8/layout/list1"/>
    <dgm:cxn modelId="{C7374573-6745-4BBA-B4F9-49164C316ED4}" type="presParOf" srcId="{C989D652-DDC8-40B0-85F6-D462BA495615}" destId="{6B69024E-C3CC-4757-8A0A-686E4503C285}" srcOrd="0" destOrd="0" presId="urn:microsoft.com/office/officeart/2005/8/layout/list1"/>
    <dgm:cxn modelId="{D9856FAA-2433-4333-B6D5-AE5C14F3DF84}" type="presParOf" srcId="{C989D652-DDC8-40B0-85F6-D462BA495615}" destId="{8E36921A-5819-45BC-9D68-FE2FAA368067}" srcOrd="1" destOrd="0" presId="urn:microsoft.com/office/officeart/2005/8/layout/list1"/>
    <dgm:cxn modelId="{B978D073-4438-479B-992E-8E3D45707033}" type="presParOf" srcId="{B18EB56E-3469-4C65-905B-AE8FD82B557A}" destId="{8C8D1C5E-351F-4334-989F-DA13A1E128E7}" srcOrd="5" destOrd="0" presId="urn:microsoft.com/office/officeart/2005/8/layout/list1"/>
    <dgm:cxn modelId="{6BEADD57-A81D-4A1C-A82A-FB25EAF68DD4}" type="presParOf" srcId="{B18EB56E-3469-4C65-905B-AE8FD82B557A}" destId="{0F81AA38-A678-4B05-92C1-A49B1FEA8711}" srcOrd="6" destOrd="0" presId="urn:microsoft.com/office/officeart/2005/8/layout/list1"/>
    <dgm:cxn modelId="{BA61F217-6EEC-4D44-833F-8E7C57815929}" type="presParOf" srcId="{B18EB56E-3469-4C65-905B-AE8FD82B557A}" destId="{EA584946-8964-4818-8C04-C3AC659A9FCC}" srcOrd="7" destOrd="0" presId="urn:microsoft.com/office/officeart/2005/8/layout/list1"/>
    <dgm:cxn modelId="{37337755-9321-4357-9829-5299B114B91C}" type="presParOf" srcId="{B18EB56E-3469-4C65-905B-AE8FD82B557A}" destId="{56839EBB-4058-429D-878B-51A4070C1ABD}" srcOrd="8" destOrd="0" presId="urn:microsoft.com/office/officeart/2005/8/layout/list1"/>
    <dgm:cxn modelId="{2B9E84C5-6013-4D49-B42B-669560D499C7}" type="presParOf" srcId="{56839EBB-4058-429D-878B-51A4070C1ABD}" destId="{7E821728-8407-4E6C-BE63-3DC1AC8E4E79}" srcOrd="0" destOrd="0" presId="urn:microsoft.com/office/officeart/2005/8/layout/list1"/>
    <dgm:cxn modelId="{C0FA8058-49DE-4BC0-AF2A-78ECB51D009C}" type="presParOf" srcId="{56839EBB-4058-429D-878B-51A4070C1ABD}" destId="{BE773C1B-E2ED-43DA-8D17-25429E6846D3}" srcOrd="1" destOrd="0" presId="urn:microsoft.com/office/officeart/2005/8/layout/list1"/>
    <dgm:cxn modelId="{1F2EA631-6BAE-43F4-BDC3-1BF1B6361B87}" type="presParOf" srcId="{B18EB56E-3469-4C65-905B-AE8FD82B557A}" destId="{7BD88740-7AA5-491F-8CAF-EBAE43575387}" srcOrd="9" destOrd="0" presId="urn:microsoft.com/office/officeart/2005/8/layout/list1"/>
    <dgm:cxn modelId="{44DF7047-02D2-490B-803F-A8A7C038B025}" type="presParOf" srcId="{B18EB56E-3469-4C65-905B-AE8FD82B557A}" destId="{A28AC333-83A3-44D8-AEA0-4871FE25F398}" srcOrd="10" destOrd="0" presId="urn:microsoft.com/office/officeart/2005/8/layout/list1"/>
    <dgm:cxn modelId="{15A37E48-F2DB-467C-B187-CB5D5C268F9B}" type="presParOf" srcId="{B18EB56E-3469-4C65-905B-AE8FD82B557A}" destId="{93C1CDB5-4F69-484C-8ACB-CF1097BFC56C}" srcOrd="11" destOrd="0" presId="urn:microsoft.com/office/officeart/2005/8/layout/list1"/>
    <dgm:cxn modelId="{D519013F-3538-4750-B799-687CC67AB386}" type="presParOf" srcId="{B18EB56E-3469-4C65-905B-AE8FD82B557A}" destId="{7434A697-04DF-41FB-86A5-E320CBB9A4BC}" srcOrd="12" destOrd="0" presId="urn:microsoft.com/office/officeart/2005/8/layout/list1"/>
    <dgm:cxn modelId="{7075945B-0DCF-4E79-9F54-E4CAC3162D41}" type="presParOf" srcId="{7434A697-04DF-41FB-86A5-E320CBB9A4BC}" destId="{77E6B7C9-0579-4A10-87EC-C7BADF55286A}" srcOrd="0" destOrd="0" presId="urn:microsoft.com/office/officeart/2005/8/layout/list1"/>
    <dgm:cxn modelId="{847F8AEE-04AB-4265-8FED-997256C29A58}" type="presParOf" srcId="{7434A697-04DF-41FB-86A5-E320CBB9A4BC}" destId="{53B3ACAB-1DD8-4565-9986-203AFFF3EFAE}" srcOrd="1" destOrd="0" presId="urn:microsoft.com/office/officeart/2005/8/layout/list1"/>
    <dgm:cxn modelId="{607D63C3-F284-47FD-8CA4-20A0EE656CF1}" type="presParOf" srcId="{B18EB56E-3469-4C65-905B-AE8FD82B557A}" destId="{904DF4BD-A5CC-4A8C-AD1B-F8945EA83D2A}" srcOrd="13" destOrd="0" presId="urn:microsoft.com/office/officeart/2005/8/layout/list1"/>
    <dgm:cxn modelId="{B2F1B598-970D-4D92-8D0A-91BFD8E01153}" type="presParOf" srcId="{B18EB56E-3469-4C65-905B-AE8FD82B557A}" destId="{B54037DE-B53A-4F28-B300-43AE4248D83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778F13-1EFC-4B29-9D42-225F2B7EFEE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9D426E3-646F-4230-A31F-787768395C38}">
      <dgm:prSet/>
      <dgm:spPr/>
      <dgm:t>
        <a:bodyPr/>
        <a:lstStyle/>
        <a:p>
          <a:r>
            <a:rPr lang="en-US" dirty="0"/>
            <a:t>When an Income Survey is Appropriate</a:t>
          </a:r>
        </a:p>
      </dgm:t>
    </dgm:pt>
    <dgm:pt modelId="{600546E7-3A07-4A1E-8F2A-BC7D16F7ADC8}" type="parTrans" cxnId="{F465B996-BDD8-419B-8AD4-05FF715EF87E}">
      <dgm:prSet/>
      <dgm:spPr/>
      <dgm:t>
        <a:bodyPr/>
        <a:lstStyle/>
        <a:p>
          <a:endParaRPr lang="en-US"/>
        </a:p>
      </dgm:t>
    </dgm:pt>
    <dgm:pt modelId="{FCAB310C-9AC4-4D0D-8461-2CA8C57AD260}" type="sibTrans" cxnId="{F465B996-BDD8-419B-8AD4-05FF715EF87E}">
      <dgm:prSet/>
      <dgm:spPr/>
      <dgm:t>
        <a:bodyPr/>
        <a:lstStyle/>
        <a:p>
          <a:endParaRPr lang="en-US"/>
        </a:p>
      </dgm:t>
    </dgm:pt>
    <dgm:pt modelId="{E3A57374-EAB1-4AF8-9BAA-2FDE3E789776}">
      <dgm:prSet/>
      <dgm:spPr/>
      <dgm:t>
        <a:bodyPr/>
        <a:lstStyle/>
        <a:p>
          <a:r>
            <a:rPr lang="en-US"/>
            <a:t>Geography doesn’t align with census tracts</a:t>
          </a:r>
        </a:p>
      </dgm:t>
    </dgm:pt>
    <dgm:pt modelId="{314BB162-24FE-4639-A583-E84FF1401677}" type="parTrans" cxnId="{FF6B74A2-1AA7-4F40-9750-83A06D526341}">
      <dgm:prSet/>
      <dgm:spPr/>
      <dgm:t>
        <a:bodyPr/>
        <a:lstStyle/>
        <a:p>
          <a:endParaRPr lang="en-US"/>
        </a:p>
      </dgm:t>
    </dgm:pt>
    <dgm:pt modelId="{D2684199-DD74-41A8-84AD-3503F1BF8DCD}" type="sibTrans" cxnId="{FF6B74A2-1AA7-4F40-9750-83A06D526341}">
      <dgm:prSet/>
      <dgm:spPr/>
      <dgm:t>
        <a:bodyPr/>
        <a:lstStyle/>
        <a:p>
          <a:endParaRPr lang="en-US"/>
        </a:p>
      </dgm:t>
    </dgm:pt>
    <dgm:pt modelId="{C91B4910-D8A8-46CC-BFC7-6EBF41E88231}">
      <dgm:prSet/>
      <dgm:spPr/>
      <dgm:t>
        <a:bodyPr/>
        <a:lstStyle/>
        <a:p>
          <a:r>
            <a:rPr lang="en-US"/>
            <a:t>ACS margin if error is too high</a:t>
          </a:r>
        </a:p>
      </dgm:t>
    </dgm:pt>
    <dgm:pt modelId="{D1A01197-1B43-449F-8982-97C4D0F40B8B}" type="parTrans" cxnId="{86613BBC-2918-44C3-BDF8-F48E7A7BF2C7}">
      <dgm:prSet/>
      <dgm:spPr/>
      <dgm:t>
        <a:bodyPr/>
        <a:lstStyle/>
        <a:p>
          <a:endParaRPr lang="en-US"/>
        </a:p>
      </dgm:t>
    </dgm:pt>
    <dgm:pt modelId="{68EFC23C-1F8E-49AD-A86A-B3B2CD5C583B}" type="sibTrans" cxnId="{86613BBC-2918-44C3-BDF8-F48E7A7BF2C7}">
      <dgm:prSet/>
      <dgm:spPr/>
      <dgm:t>
        <a:bodyPr/>
        <a:lstStyle/>
        <a:p>
          <a:endParaRPr lang="en-US"/>
        </a:p>
      </dgm:t>
    </dgm:pt>
    <dgm:pt modelId="{11AB6123-5993-4B09-98DB-B69F0C828A40}">
      <dgm:prSet/>
      <dgm:spPr/>
      <dgm:t>
        <a:bodyPr/>
        <a:lstStyle/>
        <a:p>
          <a:r>
            <a:rPr lang="en-US"/>
            <a:t>Applicant believes census data is inaccurate</a:t>
          </a:r>
        </a:p>
      </dgm:t>
    </dgm:pt>
    <dgm:pt modelId="{A1D55956-4A1F-4F82-AF8C-AABD09595258}" type="parTrans" cxnId="{D31C49E9-A712-4758-BD65-C10B00F52B4F}">
      <dgm:prSet/>
      <dgm:spPr/>
      <dgm:t>
        <a:bodyPr/>
        <a:lstStyle/>
        <a:p>
          <a:endParaRPr lang="en-US"/>
        </a:p>
      </dgm:t>
    </dgm:pt>
    <dgm:pt modelId="{E2612EB5-BE76-476F-A4D4-CDFB32B07A8E}" type="sibTrans" cxnId="{D31C49E9-A712-4758-BD65-C10B00F52B4F}">
      <dgm:prSet/>
      <dgm:spPr/>
      <dgm:t>
        <a:bodyPr/>
        <a:lstStyle/>
        <a:p>
          <a:endParaRPr lang="en-US"/>
        </a:p>
      </dgm:t>
    </dgm:pt>
    <dgm:pt modelId="{19DF5C1D-44B9-4674-8A89-344B673D46DA}" type="pres">
      <dgm:prSet presAssocID="{60778F13-1EFC-4B29-9D42-225F2B7EFEE7}" presName="linear" presStyleCnt="0">
        <dgm:presLayoutVars>
          <dgm:animLvl val="lvl"/>
          <dgm:resizeHandles val="exact"/>
        </dgm:presLayoutVars>
      </dgm:prSet>
      <dgm:spPr/>
    </dgm:pt>
    <dgm:pt modelId="{7378F400-5FAD-4BDF-BEFE-D93BD4B448D2}" type="pres">
      <dgm:prSet presAssocID="{C9D426E3-646F-4230-A31F-787768395C38}" presName="parentText" presStyleLbl="node1" presStyleIdx="0" presStyleCnt="1">
        <dgm:presLayoutVars>
          <dgm:chMax val="0"/>
          <dgm:bulletEnabled val="1"/>
        </dgm:presLayoutVars>
      </dgm:prSet>
      <dgm:spPr/>
    </dgm:pt>
    <dgm:pt modelId="{1BC09F13-C2E5-4FCE-8199-47028D906562}" type="pres">
      <dgm:prSet presAssocID="{C9D426E3-646F-4230-A31F-787768395C38}" presName="childText" presStyleLbl="revTx" presStyleIdx="0" presStyleCnt="1">
        <dgm:presLayoutVars>
          <dgm:bulletEnabled val="1"/>
        </dgm:presLayoutVars>
      </dgm:prSet>
      <dgm:spPr/>
    </dgm:pt>
  </dgm:ptLst>
  <dgm:cxnLst>
    <dgm:cxn modelId="{94702209-B2F8-4E6F-BAEE-820D009D8437}" type="presOf" srcId="{C91B4910-D8A8-46CC-BFC7-6EBF41E88231}" destId="{1BC09F13-C2E5-4FCE-8199-47028D906562}" srcOrd="0" destOrd="1" presId="urn:microsoft.com/office/officeart/2005/8/layout/vList2"/>
    <dgm:cxn modelId="{F465B996-BDD8-419B-8AD4-05FF715EF87E}" srcId="{60778F13-1EFC-4B29-9D42-225F2B7EFEE7}" destId="{C9D426E3-646F-4230-A31F-787768395C38}" srcOrd="0" destOrd="0" parTransId="{600546E7-3A07-4A1E-8F2A-BC7D16F7ADC8}" sibTransId="{FCAB310C-9AC4-4D0D-8461-2CA8C57AD260}"/>
    <dgm:cxn modelId="{FF6B74A2-1AA7-4F40-9750-83A06D526341}" srcId="{C9D426E3-646F-4230-A31F-787768395C38}" destId="{E3A57374-EAB1-4AF8-9BAA-2FDE3E789776}" srcOrd="0" destOrd="0" parTransId="{314BB162-24FE-4639-A583-E84FF1401677}" sibTransId="{D2684199-DD74-41A8-84AD-3503F1BF8DCD}"/>
    <dgm:cxn modelId="{86613BBC-2918-44C3-BDF8-F48E7A7BF2C7}" srcId="{C9D426E3-646F-4230-A31F-787768395C38}" destId="{C91B4910-D8A8-46CC-BFC7-6EBF41E88231}" srcOrd="1" destOrd="0" parTransId="{D1A01197-1B43-449F-8982-97C4D0F40B8B}" sibTransId="{68EFC23C-1F8E-49AD-A86A-B3B2CD5C583B}"/>
    <dgm:cxn modelId="{D8BB2BCB-4A40-4288-A2A3-75CFFCB67B21}" type="presOf" srcId="{11AB6123-5993-4B09-98DB-B69F0C828A40}" destId="{1BC09F13-C2E5-4FCE-8199-47028D906562}" srcOrd="0" destOrd="2" presId="urn:microsoft.com/office/officeart/2005/8/layout/vList2"/>
    <dgm:cxn modelId="{148AA4DD-63EE-4235-A9D8-D85EB76CC51F}" type="presOf" srcId="{E3A57374-EAB1-4AF8-9BAA-2FDE3E789776}" destId="{1BC09F13-C2E5-4FCE-8199-47028D906562}" srcOrd="0" destOrd="0" presId="urn:microsoft.com/office/officeart/2005/8/layout/vList2"/>
    <dgm:cxn modelId="{54E0CCDE-0E37-4501-B868-7DA0EC103936}" type="presOf" srcId="{C9D426E3-646F-4230-A31F-787768395C38}" destId="{7378F400-5FAD-4BDF-BEFE-D93BD4B448D2}" srcOrd="0" destOrd="0" presId="urn:microsoft.com/office/officeart/2005/8/layout/vList2"/>
    <dgm:cxn modelId="{D31C49E9-A712-4758-BD65-C10B00F52B4F}" srcId="{C9D426E3-646F-4230-A31F-787768395C38}" destId="{11AB6123-5993-4B09-98DB-B69F0C828A40}" srcOrd="2" destOrd="0" parTransId="{A1D55956-4A1F-4F82-AF8C-AABD09595258}" sibTransId="{E2612EB5-BE76-476F-A4D4-CDFB32B07A8E}"/>
    <dgm:cxn modelId="{037921ED-74EF-4881-AA6C-43591CBDA181}" type="presOf" srcId="{60778F13-1EFC-4B29-9D42-225F2B7EFEE7}" destId="{19DF5C1D-44B9-4674-8A89-344B673D46DA}" srcOrd="0" destOrd="0" presId="urn:microsoft.com/office/officeart/2005/8/layout/vList2"/>
    <dgm:cxn modelId="{34E8830D-D31E-41B8-A143-18FB3D893299}" type="presParOf" srcId="{19DF5C1D-44B9-4674-8A89-344B673D46DA}" destId="{7378F400-5FAD-4BDF-BEFE-D93BD4B448D2}" srcOrd="0" destOrd="0" presId="urn:microsoft.com/office/officeart/2005/8/layout/vList2"/>
    <dgm:cxn modelId="{B8051089-1A25-4BC6-9DFD-2FF7993F7B15}" type="presParOf" srcId="{19DF5C1D-44B9-4674-8A89-344B673D46DA}" destId="{1BC09F13-C2E5-4FCE-8199-47028D90656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8C3E60-7CCA-48F3-B1DA-13448A1F37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AEA98B4-9536-4447-8612-521B572F7DD3}">
      <dgm:prSet/>
      <dgm:spPr/>
      <dgm:t>
        <a:bodyPr/>
        <a:lstStyle/>
        <a:p>
          <a:r>
            <a:rPr lang="en-US"/>
            <a:t>Regulatory Authority</a:t>
          </a:r>
        </a:p>
      </dgm:t>
    </dgm:pt>
    <dgm:pt modelId="{437CBA41-D299-4422-BB42-A0648DDA90B4}" type="parTrans" cxnId="{034A34A6-6CF2-4851-9983-F054E7A73CA5}">
      <dgm:prSet/>
      <dgm:spPr/>
      <dgm:t>
        <a:bodyPr/>
        <a:lstStyle/>
        <a:p>
          <a:endParaRPr lang="en-US"/>
        </a:p>
      </dgm:t>
    </dgm:pt>
    <dgm:pt modelId="{185CCC1F-79F9-4FFA-B8EF-1B0E1F53D21B}" type="sibTrans" cxnId="{034A34A6-6CF2-4851-9983-F054E7A73CA5}">
      <dgm:prSet/>
      <dgm:spPr/>
      <dgm:t>
        <a:bodyPr/>
        <a:lstStyle/>
        <a:p>
          <a:endParaRPr lang="en-US"/>
        </a:p>
      </dgm:t>
    </dgm:pt>
    <dgm:pt modelId="{8F13E9FB-9F5F-41D6-9C56-3E17FAEC022A}">
      <dgm:prSet/>
      <dgm:spPr/>
      <dgm:t>
        <a:bodyPr/>
        <a:lstStyle/>
        <a:p>
          <a:r>
            <a:rPr lang="en-US"/>
            <a:t>24CFR 570.208(a)(1)(vi) - Entitlements</a:t>
          </a:r>
        </a:p>
      </dgm:t>
    </dgm:pt>
    <dgm:pt modelId="{AA07EE13-550F-49AE-B6AE-899867D78EEA}" type="parTrans" cxnId="{B7B62839-77F8-452F-8E6C-E14357F10221}">
      <dgm:prSet/>
      <dgm:spPr/>
      <dgm:t>
        <a:bodyPr/>
        <a:lstStyle/>
        <a:p>
          <a:endParaRPr lang="en-US"/>
        </a:p>
      </dgm:t>
    </dgm:pt>
    <dgm:pt modelId="{4DF4399B-7F5A-458E-92E1-19ACF6450FF6}" type="sibTrans" cxnId="{B7B62839-77F8-452F-8E6C-E14357F10221}">
      <dgm:prSet/>
      <dgm:spPr/>
      <dgm:t>
        <a:bodyPr/>
        <a:lstStyle/>
        <a:p>
          <a:endParaRPr lang="en-US"/>
        </a:p>
      </dgm:t>
    </dgm:pt>
    <dgm:pt modelId="{93459B32-F928-44FE-B56F-C6C1FA128E1F}">
      <dgm:prSet/>
      <dgm:spPr/>
      <dgm:t>
        <a:bodyPr/>
        <a:lstStyle/>
        <a:p>
          <a:r>
            <a:rPr lang="en-US"/>
            <a:t>24CFR 570.483(b)(1)(i) – State CDBG</a:t>
          </a:r>
        </a:p>
      </dgm:t>
    </dgm:pt>
    <dgm:pt modelId="{862612FE-D350-4966-BEE4-7BBBBE633D31}" type="parTrans" cxnId="{3C5ED1EF-AC20-4F4F-94F6-DCD9233FECE5}">
      <dgm:prSet/>
      <dgm:spPr/>
      <dgm:t>
        <a:bodyPr/>
        <a:lstStyle/>
        <a:p>
          <a:endParaRPr lang="en-US"/>
        </a:p>
      </dgm:t>
    </dgm:pt>
    <dgm:pt modelId="{3DA186B2-C432-42CB-8702-150FA2B17EEF}" type="sibTrans" cxnId="{3C5ED1EF-AC20-4F4F-94F6-DCD9233FECE5}">
      <dgm:prSet/>
      <dgm:spPr/>
      <dgm:t>
        <a:bodyPr/>
        <a:lstStyle/>
        <a:p>
          <a:endParaRPr lang="en-US"/>
        </a:p>
      </dgm:t>
    </dgm:pt>
    <dgm:pt modelId="{153E41A9-56B2-4DDA-89AD-F1DCD95042EF}">
      <dgm:prSet/>
      <dgm:spPr/>
      <dgm:t>
        <a:bodyPr/>
        <a:lstStyle/>
        <a:p>
          <a:r>
            <a:rPr lang="en-US"/>
            <a:t>CPD Notice 19-02</a:t>
          </a:r>
        </a:p>
      </dgm:t>
    </dgm:pt>
    <dgm:pt modelId="{9D1C2906-7662-4524-A899-69782D7D3BD6}" type="parTrans" cxnId="{2BAD0AF4-73B5-4644-A0F5-A8038C71FD5C}">
      <dgm:prSet/>
      <dgm:spPr/>
      <dgm:t>
        <a:bodyPr/>
        <a:lstStyle/>
        <a:p>
          <a:endParaRPr lang="en-US"/>
        </a:p>
      </dgm:t>
    </dgm:pt>
    <dgm:pt modelId="{83D1298D-1520-43BA-B7D6-4714B22CAE12}" type="sibTrans" cxnId="{2BAD0AF4-73B5-4644-A0F5-A8038C71FD5C}">
      <dgm:prSet/>
      <dgm:spPr/>
      <dgm:t>
        <a:bodyPr/>
        <a:lstStyle/>
        <a:p>
          <a:endParaRPr lang="en-US"/>
        </a:p>
      </dgm:t>
    </dgm:pt>
    <dgm:pt modelId="{108CF933-9CED-433A-ADB3-E7EDE8078E35}">
      <dgm:prSet/>
      <dgm:spPr/>
      <dgm:t>
        <a:bodyPr/>
        <a:lstStyle/>
        <a:p>
          <a:r>
            <a:rPr lang="en-US"/>
            <a:t>State programs overlay (important for NYS CDBG)</a:t>
          </a:r>
        </a:p>
      </dgm:t>
    </dgm:pt>
    <dgm:pt modelId="{572E7A48-AE30-45CC-BDF6-BCD04B21A0DD}" type="parTrans" cxnId="{DC71805D-FA63-4813-85E9-40D2666D5AD4}">
      <dgm:prSet/>
      <dgm:spPr/>
      <dgm:t>
        <a:bodyPr/>
        <a:lstStyle/>
        <a:p>
          <a:endParaRPr lang="en-US"/>
        </a:p>
      </dgm:t>
    </dgm:pt>
    <dgm:pt modelId="{A932D14C-B496-4703-BBFA-121A881DBE6C}" type="sibTrans" cxnId="{DC71805D-FA63-4813-85E9-40D2666D5AD4}">
      <dgm:prSet/>
      <dgm:spPr/>
      <dgm:t>
        <a:bodyPr/>
        <a:lstStyle/>
        <a:p>
          <a:endParaRPr lang="en-US"/>
        </a:p>
      </dgm:t>
    </dgm:pt>
    <dgm:pt modelId="{D856A911-3B66-49D7-B251-31A01117E411}" type="pres">
      <dgm:prSet presAssocID="{748C3E60-7CCA-48F3-B1DA-13448A1F37B4}" presName="linear" presStyleCnt="0">
        <dgm:presLayoutVars>
          <dgm:animLvl val="lvl"/>
          <dgm:resizeHandles val="exact"/>
        </dgm:presLayoutVars>
      </dgm:prSet>
      <dgm:spPr/>
    </dgm:pt>
    <dgm:pt modelId="{9D1ABC6E-DF03-478C-9B5A-2641730F54C4}" type="pres">
      <dgm:prSet presAssocID="{1AEA98B4-9536-4447-8612-521B572F7DD3}" presName="parentText" presStyleLbl="node1" presStyleIdx="0" presStyleCnt="1">
        <dgm:presLayoutVars>
          <dgm:chMax val="0"/>
          <dgm:bulletEnabled val="1"/>
        </dgm:presLayoutVars>
      </dgm:prSet>
      <dgm:spPr/>
    </dgm:pt>
    <dgm:pt modelId="{DB17D396-E67E-4349-B7FE-0C0964678EA7}" type="pres">
      <dgm:prSet presAssocID="{1AEA98B4-9536-4447-8612-521B572F7DD3}" presName="childText" presStyleLbl="revTx" presStyleIdx="0" presStyleCnt="1">
        <dgm:presLayoutVars>
          <dgm:bulletEnabled val="1"/>
        </dgm:presLayoutVars>
      </dgm:prSet>
      <dgm:spPr/>
    </dgm:pt>
  </dgm:ptLst>
  <dgm:cxnLst>
    <dgm:cxn modelId="{9111DF14-B5F9-4DD0-99F5-1E13BD2E695E}" type="presOf" srcId="{1AEA98B4-9536-4447-8612-521B572F7DD3}" destId="{9D1ABC6E-DF03-478C-9B5A-2641730F54C4}" srcOrd="0" destOrd="0" presId="urn:microsoft.com/office/officeart/2005/8/layout/vList2"/>
    <dgm:cxn modelId="{6A8D0727-AA0A-40DE-BC53-B0A6AD64D454}" type="presOf" srcId="{8F13E9FB-9F5F-41D6-9C56-3E17FAEC022A}" destId="{DB17D396-E67E-4349-B7FE-0C0964678EA7}" srcOrd="0" destOrd="0" presId="urn:microsoft.com/office/officeart/2005/8/layout/vList2"/>
    <dgm:cxn modelId="{B7B62839-77F8-452F-8E6C-E14357F10221}" srcId="{1AEA98B4-9536-4447-8612-521B572F7DD3}" destId="{8F13E9FB-9F5F-41D6-9C56-3E17FAEC022A}" srcOrd="0" destOrd="0" parTransId="{AA07EE13-550F-49AE-B6AE-899867D78EEA}" sibTransId="{4DF4399B-7F5A-458E-92E1-19ACF6450FF6}"/>
    <dgm:cxn modelId="{DC71805D-FA63-4813-85E9-40D2666D5AD4}" srcId="{1AEA98B4-9536-4447-8612-521B572F7DD3}" destId="{108CF933-9CED-433A-ADB3-E7EDE8078E35}" srcOrd="3" destOrd="0" parTransId="{572E7A48-AE30-45CC-BDF6-BCD04B21A0DD}" sibTransId="{A932D14C-B496-4703-BBFA-121A881DBE6C}"/>
    <dgm:cxn modelId="{BB945150-0928-4304-829E-BEF4906DC675}" type="presOf" srcId="{153E41A9-56B2-4DDA-89AD-F1DCD95042EF}" destId="{DB17D396-E67E-4349-B7FE-0C0964678EA7}" srcOrd="0" destOrd="2" presId="urn:microsoft.com/office/officeart/2005/8/layout/vList2"/>
    <dgm:cxn modelId="{CFBF6289-5971-4627-BD7A-BCF54FD8DB08}" type="presOf" srcId="{108CF933-9CED-433A-ADB3-E7EDE8078E35}" destId="{DB17D396-E67E-4349-B7FE-0C0964678EA7}" srcOrd="0" destOrd="3" presId="urn:microsoft.com/office/officeart/2005/8/layout/vList2"/>
    <dgm:cxn modelId="{034A34A6-6CF2-4851-9983-F054E7A73CA5}" srcId="{748C3E60-7CCA-48F3-B1DA-13448A1F37B4}" destId="{1AEA98B4-9536-4447-8612-521B572F7DD3}" srcOrd="0" destOrd="0" parTransId="{437CBA41-D299-4422-BB42-A0648DDA90B4}" sibTransId="{185CCC1F-79F9-4FFA-B8EF-1B0E1F53D21B}"/>
    <dgm:cxn modelId="{44935EBD-D0E5-47D8-BC4C-A36FD46DA8E2}" type="presOf" srcId="{93459B32-F928-44FE-B56F-C6C1FA128E1F}" destId="{DB17D396-E67E-4349-B7FE-0C0964678EA7}" srcOrd="0" destOrd="1" presId="urn:microsoft.com/office/officeart/2005/8/layout/vList2"/>
    <dgm:cxn modelId="{3C5ED1EF-AC20-4F4F-94F6-DCD9233FECE5}" srcId="{1AEA98B4-9536-4447-8612-521B572F7DD3}" destId="{93459B32-F928-44FE-B56F-C6C1FA128E1F}" srcOrd="1" destOrd="0" parTransId="{862612FE-D350-4966-BEE4-7BBBBE633D31}" sibTransId="{3DA186B2-C432-42CB-8702-150FA2B17EEF}"/>
    <dgm:cxn modelId="{2BAD0AF4-73B5-4644-A0F5-A8038C71FD5C}" srcId="{1AEA98B4-9536-4447-8612-521B572F7DD3}" destId="{153E41A9-56B2-4DDA-89AD-F1DCD95042EF}" srcOrd="2" destOrd="0" parTransId="{9D1C2906-7662-4524-A899-69782D7D3BD6}" sibTransId="{83D1298D-1520-43BA-B7D6-4714B22CAE12}"/>
    <dgm:cxn modelId="{D56D24F7-D631-4B1D-B8AF-1CE6CEEC2D75}" type="presOf" srcId="{748C3E60-7CCA-48F3-B1DA-13448A1F37B4}" destId="{D856A911-3B66-49D7-B251-31A01117E411}" srcOrd="0" destOrd="0" presId="urn:microsoft.com/office/officeart/2005/8/layout/vList2"/>
    <dgm:cxn modelId="{F3B08EAC-69BA-4AAD-A5D5-8B03A182AB20}" type="presParOf" srcId="{D856A911-3B66-49D7-B251-31A01117E411}" destId="{9D1ABC6E-DF03-478C-9B5A-2641730F54C4}" srcOrd="0" destOrd="0" presId="urn:microsoft.com/office/officeart/2005/8/layout/vList2"/>
    <dgm:cxn modelId="{25992A37-EA6D-45EF-9697-B60A537A941B}" type="presParOf" srcId="{D856A911-3B66-49D7-B251-31A01117E411}" destId="{DB17D396-E67E-4349-B7FE-0C0964678EA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E67FDF-33FA-4E63-9329-CB4CEB9DB3EF}"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9CC393C3-B245-4429-B6F4-C8BBCFB2B427}">
      <dgm:prSet/>
      <dgm:spPr/>
      <dgm:t>
        <a:bodyPr/>
        <a:lstStyle/>
        <a:p>
          <a:r>
            <a:rPr lang="en-US"/>
            <a:t>Family, Household, Person</a:t>
          </a:r>
        </a:p>
      </dgm:t>
    </dgm:pt>
    <dgm:pt modelId="{708B9328-AA41-4EFE-8A52-2900A5646C6C}" type="parTrans" cxnId="{D8CBE15E-716D-4AC4-80C6-CBC9F4573BC0}">
      <dgm:prSet/>
      <dgm:spPr/>
      <dgm:t>
        <a:bodyPr/>
        <a:lstStyle/>
        <a:p>
          <a:endParaRPr lang="en-US"/>
        </a:p>
      </dgm:t>
    </dgm:pt>
    <dgm:pt modelId="{22D7BD8C-2F53-4F61-9DBA-DA2405071223}" type="sibTrans" cxnId="{D8CBE15E-716D-4AC4-80C6-CBC9F4573BC0}">
      <dgm:prSet/>
      <dgm:spPr/>
      <dgm:t>
        <a:bodyPr/>
        <a:lstStyle/>
        <a:p>
          <a:endParaRPr lang="en-US"/>
        </a:p>
      </dgm:t>
    </dgm:pt>
    <dgm:pt modelId="{4EB0556F-4684-490B-9956-F2309B339F3D}">
      <dgm:prSet/>
      <dgm:spPr/>
      <dgm:t>
        <a:bodyPr/>
        <a:lstStyle/>
        <a:p>
          <a:r>
            <a:rPr lang="en-US"/>
            <a:t>HUD definitions</a:t>
          </a:r>
        </a:p>
      </dgm:t>
    </dgm:pt>
    <dgm:pt modelId="{30196C21-08E8-4902-8A30-010CAC10ABD9}" type="parTrans" cxnId="{46C9367A-A652-46CB-8E41-FBFA05003406}">
      <dgm:prSet/>
      <dgm:spPr/>
      <dgm:t>
        <a:bodyPr/>
        <a:lstStyle/>
        <a:p>
          <a:endParaRPr lang="en-US"/>
        </a:p>
      </dgm:t>
    </dgm:pt>
    <dgm:pt modelId="{3CA17ACB-BC7C-44FC-9C9D-4CB9B5EAEA8F}" type="sibTrans" cxnId="{46C9367A-A652-46CB-8E41-FBFA05003406}">
      <dgm:prSet/>
      <dgm:spPr/>
      <dgm:t>
        <a:bodyPr/>
        <a:lstStyle/>
        <a:p>
          <a:endParaRPr lang="en-US"/>
        </a:p>
      </dgm:t>
    </dgm:pt>
    <dgm:pt modelId="{FFE444E6-D56B-497E-AF5E-CE6DA1900AA7}">
      <dgm:prSet/>
      <dgm:spPr/>
      <dgm:t>
        <a:bodyPr/>
        <a:lstStyle/>
        <a:p>
          <a:r>
            <a:rPr lang="en-US"/>
            <a:t>Why this is the #1 technical error</a:t>
          </a:r>
        </a:p>
      </dgm:t>
    </dgm:pt>
    <dgm:pt modelId="{2163B7D6-9237-46D9-808C-513CF485C3E5}" type="parTrans" cxnId="{1DEE62A3-2EF9-48B3-94AD-61E7E090010B}">
      <dgm:prSet/>
      <dgm:spPr/>
      <dgm:t>
        <a:bodyPr/>
        <a:lstStyle/>
        <a:p>
          <a:endParaRPr lang="en-US"/>
        </a:p>
      </dgm:t>
    </dgm:pt>
    <dgm:pt modelId="{BEEA5E2A-B480-40EB-899F-1A6D22B27B3D}" type="sibTrans" cxnId="{1DEE62A3-2EF9-48B3-94AD-61E7E090010B}">
      <dgm:prSet/>
      <dgm:spPr/>
      <dgm:t>
        <a:bodyPr/>
        <a:lstStyle/>
        <a:p>
          <a:endParaRPr lang="en-US"/>
        </a:p>
      </dgm:t>
    </dgm:pt>
    <dgm:pt modelId="{E4C62DB8-FBB8-40FA-B79E-C126B6562D7C}">
      <dgm:prSet/>
      <dgm:spPr/>
      <dgm:t>
        <a:bodyPr/>
        <a:lstStyle/>
        <a:p>
          <a:r>
            <a:rPr lang="en-US"/>
            <a:t>Examples of correct vs incorrect counting</a:t>
          </a:r>
        </a:p>
      </dgm:t>
    </dgm:pt>
    <dgm:pt modelId="{163F6F85-4FDB-4AB1-8DFA-31204E1730E9}" type="parTrans" cxnId="{4377EF7F-2E36-457B-8CC8-843A87F62B30}">
      <dgm:prSet/>
      <dgm:spPr/>
      <dgm:t>
        <a:bodyPr/>
        <a:lstStyle/>
        <a:p>
          <a:endParaRPr lang="en-US"/>
        </a:p>
      </dgm:t>
    </dgm:pt>
    <dgm:pt modelId="{77B2C7C0-5B4B-46A6-98D3-2C08FCA6EEF1}" type="sibTrans" cxnId="{4377EF7F-2E36-457B-8CC8-843A87F62B30}">
      <dgm:prSet/>
      <dgm:spPr/>
      <dgm:t>
        <a:bodyPr/>
        <a:lstStyle/>
        <a:p>
          <a:endParaRPr lang="en-US"/>
        </a:p>
      </dgm:t>
    </dgm:pt>
    <dgm:pt modelId="{D4504225-CA1C-4F11-AEB7-4049DE2988B3}" type="pres">
      <dgm:prSet presAssocID="{ACE67FDF-33FA-4E63-9329-CB4CEB9DB3EF}" presName="Name0" presStyleCnt="0">
        <dgm:presLayoutVars>
          <dgm:dir/>
          <dgm:animLvl val="lvl"/>
          <dgm:resizeHandles val="exact"/>
        </dgm:presLayoutVars>
      </dgm:prSet>
      <dgm:spPr/>
    </dgm:pt>
    <dgm:pt modelId="{AC4F7B83-1FDB-418C-B86B-AD04D54EF9D4}" type="pres">
      <dgm:prSet presAssocID="{9CC393C3-B245-4429-B6F4-C8BBCFB2B427}" presName="linNode" presStyleCnt="0"/>
      <dgm:spPr/>
    </dgm:pt>
    <dgm:pt modelId="{DAA503F4-370D-468C-A043-B55396328CE9}" type="pres">
      <dgm:prSet presAssocID="{9CC393C3-B245-4429-B6F4-C8BBCFB2B427}" presName="parentText" presStyleLbl="node1" presStyleIdx="0" presStyleCnt="1">
        <dgm:presLayoutVars>
          <dgm:chMax val="1"/>
          <dgm:bulletEnabled val="1"/>
        </dgm:presLayoutVars>
      </dgm:prSet>
      <dgm:spPr/>
    </dgm:pt>
    <dgm:pt modelId="{42B681B3-8C90-4311-A3F5-72609540E7DB}" type="pres">
      <dgm:prSet presAssocID="{9CC393C3-B245-4429-B6F4-C8BBCFB2B427}" presName="descendantText" presStyleLbl="alignAccFollowNode1" presStyleIdx="0" presStyleCnt="1">
        <dgm:presLayoutVars>
          <dgm:bulletEnabled val="1"/>
        </dgm:presLayoutVars>
      </dgm:prSet>
      <dgm:spPr/>
    </dgm:pt>
  </dgm:ptLst>
  <dgm:cxnLst>
    <dgm:cxn modelId="{D8CBE15E-716D-4AC4-80C6-CBC9F4573BC0}" srcId="{ACE67FDF-33FA-4E63-9329-CB4CEB9DB3EF}" destId="{9CC393C3-B245-4429-B6F4-C8BBCFB2B427}" srcOrd="0" destOrd="0" parTransId="{708B9328-AA41-4EFE-8A52-2900A5646C6C}" sibTransId="{22D7BD8C-2F53-4F61-9DBA-DA2405071223}"/>
    <dgm:cxn modelId="{117E8962-A5CA-4B95-8A30-B7457D958731}" type="presOf" srcId="{FFE444E6-D56B-497E-AF5E-CE6DA1900AA7}" destId="{42B681B3-8C90-4311-A3F5-72609540E7DB}" srcOrd="0" destOrd="1" presId="urn:microsoft.com/office/officeart/2005/8/layout/vList5"/>
    <dgm:cxn modelId="{8134C963-2581-4B39-8067-6048D9D24456}" type="presOf" srcId="{E4C62DB8-FBB8-40FA-B79E-C126B6562D7C}" destId="{42B681B3-8C90-4311-A3F5-72609540E7DB}" srcOrd="0" destOrd="2" presId="urn:microsoft.com/office/officeart/2005/8/layout/vList5"/>
    <dgm:cxn modelId="{F6B1D24E-EC6A-414B-A0F3-7E660B56EA32}" type="presOf" srcId="{4EB0556F-4684-490B-9956-F2309B339F3D}" destId="{42B681B3-8C90-4311-A3F5-72609540E7DB}" srcOrd="0" destOrd="0" presId="urn:microsoft.com/office/officeart/2005/8/layout/vList5"/>
    <dgm:cxn modelId="{46C9367A-A652-46CB-8E41-FBFA05003406}" srcId="{9CC393C3-B245-4429-B6F4-C8BBCFB2B427}" destId="{4EB0556F-4684-490B-9956-F2309B339F3D}" srcOrd="0" destOrd="0" parTransId="{30196C21-08E8-4902-8A30-010CAC10ABD9}" sibTransId="{3CA17ACB-BC7C-44FC-9C9D-4CB9B5EAEA8F}"/>
    <dgm:cxn modelId="{4377EF7F-2E36-457B-8CC8-843A87F62B30}" srcId="{9CC393C3-B245-4429-B6F4-C8BBCFB2B427}" destId="{E4C62DB8-FBB8-40FA-B79E-C126B6562D7C}" srcOrd="2" destOrd="0" parTransId="{163F6F85-4FDB-4AB1-8DFA-31204E1730E9}" sibTransId="{77B2C7C0-5B4B-46A6-98D3-2C08FCA6EEF1}"/>
    <dgm:cxn modelId="{1DEE62A3-2EF9-48B3-94AD-61E7E090010B}" srcId="{9CC393C3-B245-4429-B6F4-C8BBCFB2B427}" destId="{FFE444E6-D56B-497E-AF5E-CE6DA1900AA7}" srcOrd="1" destOrd="0" parTransId="{2163B7D6-9237-46D9-808C-513CF485C3E5}" sibTransId="{BEEA5E2A-B480-40EB-899F-1A6D22B27B3D}"/>
    <dgm:cxn modelId="{EC5CF7C3-D8BE-4D32-991C-A5EC7B249BF2}" type="presOf" srcId="{9CC393C3-B245-4429-B6F4-C8BBCFB2B427}" destId="{DAA503F4-370D-468C-A043-B55396328CE9}" srcOrd="0" destOrd="0" presId="urn:microsoft.com/office/officeart/2005/8/layout/vList5"/>
    <dgm:cxn modelId="{7A4941E5-1B0A-4858-AF93-0C5BD771A0A0}" type="presOf" srcId="{ACE67FDF-33FA-4E63-9329-CB4CEB9DB3EF}" destId="{D4504225-CA1C-4F11-AEB7-4049DE2988B3}" srcOrd="0" destOrd="0" presId="urn:microsoft.com/office/officeart/2005/8/layout/vList5"/>
    <dgm:cxn modelId="{9EEEF64D-7BB7-4D7D-B9E0-9F6D51D1304B}" type="presParOf" srcId="{D4504225-CA1C-4F11-AEB7-4049DE2988B3}" destId="{AC4F7B83-1FDB-418C-B86B-AD04D54EF9D4}" srcOrd="0" destOrd="0" presId="urn:microsoft.com/office/officeart/2005/8/layout/vList5"/>
    <dgm:cxn modelId="{A30187F0-6CB0-4284-8A22-CE9C9959CD89}" type="presParOf" srcId="{AC4F7B83-1FDB-418C-B86B-AD04D54EF9D4}" destId="{DAA503F4-370D-468C-A043-B55396328CE9}" srcOrd="0" destOrd="0" presId="urn:microsoft.com/office/officeart/2005/8/layout/vList5"/>
    <dgm:cxn modelId="{7109F77E-4200-40BC-B215-D42395D171FF}" type="presParOf" srcId="{AC4F7B83-1FDB-418C-B86B-AD04D54EF9D4}" destId="{42B681B3-8C90-4311-A3F5-72609540E7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B3DD9E-2788-4F8E-A25B-EE28DAF66E4F}"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E8538866-34CC-426C-B6F5-E6BC4A7F9BDC}">
      <dgm:prSet/>
      <dgm:spPr/>
      <dgm:t>
        <a:bodyPr/>
        <a:lstStyle/>
        <a:p>
          <a:r>
            <a:rPr lang="en-US"/>
            <a:t>What Counts as LMI</a:t>
          </a:r>
        </a:p>
      </dgm:t>
    </dgm:pt>
    <dgm:pt modelId="{A0746192-E80B-4695-9CA1-C7C5656F8002}" type="parTrans" cxnId="{59D68C06-6BC5-438E-8D93-E3E6AD3834B7}">
      <dgm:prSet/>
      <dgm:spPr/>
      <dgm:t>
        <a:bodyPr/>
        <a:lstStyle/>
        <a:p>
          <a:endParaRPr lang="en-US"/>
        </a:p>
      </dgm:t>
    </dgm:pt>
    <dgm:pt modelId="{38C6D662-11D3-44C2-948F-E5222D79ADCB}" type="sibTrans" cxnId="{59D68C06-6BC5-438E-8D93-E3E6AD3834B7}">
      <dgm:prSet/>
      <dgm:spPr/>
      <dgm:t>
        <a:bodyPr/>
        <a:lstStyle/>
        <a:p>
          <a:endParaRPr lang="en-US"/>
        </a:p>
      </dgm:t>
    </dgm:pt>
    <dgm:pt modelId="{8295E359-8E38-43DF-BAFB-B300919016D9}">
      <dgm:prSet/>
      <dgm:spPr/>
      <dgm:t>
        <a:bodyPr/>
        <a:lstStyle/>
        <a:p>
          <a:r>
            <a:rPr lang="en-US"/>
            <a:t>80% AMI Threshold</a:t>
          </a:r>
        </a:p>
      </dgm:t>
    </dgm:pt>
    <dgm:pt modelId="{759B16BD-5E1E-4807-8EDC-A6FECBA0A84E}" type="parTrans" cxnId="{D3B2D84E-5808-4D8C-8EB4-0AB7C2620CC4}">
      <dgm:prSet/>
      <dgm:spPr/>
      <dgm:t>
        <a:bodyPr/>
        <a:lstStyle/>
        <a:p>
          <a:endParaRPr lang="en-US"/>
        </a:p>
      </dgm:t>
    </dgm:pt>
    <dgm:pt modelId="{5E643414-0455-45B7-BB21-5A713D2F9590}" type="sibTrans" cxnId="{D3B2D84E-5808-4D8C-8EB4-0AB7C2620CC4}">
      <dgm:prSet/>
      <dgm:spPr/>
      <dgm:t>
        <a:bodyPr/>
        <a:lstStyle/>
        <a:p>
          <a:endParaRPr lang="en-US"/>
        </a:p>
      </dgm:t>
    </dgm:pt>
    <dgm:pt modelId="{9E65E1BF-5452-49F2-9838-83E516E19B25}">
      <dgm:prSet/>
      <dgm:spPr/>
      <dgm:t>
        <a:bodyPr/>
        <a:lstStyle/>
        <a:p>
          <a:r>
            <a:rPr lang="en-US"/>
            <a:t>Section 8 income definition</a:t>
          </a:r>
        </a:p>
      </dgm:t>
    </dgm:pt>
    <dgm:pt modelId="{4C3D7D8C-CBA1-4968-BF59-54E867B0BD7E}" type="parTrans" cxnId="{02BCF391-91CF-4AE3-8C51-FFF34ABA8173}">
      <dgm:prSet/>
      <dgm:spPr/>
      <dgm:t>
        <a:bodyPr/>
        <a:lstStyle/>
        <a:p>
          <a:endParaRPr lang="en-US"/>
        </a:p>
      </dgm:t>
    </dgm:pt>
    <dgm:pt modelId="{4932CC94-A8BC-402F-8AB9-9BF791DDBC85}" type="sibTrans" cxnId="{02BCF391-91CF-4AE3-8C51-FFF34ABA8173}">
      <dgm:prSet/>
      <dgm:spPr/>
      <dgm:t>
        <a:bodyPr/>
        <a:lstStyle/>
        <a:p>
          <a:endParaRPr lang="en-US"/>
        </a:p>
      </dgm:t>
    </dgm:pt>
    <dgm:pt modelId="{B81FCFA1-C524-4306-A48C-1435663844AF}">
      <dgm:prSet/>
      <dgm:spPr/>
      <dgm:t>
        <a:bodyPr/>
        <a:lstStyle/>
        <a:p>
          <a:r>
            <a:rPr lang="en-US"/>
            <a:t>Income determination consistency</a:t>
          </a:r>
        </a:p>
      </dgm:t>
    </dgm:pt>
    <dgm:pt modelId="{6A608234-0718-4221-8673-9A220221A78D}" type="parTrans" cxnId="{D2043BDB-D592-427E-831B-59CD50F02365}">
      <dgm:prSet/>
      <dgm:spPr/>
      <dgm:t>
        <a:bodyPr/>
        <a:lstStyle/>
        <a:p>
          <a:endParaRPr lang="en-US"/>
        </a:p>
      </dgm:t>
    </dgm:pt>
    <dgm:pt modelId="{DB8A8F7C-5558-49F2-8D88-5629F227258D}" type="sibTrans" cxnId="{D2043BDB-D592-427E-831B-59CD50F02365}">
      <dgm:prSet/>
      <dgm:spPr/>
      <dgm:t>
        <a:bodyPr/>
        <a:lstStyle/>
        <a:p>
          <a:endParaRPr lang="en-US"/>
        </a:p>
      </dgm:t>
    </dgm:pt>
    <dgm:pt modelId="{F7BD53E6-7436-4E8E-BC70-4A1054BE7CC1}" type="pres">
      <dgm:prSet presAssocID="{17B3DD9E-2788-4F8E-A25B-EE28DAF66E4F}" presName="Name0" presStyleCnt="0">
        <dgm:presLayoutVars>
          <dgm:dir/>
          <dgm:animLvl val="lvl"/>
          <dgm:resizeHandles val="exact"/>
        </dgm:presLayoutVars>
      </dgm:prSet>
      <dgm:spPr/>
    </dgm:pt>
    <dgm:pt modelId="{4ACEBF31-28B8-46C6-823A-A05623AC3530}" type="pres">
      <dgm:prSet presAssocID="{E8538866-34CC-426C-B6F5-E6BC4A7F9BDC}" presName="linNode" presStyleCnt="0"/>
      <dgm:spPr/>
    </dgm:pt>
    <dgm:pt modelId="{AD660BA3-C70C-4C7A-AC4E-141B0931C98C}" type="pres">
      <dgm:prSet presAssocID="{E8538866-34CC-426C-B6F5-E6BC4A7F9BDC}" presName="parentText" presStyleLbl="node1" presStyleIdx="0" presStyleCnt="1">
        <dgm:presLayoutVars>
          <dgm:chMax val="1"/>
          <dgm:bulletEnabled val="1"/>
        </dgm:presLayoutVars>
      </dgm:prSet>
      <dgm:spPr/>
    </dgm:pt>
    <dgm:pt modelId="{8F45FCE9-F944-4177-B170-7358FEDB169A}" type="pres">
      <dgm:prSet presAssocID="{E8538866-34CC-426C-B6F5-E6BC4A7F9BDC}" presName="descendantText" presStyleLbl="alignAccFollowNode1" presStyleIdx="0" presStyleCnt="1">
        <dgm:presLayoutVars>
          <dgm:bulletEnabled val="1"/>
        </dgm:presLayoutVars>
      </dgm:prSet>
      <dgm:spPr/>
    </dgm:pt>
  </dgm:ptLst>
  <dgm:cxnLst>
    <dgm:cxn modelId="{59D68C06-6BC5-438E-8D93-E3E6AD3834B7}" srcId="{17B3DD9E-2788-4F8E-A25B-EE28DAF66E4F}" destId="{E8538866-34CC-426C-B6F5-E6BC4A7F9BDC}" srcOrd="0" destOrd="0" parTransId="{A0746192-E80B-4695-9CA1-C7C5656F8002}" sibTransId="{38C6D662-11D3-44C2-948F-E5222D79ADCB}"/>
    <dgm:cxn modelId="{83D7E13D-45F1-404A-A918-E8CBE1EA75BF}" type="presOf" srcId="{9E65E1BF-5452-49F2-9838-83E516E19B25}" destId="{8F45FCE9-F944-4177-B170-7358FEDB169A}" srcOrd="0" destOrd="1" presId="urn:microsoft.com/office/officeart/2005/8/layout/vList5"/>
    <dgm:cxn modelId="{B57CB55F-FABA-401A-887D-46074A0EC044}" type="presOf" srcId="{17B3DD9E-2788-4F8E-A25B-EE28DAF66E4F}" destId="{F7BD53E6-7436-4E8E-BC70-4A1054BE7CC1}" srcOrd="0" destOrd="0" presId="urn:microsoft.com/office/officeart/2005/8/layout/vList5"/>
    <dgm:cxn modelId="{D3B2D84E-5808-4D8C-8EB4-0AB7C2620CC4}" srcId="{E8538866-34CC-426C-B6F5-E6BC4A7F9BDC}" destId="{8295E359-8E38-43DF-BAFB-B300919016D9}" srcOrd="0" destOrd="0" parTransId="{759B16BD-5E1E-4807-8EDC-A6FECBA0A84E}" sibTransId="{5E643414-0455-45B7-BB21-5A713D2F9590}"/>
    <dgm:cxn modelId="{7B272A83-AE6E-4070-9915-0980A9021A52}" type="presOf" srcId="{8295E359-8E38-43DF-BAFB-B300919016D9}" destId="{8F45FCE9-F944-4177-B170-7358FEDB169A}" srcOrd="0" destOrd="0" presId="urn:microsoft.com/office/officeart/2005/8/layout/vList5"/>
    <dgm:cxn modelId="{02BCF391-91CF-4AE3-8C51-FFF34ABA8173}" srcId="{E8538866-34CC-426C-B6F5-E6BC4A7F9BDC}" destId="{9E65E1BF-5452-49F2-9838-83E516E19B25}" srcOrd="1" destOrd="0" parTransId="{4C3D7D8C-CBA1-4968-BF59-54E867B0BD7E}" sibTransId="{4932CC94-A8BC-402F-8AB9-9BF791DDBC85}"/>
    <dgm:cxn modelId="{268D2692-07A8-4108-9EAE-857A459A6961}" type="presOf" srcId="{B81FCFA1-C524-4306-A48C-1435663844AF}" destId="{8F45FCE9-F944-4177-B170-7358FEDB169A}" srcOrd="0" destOrd="2" presId="urn:microsoft.com/office/officeart/2005/8/layout/vList5"/>
    <dgm:cxn modelId="{D2043BDB-D592-427E-831B-59CD50F02365}" srcId="{E8538866-34CC-426C-B6F5-E6BC4A7F9BDC}" destId="{B81FCFA1-C524-4306-A48C-1435663844AF}" srcOrd="2" destOrd="0" parTransId="{6A608234-0718-4221-8673-9A220221A78D}" sibTransId="{DB8A8F7C-5558-49F2-8D88-5629F227258D}"/>
    <dgm:cxn modelId="{BA9ECBDF-EF90-422B-8E72-0E87FD508548}" type="presOf" srcId="{E8538866-34CC-426C-B6F5-E6BC4A7F9BDC}" destId="{AD660BA3-C70C-4C7A-AC4E-141B0931C98C}" srcOrd="0" destOrd="0" presId="urn:microsoft.com/office/officeart/2005/8/layout/vList5"/>
    <dgm:cxn modelId="{943ACE23-41AF-4D23-9D03-0BAB31BEC7F1}" type="presParOf" srcId="{F7BD53E6-7436-4E8E-BC70-4A1054BE7CC1}" destId="{4ACEBF31-28B8-46C6-823A-A05623AC3530}" srcOrd="0" destOrd="0" presId="urn:microsoft.com/office/officeart/2005/8/layout/vList5"/>
    <dgm:cxn modelId="{1910325C-3BAB-44FD-9F5E-3FFA6A29D63A}" type="presParOf" srcId="{4ACEBF31-28B8-46C6-823A-A05623AC3530}" destId="{AD660BA3-C70C-4C7A-AC4E-141B0931C98C}" srcOrd="0" destOrd="0" presId="urn:microsoft.com/office/officeart/2005/8/layout/vList5"/>
    <dgm:cxn modelId="{D1FD6624-9514-4525-9AB1-DF4AB269CC2B}" type="presParOf" srcId="{4ACEBF31-28B8-46C6-823A-A05623AC3530}" destId="{8F45FCE9-F944-4177-B170-7358FEDB169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F6891A-A9CC-41A1-B613-AAEDAD929FA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CC58DE2A-20ED-4EE4-BA3A-B8E8DA269EFD}">
      <dgm:prSet/>
      <dgm:spPr/>
      <dgm:t>
        <a:bodyPr/>
        <a:lstStyle/>
        <a:p>
          <a:r>
            <a:rPr lang="en-US"/>
            <a:t>The Service Area Concept</a:t>
          </a:r>
        </a:p>
      </dgm:t>
    </dgm:pt>
    <dgm:pt modelId="{D7DA7C94-0DE4-4B70-98A9-33AC78409EA1}" type="parTrans" cxnId="{98E408C2-D294-41D6-8065-A8E50929FBDC}">
      <dgm:prSet/>
      <dgm:spPr/>
      <dgm:t>
        <a:bodyPr/>
        <a:lstStyle/>
        <a:p>
          <a:endParaRPr lang="en-US"/>
        </a:p>
      </dgm:t>
    </dgm:pt>
    <dgm:pt modelId="{AB1801AF-7F15-4780-9E06-D12AAA71166F}" type="sibTrans" cxnId="{98E408C2-D294-41D6-8065-A8E50929FBDC}">
      <dgm:prSet/>
      <dgm:spPr/>
      <dgm:t>
        <a:bodyPr/>
        <a:lstStyle/>
        <a:p>
          <a:endParaRPr lang="en-US"/>
        </a:p>
      </dgm:t>
    </dgm:pt>
    <dgm:pt modelId="{B1AE1F0E-F247-42CB-8F6B-876D1B94FD89}">
      <dgm:prSet/>
      <dgm:spPr/>
      <dgm:t>
        <a:bodyPr/>
        <a:lstStyle/>
        <a:p>
          <a:r>
            <a:rPr lang="en-US"/>
            <a:t>Applicant responsibility</a:t>
          </a:r>
        </a:p>
      </dgm:t>
    </dgm:pt>
    <dgm:pt modelId="{EFCFB26A-5636-437F-BCC6-9008C47600E6}" type="parTrans" cxnId="{F108A084-3508-4D43-9401-4CAC7CDF7919}">
      <dgm:prSet/>
      <dgm:spPr/>
      <dgm:t>
        <a:bodyPr/>
        <a:lstStyle/>
        <a:p>
          <a:endParaRPr lang="en-US"/>
        </a:p>
      </dgm:t>
    </dgm:pt>
    <dgm:pt modelId="{BA81B6D1-53ED-4684-B871-B2DBCCA2E990}" type="sibTrans" cxnId="{F108A084-3508-4D43-9401-4CAC7CDF7919}">
      <dgm:prSet/>
      <dgm:spPr/>
      <dgm:t>
        <a:bodyPr/>
        <a:lstStyle/>
        <a:p>
          <a:endParaRPr lang="en-US"/>
        </a:p>
      </dgm:t>
    </dgm:pt>
    <dgm:pt modelId="{998A51F9-4FB9-4435-99AE-43832E3E4B01}">
      <dgm:prSet/>
      <dgm:spPr/>
      <dgm:t>
        <a:bodyPr/>
        <a:lstStyle/>
        <a:p>
          <a:r>
            <a:rPr lang="en-US"/>
            <a:t>Must be driven by the activity</a:t>
          </a:r>
        </a:p>
      </dgm:t>
    </dgm:pt>
    <dgm:pt modelId="{9AA6763E-B7FA-410B-9B00-7ACAA861AAAA}" type="parTrans" cxnId="{E4372D54-6372-45F6-AFAF-8288E641F275}">
      <dgm:prSet/>
      <dgm:spPr/>
      <dgm:t>
        <a:bodyPr/>
        <a:lstStyle/>
        <a:p>
          <a:endParaRPr lang="en-US"/>
        </a:p>
      </dgm:t>
    </dgm:pt>
    <dgm:pt modelId="{287A72E4-CE76-4CE9-8CE9-760442EA6350}" type="sibTrans" cxnId="{E4372D54-6372-45F6-AFAF-8288E641F275}">
      <dgm:prSet/>
      <dgm:spPr/>
      <dgm:t>
        <a:bodyPr/>
        <a:lstStyle/>
        <a:p>
          <a:endParaRPr lang="en-US"/>
        </a:p>
      </dgm:t>
    </dgm:pt>
    <dgm:pt modelId="{4DD4F426-2DC2-46F5-A63A-80CD2B74B59E}">
      <dgm:prSet/>
      <dgm:spPr/>
      <dgm:t>
        <a:bodyPr/>
        <a:lstStyle/>
        <a:p>
          <a:r>
            <a:rPr lang="en-US"/>
            <a:t>Primarily residential</a:t>
          </a:r>
        </a:p>
      </dgm:t>
    </dgm:pt>
    <dgm:pt modelId="{FBB46D58-EB56-4523-A0AC-B83ECF448B6C}" type="parTrans" cxnId="{49DE8BE6-C0E0-4BB9-A676-1FAA8EB7B3E9}">
      <dgm:prSet/>
      <dgm:spPr/>
      <dgm:t>
        <a:bodyPr/>
        <a:lstStyle/>
        <a:p>
          <a:endParaRPr lang="en-US"/>
        </a:p>
      </dgm:t>
    </dgm:pt>
    <dgm:pt modelId="{2495FC48-C0AA-4201-B0EB-FCDB23D2844A}" type="sibTrans" cxnId="{49DE8BE6-C0E0-4BB9-A676-1FAA8EB7B3E9}">
      <dgm:prSet/>
      <dgm:spPr/>
      <dgm:t>
        <a:bodyPr/>
        <a:lstStyle/>
        <a:p>
          <a:endParaRPr lang="en-US"/>
        </a:p>
      </dgm:t>
    </dgm:pt>
    <dgm:pt modelId="{E479F62D-3B75-48F3-9D5C-7390133ABF76}">
      <dgm:prSet/>
      <dgm:spPr/>
      <dgm:t>
        <a:bodyPr/>
        <a:lstStyle/>
        <a:p>
          <a:r>
            <a:rPr lang="en-US"/>
            <a:t>GIS tools &amp; practical examples</a:t>
          </a:r>
        </a:p>
      </dgm:t>
    </dgm:pt>
    <dgm:pt modelId="{E7CB48CF-9FAA-496F-85C5-3E224C7AE026}" type="parTrans" cxnId="{C45B8A95-A9A8-43B2-9228-7236F16E1CB1}">
      <dgm:prSet/>
      <dgm:spPr/>
      <dgm:t>
        <a:bodyPr/>
        <a:lstStyle/>
        <a:p>
          <a:endParaRPr lang="en-US"/>
        </a:p>
      </dgm:t>
    </dgm:pt>
    <dgm:pt modelId="{1CAC55D2-1E0E-49A5-B017-BBA09B36F1D8}" type="sibTrans" cxnId="{C45B8A95-A9A8-43B2-9228-7236F16E1CB1}">
      <dgm:prSet/>
      <dgm:spPr/>
      <dgm:t>
        <a:bodyPr/>
        <a:lstStyle/>
        <a:p>
          <a:endParaRPr lang="en-US"/>
        </a:p>
      </dgm:t>
    </dgm:pt>
    <dgm:pt modelId="{511A0C7E-4F67-49E4-97DF-3F67D9CA0B95}" type="pres">
      <dgm:prSet presAssocID="{8DF6891A-A9CC-41A1-B613-AAEDAD929FAA}" presName="Name0" presStyleCnt="0">
        <dgm:presLayoutVars>
          <dgm:dir/>
          <dgm:animLvl val="lvl"/>
          <dgm:resizeHandles val="exact"/>
        </dgm:presLayoutVars>
      </dgm:prSet>
      <dgm:spPr/>
    </dgm:pt>
    <dgm:pt modelId="{B7271337-180A-4A51-9054-0DF44DD32E9A}" type="pres">
      <dgm:prSet presAssocID="{CC58DE2A-20ED-4EE4-BA3A-B8E8DA269EFD}" presName="linNode" presStyleCnt="0"/>
      <dgm:spPr/>
    </dgm:pt>
    <dgm:pt modelId="{6C611D55-81F6-452D-97F2-3CFDEFB2E70A}" type="pres">
      <dgm:prSet presAssocID="{CC58DE2A-20ED-4EE4-BA3A-B8E8DA269EFD}" presName="parentText" presStyleLbl="node1" presStyleIdx="0" presStyleCnt="1">
        <dgm:presLayoutVars>
          <dgm:chMax val="1"/>
          <dgm:bulletEnabled val="1"/>
        </dgm:presLayoutVars>
      </dgm:prSet>
      <dgm:spPr/>
    </dgm:pt>
    <dgm:pt modelId="{9B8B75F8-69AB-4BE2-AA4D-D99106F61B04}" type="pres">
      <dgm:prSet presAssocID="{CC58DE2A-20ED-4EE4-BA3A-B8E8DA269EFD}" presName="descendantText" presStyleLbl="alignAccFollowNode1" presStyleIdx="0" presStyleCnt="1">
        <dgm:presLayoutVars>
          <dgm:bulletEnabled val="1"/>
        </dgm:presLayoutVars>
      </dgm:prSet>
      <dgm:spPr/>
    </dgm:pt>
  </dgm:ptLst>
  <dgm:cxnLst>
    <dgm:cxn modelId="{DA03A507-7FC6-4C2F-87F0-EB54E149BB27}" type="presOf" srcId="{998A51F9-4FB9-4435-99AE-43832E3E4B01}" destId="{9B8B75F8-69AB-4BE2-AA4D-D99106F61B04}" srcOrd="0" destOrd="1" presId="urn:microsoft.com/office/officeart/2005/8/layout/vList5"/>
    <dgm:cxn modelId="{62ABBE30-B053-4BA8-B666-663C64D13065}" type="presOf" srcId="{CC58DE2A-20ED-4EE4-BA3A-B8E8DA269EFD}" destId="{6C611D55-81F6-452D-97F2-3CFDEFB2E70A}" srcOrd="0" destOrd="0" presId="urn:microsoft.com/office/officeart/2005/8/layout/vList5"/>
    <dgm:cxn modelId="{8D1AB03B-8725-4D79-A1C7-7A9A1AF751E8}" type="presOf" srcId="{8DF6891A-A9CC-41A1-B613-AAEDAD929FAA}" destId="{511A0C7E-4F67-49E4-97DF-3F67D9CA0B95}" srcOrd="0" destOrd="0" presId="urn:microsoft.com/office/officeart/2005/8/layout/vList5"/>
    <dgm:cxn modelId="{AA38484B-5CE8-40D9-9F3B-FE3B4F9BD127}" type="presOf" srcId="{E479F62D-3B75-48F3-9D5C-7390133ABF76}" destId="{9B8B75F8-69AB-4BE2-AA4D-D99106F61B04}" srcOrd="0" destOrd="3" presId="urn:microsoft.com/office/officeart/2005/8/layout/vList5"/>
    <dgm:cxn modelId="{063BE14B-033E-471E-B0D1-4A053A258A85}" type="presOf" srcId="{B1AE1F0E-F247-42CB-8F6B-876D1B94FD89}" destId="{9B8B75F8-69AB-4BE2-AA4D-D99106F61B04}" srcOrd="0" destOrd="0" presId="urn:microsoft.com/office/officeart/2005/8/layout/vList5"/>
    <dgm:cxn modelId="{E4372D54-6372-45F6-AFAF-8288E641F275}" srcId="{CC58DE2A-20ED-4EE4-BA3A-B8E8DA269EFD}" destId="{998A51F9-4FB9-4435-99AE-43832E3E4B01}" srcOrd="1" destOrd="0" parTransId="{9AA6763E-B7FA-410B-9B00-7ACAA861AAAA}" sibTransId="{287A72E4-CE76-4CE9-8CE9-760442EA6350}"/>
    <dgm:cxn modelId="{F108A084-3508-4D43-9401-4CAC7CDF7919}" srcId="{CC58DE2A-20ED-4EE4-BA3A-B8E8DA269EFD}" destId="{B1AE1F0E-F247-42CB-8F6B-876D1B94FD89}" srcOrd="0" destOrd="0" parTransId="{EFCFB26A-5636-437F-BCC6-9008C47600E6}" sibTransId="{BA81B6D1-53ED-4684-B871-B2DBCCA2E990}"/>
    <dgm:cxn modelId="{C45B8A95-A9A8-43B2-9228-7236F16E1CB1}" srcId="{CC58DE2A-20ED-4EE4-BA3A-B8E8DA269EFD}" destId="{E479F62D-3B75-48F3-9D5C-7390133ABF76}" srcOrd="3" destOrd="0" parTransId="{E7CB48CF-9FAA-496F-85C5-3E224C7AE026}" sibTransId="{1CAC55D2-1E0E-49A5-B017-BBA09B36F1D8}"/>
    <dgm:cxn modelId="{F708B4B4-E906-48F8-A382-04AD35DD5BF3}" type="presOf" srcId="{4DD4F426-2DC2-46F5-A63A-80CD2B74B59E}" destId="{9B8B75F8-69AB-4BE2-AA4D-D99106F61B04}" srcOrd="0" destOrd="2" presId="urn:microsoft.com/office/officeart/2005/8/layout/vList5"/>
    <dgm:cxn modelId="{98E408C2-D294-41D6-8065-A8E50929FBDC}" srcId="{8DF6891A-A9CC-41A1-B613-AAEDAD929FAA}" destId="{CC58DE2A-20ED-4EE4-BA3A-B8E8DA269EFD}" srcOrd="0" destOrd="0" parTransId="{D7DA7C94-0DE4-4B70-98A9-33AC78409EA1}" sibTransId="{AB1801AF-7F15-4780-9E06-D12AAA71166F}"/>
    <dgm:cxn modelId="{49DE8BE6-C0E0-4BB9-A676-1FAA8EB7B3E9}" srcId="{CC58DE2A-20ED-4EE4-BA3A-B8E8DA269EFD}" destId="{4DD4F426-2DC2-46F5-A63A-80CD2B74B59E}" srcOrd="2" destOrd="0" parTransId="{FBB46D58-EB56-4523-A0AC-B83ECF448B6C}" sibTransId="{2495FC48-C0AA-4201-B0EB-FCDB23D2844A}"/>
    <dgm:cxn modelId="{465C67C0-D6A4-4BCD-8CA1-2BE5933A60E0}" type="presParOf" srcId="{511A0C7E-4F67-49E4-97DF-3F67D9CA0B95}" destId="{B7271337-180A-4A51-9054-0DF44DD32E9A}" srcOrd="0" destOrd="0" presId="urn:microsoft.com/office/officeart/2005/8/layout/vList5"/>
    <dgm:cxn modelId="{3F8E4575-97C8-4235-B7C0-9EE19893BA2A}" type="presParOf" srcId="{B7271337-180A-4A51-9054-0DF44DD32E9A}" destId="{6C611D55-81F6-452D-97F2-3CFDEFB2E70A}" srcOrd="0" destOrd="0" presId="urn:microsoft.com/office/officeart/2005/8/layout/vList5"/>
    <dgm:cxn modelId="{2EC545F0-817C-4279-9FFA-F1F75F203F6A}" type="presParOf" srcId="{B7271337-180A-4A51-9054-0DF44DD32E9A}" destId="{9B8B75F8-69AB-4BE2-AA4D-D99106F61B0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58B9C-57AD-4D7E-8112-3375217FB751}">
      <dsp:nvSpPr>
        <dsp:cNvPr id="0" name=""/>
        <dsp:cNvSpPr/>
      </dsp:nvSpPr>
      <dsp:spPr>
        <a:xfrm>
          <a:off x="0" y="429"/>
          <a:ext cx="11222037" cy="591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770790-2831-4001-A943-343B9518DD0D}">
      <dsp:nvSpPr>
        <dsp:cNvPr id="0" name=""/>
        <dsp:cNvSpPr/>
      </dsp:nvSpPr>
      <dsp:spPr>
        <a:xfrm>
          <a:off x="178949" y="133532"/>
          <a:ext cx="325363" cy="325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C7F0BA-DC6E-4BDA-909A-F7B22E238238}">
      <dsp:nvSpPr>
        <dsp:cNvPr id="0" name=""/>
        <dsp:cNvSpPr/>
      </dsp:nvSpPr>
      <dsp:spPr>
        <a:xfrm>
          <a:off x="683262" y="429"/>
          <a:ext cx="10538774" cy="59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08" tIns="62608" rIns="62608" bIns="62608" numCol="1" spcCol="1270" anchor="ctr" anchorCtr="0">
          <a:noAutofit/>
        </a:bodyPr>
        <a:lstStyle/>
        <a:p>
          <a:pPr marL="0" lvl="0" indent="0" algn="l" defTabSz="711200">
            <a:lnSpc>
              <a:spcPct val="100000"/>
            </a:lnSpc>
            <a:spcBef>
              <a:spcPct val="0"/>
            </a:spcBef>
            <a:spcAft>
              <a:spcPct val="35000"/>
            </a:spcAft>
            <a:buNone/>
          </a:pPr>
          <a:r>
            <a:rPr lang="en-US" sz="1600" kern="1200"/>
            <a:t>Section 1 – Why Income Surveys Exist</a:t>
          </a:r>
        </a:p>
      </dsp:txBody>
      <dsp:txXfrm>
        <a:off x="683262" y="429"/>
        <a:ext cx="10538774" cy="591569"/>
      </dsp:txXfrm>
    </dsp:sp>
    <dsp:sp modelId="{FA71327A-38E4-44A6-BF38-9DD2BE9BC1C8}">
      <dsp:nvSpPr>
        <dsp:cNvPr id="0" name=""/>
        <dsp:cNvSpPr/>
      </dsp:nvSpPr>
      <dsp:spPr>
        <a:xfrm>
          <a:off x="0" y="739891"/>
          <a:ext cx="11222037" cy="591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B4DFAE-58BD-4F10-8FCA-6DE4968BC0BD}">
      <dsp:nvSpPr>
        <dsp:cNvPr id="0" name=""/>
        <dsp:cNvSpPr/>
      </dsp:nvSpPr>
      <dsp:spPr>
        <a:xfrm>
          <a:off x="178949" y="872994"/>
          <a:ext cx="325363" cy="325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7C58E5-A725-4D87-8218-78970F400AD7}">
      <dsp:nvSpPr>
        <dsp:cNvPr id="0" name=""/>
        <dsp:cNvSpPr/>
      </dsp:nvSpPr>
      <dsp:spPr>
        <a:xfrm>
          <a:off x="683262" y="739891"/>
          <a:ext cx="10538774" cy="59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08" tIns="62608" rIns="62608" bIns="62608" numCol="1" spcCol="1270" anchor="ctr" anchorCtr="0">
          <a:noAutofit/>
        </a:bodyPr>
        <a:lstStyle/>
        <a:p>
          <a:pPr marL="0" lvl="0" indent="0" algn="l" defTabSz="711200">
            <a:lnSpc>
              <a:spcPct val="100000"/>
            </a:lnSpc>
            <a:spcBef>
              <a:spcPct val="0"/>
            </a:spcBef>
            <a:spcAft>
              <a:spcPct val="35000"/>
            </a:spcAft>
            <a:buNone/>
          </a:pPr>
          <a:r>
            <a:rPr lang="en-US" sz="1600" kern="1200"/>
            <a:t>Section 2 – Core Definitions That Drive Validity</a:t>
          </a:r>
        </a:p>
      </dsp:txBody>
      <dsp:txXfrm>
        <a:off x="683262" y="739891"/>
        <a:ext cx="10538774" cy="591569"/>
      </dsp:txXfrm>
    </dsp:sp>
    <dsp:sp modelId="{A99E49EB-3D74-4F91-A9F3-EB5809630CC0}">
      <dsp:nvSpPr>
        <dsp:cNvPr id="0" name=""/>
        <dsp:cNvSpPr/>
      </dsp:nvSpPr>
      <dsp:spPr>
        <a:xfrm>
          <a:off x="0" y="1479353"/>
          <a:ext cx="11222037" cy="591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2E4828-4AC5-428A-A249-2621499DDF12}">
      <dsp:nvSpPr>
        <dsp:cNvPr id="0" name=""/>
        <dsp:cNvSpPr/>
      </dsp:nvSpPr>
      <dsp:spPr>
        <a:xfrm>
          <a:off x="178949" y="1612456"/>
          <a:ext cx="325363" cy="325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94493-2AB4-4797-8D7E-955EA173CCE5}">
      <dsp:nvSpPr>
        <dsp:cNvPr id="0" name=""/>
        <dsp:cNvSpPr/>
      </dsp:nvSpPr>
      <dsp:spPr>
        <a:xfrm>
          <a:off x="683262" y="1479353"/>
          <a:ext cx="10538774" cy="59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08" tIns="62608" rIns="62608" bIns="62608" numCol="1" spcCol="1270" anchor="ctr" anchorCtr="0">
          <a:noAutofit/>
        </a:bodyPr>
        <a:lstStyle/>
        <a:p>
          <a:pPr marL="0" lvl="0" indent="0" algn="l" defTabSz="711200">
            <a:lnSpc>
              <a:spcPct val="100000"/>
            </a:lnSpc>
            <a:spcBef>
              <a:spcPct val="0"/>
            </a:spcBef>
            <a:spcAft>
              <a:spcPct val="35000"/>
            </a:spcAft>
            <a:buNone/>
          </a:pPr>
          <a:r>
            <a:rPr lang="en-US" sz="1600" kern="1200"/>
            <a:t>Section 3 – Survey Planning: The Who, Where &amp; When </a:t>
          </a:r>
        </a:p>
      </dsp:txBody>
      <dsp:txXfrm>
        <a:off x="683262" y="1479353"/>
        <a:ext cx="10538774" cy="591569"/>
      </dsp:txXfrm>
    </dsp:sp>
    <dsp:sp modelId="{8AE9993A-D569-4459-8B72-7C9A998BE30B}">
      <dsp:nvSpPr>
        <dsp:cNvPr id="0" name=""/>
        <dsp:cNvSpPr/>
      </dsp:nvSpPr>
      <dsp:spPr>
        <a:xfrm>
          <a:off x="0" y="2218815"/>
          <a:ext cx="11222037" cy="591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B96B9-4933-4170-8CF5-679D588CA791}">
      <dsp:nvSpPr>
        <dsp:cNvPr id="0" name=""/>
        <dsp:cNvSpPr/>
      </dsp:nvSpPr>
      <dsp:spPr>
        <a:xfrm>
          <a:off x="178949" y="2351918"/>
          <a:ext cx="325363" cy="325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785DFE-80EA-4931-B059-FB74A8B3DFDE}">
      <dsp:nvSpPr>
        <dsp:cNvPr id="0" name=""/>
        <dsp:cNvSpPr/>
      </dsp:nvSpPr>
      <dsp:spPr>
        <a:xfrm>
          <a:off x="683262" y="2218815"/>
          <a:ext cx="10538774" cy="59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08" tIns="62608" rIns="62608" bIns="62608" numCol="1" spcCol="1270" anchor="ctr" anchorCtr="0">
          <a:noAutofit/>
        </a:bodyPr>
        <a:lstStyle/>
        <a:p>
          <a:pPr marL="0" lvl="0" indent="0" algn="l" defTabSz="711200">
            <a:lnSpc>
              <a:spcPct val="100000"/>
            </a:lnSpc>
            <a:spcBef>
              <a:spcPct val="0"/>
            </a:spcBef>
            <a:spcAft>
              <a:spcPct val="35000"/>
            </a:spcAft>
            <a:buNone/>
          </a:pPr>
          <a:r>
            <a:rPr lang="en-US" sz="1600" kern="1200"/>
            <a:t>Section 4 – Survey Design &amp; Data Collection</a:t>
          </a:r>
        </a:p>
      </dsp:txBody>
      <dsp:txXfrm>
        <a:off x="683262" y="2218815"/>
        <a:ext cx="10538774" cy="591569"/>
      </dsp:txXfrm>
    </dsp:sp>
    <dsp:sp modelId="{620E851C-8195-4162-B332-39695EC81FC8}">
      <dsp:nvSpPr>
        <dsp:cNvPr id="0" name=""/>
        <dsp:cNvSpPr/>
      </dsp:nvSpPr>
      <dsp:spPr>
        <a:xfrm>
          <a:off x="0" y="2958277"/>
          <a:ext cx="11222037" cy="591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65C8E-1EA1-4CFF-99E8-76AC7BED2516}">
      <dsp:nvSpPr>
        <dsp:cNvPr id="0" name=""/>
        <dsp:cNvSpPr/>
      </dsp:nvSpPr>
      <dsp:spPr>
        <a:xfrm>
          <a:off x="178949" y="3091380"/>
          <a:ext cx="325363" cy="3253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0630A0-8A3C-4456-8414-0FCA6FEEAE89}">
      <dsp:nvSpPr>
        <dsp:cNvPr id="0" name=""/>
        <dsp:cNvSpPr/>
      </dsp:nvSpPr>
      <dsp:spPr>
        <a:xfrm>
          <a:off x="683262" y="2958277"/>
          <a:ext cx="10538774" cy="59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08" tIns="62608" rIns="62608" bIns="62608" numCol="1" spcCol="1270" anchor="ctr" anchorCtr="0">
          <a:noAutofit/>
        </a:bodyPr>
        <a:lstStyle/>
        <a:p>
          <a:pPr marL="0" lvl="0" indent="0" algn="l" defTabSz="711200">
            <a:lnSpc>
              <a:spcPct val="100000"/>
            </a:lnSpc>
            <a:spcBef>
              <a:spcPct val="0"/>
            </a:spcBef>
            <a:spcAft>
              <a:spcPct val="35000"/>
            </a:spcAft>
            <a:buNone/>
          </a:pPr>
          <a:r>
            <a:rPr lang="en-US" sz="1600" kern="1200"/>
            <a:t>Section 5 – Sampling, Statistics &amp; Math</a:t>
          </a:r>
        </a:p>
      </dsp:txBody>
      <dsp:txXfrm>
        <a:off x="683262" y="2958277"/>
        <a:ext cx="10538774" cy="591569"/>
      </dsp:txXfrm>
    </dsp:sp>
    <dsp:sp modelId="{A8740728-8CA8-481C-9F6C-688955A2B254}">
      <dsp:nvSpPr>
        <dsp:cNvPr id="0" name=""/>
        <dsp:cNvSpPr/>
      </dsp:nvSpPr>
      <dsp:spPr>
        <a:xfrm>
          <a:off x="0" y="3697738"/>
          <a:ext cx="11222037" cy="591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83A98E-945C-4BE4-9021-967EB044C9B5}">
      <dsp:nvSpPr>
        <dsp:cNvPr id="0" name=""/>
        <dsp:cNvSpPr/>
      </dsp:nvSpPr>
      <dsp:spPr>
        <a:xfrm>
          <a:off x="178949" y="3830842"/>
          <a:ext cx="325363" cy="32536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5AFAE6-3EA4-47DA-B22B-80A8DF23F1D5}">
      <dsp:nvSpPr>
        <dsp:cNvPr id="0" name=""/>
        <dsp:cNvSpPr/>
      </dsp:nvSpPr>
      <dsp:spPr>
        <a:xfrm>
          <a:off x="683262" y="3697738"/>
          <a:ext cx="10538774" cy="59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08" tIns="62608" rIns="62608" bIns="62608" numCol="1" spcCol="1270" anchor="ctr" anchorCtr="0">
          <a:noAutofit/>
        </a:bodyPr>
        <a:lstStyle/>
        <a:p>
          <a:pPr marL="0" lvl="0" indent="0" algn="l" defTabSz="711200">
            <a:lnSpc>
              <a:spcPct val="100000"/>
            </a:lnSpc>
            <a:spcBef>
              <a:spcPct val="0"/>
            </a:spcBef>
            <a:spcAft>
              <a:spcPct val="35000"/>
            </a:spcAft>
            <a:buNone/>
          </a:pPr>
          <a:r>
            <a:rPr lang="en-US" sz="1600" kern="1200"/>
            <a:t>Section 6 – Using Results for CDBG Applications</a:t>
          </a:r>
        </a:p>
      </dsp:txBody>
      <dsp:txXfrm>
        <a:off x="683262" y="3697738"/>
        <a:ext cx="10538774" cy="591569"/>
      </dsp:txXfrm>
    </dsp:sp>
    <dsp:sp modelId="{B9D50B52-71B7-4111-8771-117BFC45CF09}">
      <dsp:nvSpPr>
        <dsp:cNvPr id="0" name=""/>
        <dsp:cNvSpPr/>
      </dsp:nvSpPr>
      <dsp:spPr>
        <a:xfrm>
          <a:off x="0" y="4437200"/>
          <a:ext cx="11222037" cy="591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78D90-0638-4D86-BCFC-9C1636D8ED1C}">
      <dsp:nvSpPr>
        <dsp:cNvPr id="0" name=""/>
        <dsp:cNvSpPr/>
      </dsp:nvSpPr>
      <dsp:spPr>
        <a:xfrm>
          <a:off x="178949" y="4570303"/>
          <a:ext cx="325363" cy="32536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BD65C2-5350-4447-A542-2B8BBDD3BFAD}">
      <dsp:nvSpPr>
        <dsp:cNvPr id="0" name=""/>
        <dsp:cNvSpPr/>
      </dsp:nvSpPr>
      <dsp:spPr>
        <a:xfrm>
          <a:off x="683262" y="4437200"/>
          <a:ext cx="10538774" cy="59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08" tIns="62608" rIns="62608" bIns="62608" numCol="1" spcCol="1270" anchor="ctr" anchorCtr="0">
          <a:noAutofit/>
        </a:bodyPr>
        <a:lstStyle/>
        <a:p>
          <a:pPr marL="0" lvl="0" indent="0" algn="l" defTabSz="711200">
            <a:lnSpc>
              <a:spcPct val="100000"/>
            </a:lnSpc>
            <a:spcBef>
              <a:spcPct val="0"/>
            </a:spcBef>
            <a:spcAft>
              <a:spcPct val="35000"/>
            </a:spcAft>
            <a:buNone/>
          </a:pPr>
          <a:r>
            <a:rPr lang="en-US" sz="1600" kern="1200"/>
            <a:t>Section 7 – Common Mistakes &amp; Audit Findings </a:t>
          </a:r>
        </a:p>
      </dsp:txBody>
      <dsp:txXfrm>
        <a:off x="683262" y="4437200"/>
        <a:ext cx="10538774" cy="5915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E2314-D894-47E7-9144-20C5C4C4621C}">
      <dsp:nvSpPr>
        <dsp:cNvPr id="0" name=""/>
        <dsp:cNvSpPr/>
      </dsp:nvSpPr>
      <dsp:spPr>
        <a:xfrm rot="5400000">
          <a:off x="2379324" y="448245"/>
          <a:ext cx="4023360" cy="413270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n-US" sz="3800" kern="1200"/>
            <a:t>Water District Project</a:t>
          </a:r>
        </a:p>
        <a:p>
          <a:pPr marL="285750" lvl="1" indent="-285750" algn="l" defTabSz="1689100">
            <a:lnSpc>
              <a:spcPct val="90000"/>
            </a:lnSpc>
            <a:spcBef>
              <a:spcPct val="0"/>
            </a:spcBef>
            <a:spcAft>
              <a:spcPct val="15000"/>
            </a:spcAft>
            <a:buChar char="•"/>
          </a:pPr>
          <a:r>
            <a:rPr lang="en-US" sz="3800" kern="1200" dirty="0"/>
            <a:t>What is the service area?</a:t>
          </a:r>
        </a:p>
        <a:p>
          <a:pPr marL="571500" lvl="2" indent="-285750" algn="l" defTabSz="1689100">
            <a:lnSpc>
              <a:spcPct val="90000"/>
            </a:lnSpc>
            <a:spcBef>
              <a:spcPct val="0"/>
            </a:spcBef>
            <a:spcAft>
              <a:spcPct val="15000"/>
            </a:spcAft>
            <a:buChar char="•"/>
          </a:pPr>
          <a:r>
            <a:rPr lang="en-US" sz="3800" kern="1200" dirty="0"/>
            <a:t>a. Entire Town</a:t>
          </a:r>
        </a:p>
        <a:p>
          <a:pPr marL="571500" lvl="2" indent="-285750" algn="l" defTabSz="1689100">
            <a:lnSpc>
              <a:spcPct val="90000"/>
            </a:lnSpc>
            <a:spcBef>
              <a:spcPct val="0"/>
            </a:spcBef>
            <a:spcAft>
              <a:spcPct val="15000"/>
            </a:spcAft>
            <a:buChar char="•"/>
          </a:pPr>
          <a:r>
            <a:rPr lang="en-US" sz="3800" kern="1200" dirty="0"/>
            <a:t>b. District</a:t>
          </a:r>
        </a:p>
      </dsp:txBody>
      <dsp:txXfrm rot="-5400000">
        <a:off x="2324650" y="699323"/>
        <a:ext cx="3936305" cy="3630552"/>
      </dsp:txXfrm>
    </dsp:sp>
    <dsp:sp modelId="{BC436617-5393-4E52-AC46-D8C505DF0DA8}">
      <dsp:nvSpPr>
        <dsp:cNvPr id="0" name=""/>
        <dsp:cNvSpPr/>
      </dsp:nvSpPr>
      <dsp:spPr>
        <a:xfrm>
          <a:off x="0" y="0"/>
          <a:ext cx="2324649" cy="5029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Town of Riverton</a:t>
          </a:r>
        </a:p>
      </dsp:txBody>
      <dsp:txXfrm>
        <a:off x="113480" y="113480"/>
        <a:ext cx="2097689" cy="48022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192AA-0BE3-4719-8051-A8910B83E3D4}">
      <dsp:nvSpPr>
        <dsp:cNvPr id="0" name=""/>
        <dsp:cNvSpPr/>
      </dsp:nvSpPr>
      <dsp:spPr>
        <a:xfrm>
          <a:off x="714079" y="0"/>
          <a:ext cx="5029199" cy="502919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r>
            <a:rPr lang="en-US" sz="4500" kern="1200" dirty="0"/>
            <a:t>b. Only the 250 households within the boundaries of the district</a:t>
          </a:r>
        </a:p>
      </dsp:txBody>
      <dsp:txXfrm>
        <a:off x="1450588" y="736509"/>
        <a:ext cx="3556181" cy="35561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46268-AEBB-4BFB-9850-F8978D2BB117}">
      <dsp:nvSpPr>
        <dsp:cNvPr id="0" name=""/>
        <dsp:cNvSpPr/>
      </dsp:nvSpPr>
      <dsp:spPr>
        <a:xfrm rot="5400000">
          <a:off x="2379324" y="448245"/>
          <a:ext cx="4023360" cy="413270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t>Water and sewer along Maple St</a:t>
          </a:r>
        </a:p>
        <a:p>
          <a:pPr marL="285750" lvl="1" indent="-285750" algn="l" defTabSz="1244600">
            <a:lnSpc>
              <a:spcPct val="90000"/>
            </a:lnSpc>
            <a:spcBef>
              <a:spcPct val="0"/>
            </a:spcBef>
            <a:spcAft>
              <a:spcPct val="15000"/>
            </a:spcAft>
            <a:buChar char="•"/>
          </a:pPr>
          <a:r>
            <a:rPr lang="en-US" sz="2800" kern="1200"/>
            <a:t>What is the service area?</a:t>
          </a:r>
        </a:p>
        <a:p>
          <a:pPr marL="571500" lvl="2" indent="-285750" algn="l" defTabSz="1244600">
            <a:lnSpc>
              <a:spcPct val="90000"/>
            </a:lnSpc>
            <a:spcBef>
              <a:spcPct val="0"/>
            </a:spcBef>
            <a:spcAft>
              <a:spcPct val="15000"/>
            </a:spcAft>
            <a:buFont typeface="+mj-lt"/>
            <a:buAutoNum type="alphaLcPeriod"/>
          </a:pPr>
          <a:r>
            <a:rPr lang="en-US" sz="2800" kern="1200" dirty="0"/>
            <a:t> The 50 households</a:t>
          </a:r>
        </a:p>
        <a:p>
          <a:pPr marL="571500" lvl="2" indent="-285750" algn="l" defTabSz="1244600">
            <a:lnSpc>
              <a:spcPct val="90000"/>
            </a:lnSpc>
            <a:spcBef>
              <a:spcPct val="0"/>
            </a:spcBef>
            <a:spcAft>
              <a:spcPct val="15000"/>
            </a:spcAft>
            <a:buFont typeface="+mj-lt"/>
            <a:buAutoNum type="alphaLcPeriod"/>
          </a:pPr>
          <a:r>
            <a:rPr lang="en-US" sz="2800" kern="1200" dirty="0"/>
            <a:t> All households on   Maple St</a:t>
          </a:r>
        </a:p>
        <a:p>
          <a:pPr marL="571500" lvl="2" indent="-285750" algn="l" defTabSz="1244600">
            <a:lnSpc>
              <a:spcPct val="90000"/>
            </a:lnSpc>
            <a:spcBef>
              <a:spcPct val="0"/>
            </a:spcBef>
            <a:spcAft>
              <a:spcPct val="15000"/>
            </a:spcAft>
            <a:buFont typeface="+mj-lt"/>
            <a:buAutoNum type="alphaLcPeriod"/>
          </a:pPr>
          <a:r>
            <a:rPr lang="en-US" sz="2800" kern="1200" dirty="0"/>
            <a:t> Entire Village </a:t>
          </a:r>
        </a:p>
      </dsp:txBody>
      <dsp:txXfrm rot="-5400000">
        <a:off x="2324650" y="699323"/>
        <a:ext cx="3936305" cy="3630552"/>
      </dsp:txXfrm>
    </dsp:sp>
    <dsp:sp modelId="{8831AFB2-E5BD-4C6C-905C-47ADDE0DA68D}">
      <dsp:nvSpPr>
        <dsp:cNvPr id="0" name=""/>
        <dsp:cNvSpPr/>
      </dsp:nvSpPr>
      <dsp:spPr>
        <a:xfrm>
          <a:off x="0" y="0"/>
          <a:ext cx="2324649" cy="5029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a:t>Village of Pine Hollow </a:t>
          </a:r>
        </a:p>
      </dsp:txBody>
      <dsp:txXfrm>
        <a:off x="113480" y="113480"/>
        <a:ext cx="2097689" cy="48022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CAF6A-BC61-4583-9603-A1B459F1A158}">
      <dsp:nvSpPr>
        <dsp:cNvPr id="0" name=""/>
        <dsp:cNvSpPr/>
      </dsp:nvSpPr>
      <dsp:spPr>
        <a:xfrm>
          <a:off x="714079" y="0"/>
          <a:ext cx="5029199" cy="502919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US" sz="4100" kern="1200" dirty="0"/>
            <a:t>a. Only the households along Maple St that will benefit from the improvements</a:t>
          </a:r>
        </a:p>
      </dsp:txBody>
      <dsp:txXfrm>
        <a:off x="1450588" y="736509"/>
        <a:ext cx="3556181" cy="35561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DE50F-2D91-494A-906C-BE5349BE0822}">
      <dsp:nvSpPr>
        <dsp:cNvPr id="0" name=""/>
        <dsp:cNvSpPr/>
      </dsp:nvSpPr>
      <dsp:spPr>
        <a:xfrm rot="5400000">
          <a:off x="2379324" y="448245"/>
          <a:ext cx="4023360" cy="413270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Water and Sewer improvements to various streets</a:t>
          </a:r>
        </a:p>
        <a:p>
          <a:pPr marL="228600" lvl="1" indent="-228600" algn="l" defTabSz="1111250">
            <a:lnSpc>
              <a:spcPct val="90000"/>
            </a:lnSpc>
            <a:spcBef>
              <a:spcPct val="0"/>
            </a:spcBef>
            <a:spcAft>
              <a:spcPct val="15000"/>
            </a:spcAft>
            <a:buChar char="•"/>
          </a:pPr>
          <a:r>
            <a:rPr lang="en-US" sz="2500" kern="1200"/>
            <a:t>What is the service area?</a:t>
          </a:r>
        </a:p>
        <a:p>
          <a:pPr marL="457200" lvl="2" indent="-228600" algn="l" defTabSz="1111250">
            <a:lnSpc>
              <a:spcPct val="90000"/>
            </a:lnSpc>
            <a:spcBef>
              <a:spcPct val="0"/>
            </a:spcBef>
            <a:spcAft>
              <a:spcPct val="15000"/>
            </a:spcAft>
            <a:buChar char="•"/>
          </a:pPr>
          <a:r>
            <a:rPr lang="en-US" sz="2500" kern="1200"/>
            <a:t>a. City wide</a:t>
          </a:r>
        </a:p>
        <a:p>
          <a:pPr marL="457200" lvl="2" indent="-228600" algn="l" defTabSz="1111250">
            <a:lnSpc>
              <a:spcPct val="90000"/>
            </a:lnSpc>
            <a:spcBef>
              <a:spcPct val="0"/>
            </a:spcBef>
            <a:spcAft>
              <a:spcPct val="15000"/>
            </a:spcAft>
            <a:buChar char="•"/>
          </a:pPr>
          <a:r>
            <a:rPr lang="en-US" sz="2500" kern="1200"/>
            <a:t>b. Each street individually</a:t>
          </a:r>
        </a:p>
        <a:p>
          <a:pPr marL="457200" lvl="2" indent="-228600" algn="l" defTabSz="1111250">
            <a:lnSpc>
              <a:spcPct val="90000"/>
            </a:lnSpc>
            <a:spcBef>
              <a:spcPct val="0"/>
            </a:spcBef>
            <a:spcAft>
              <a:spcPct val="15000"/>
            </a:spcAft>
            <a:buChar char="•"/>
          </a:pPr>
          <a:r>
            <a:rPr lang="en-US" sz="2500" kern="1200"/>
            <a:t>c. Aggregate of the three streets</a:t>
          </a:r>
        </a:p>
      </dsp:txBody>
      <dsp:txXfrm rot="-5400000">
        <a:off x="2324650" y="699323"/>
        <a:ext cx="3936305" cy="3630552"/>
      </dsp:txXfrm>
    </dsp:sp>
    <dsp:sp modelId="{DD3567BD-ECFF-4742-9A14-0E7C82F2167A}">
      <dsp:nvSpPr>
        <dsp:cNvPr id="0" name=""/>
        <dsp:cNvSpPr/>
      </dsp:nvSpPr>
      <dsp:spPr>
        <a:xfrm>
          <a:off x="0" y="0"/>
          <a:ext cx="2324649" cy="5029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City of Lakehaven</a:t>
          </a:r>
        </a:p>
      </dsp:txBody>
      <dsp:txXfrm>
        <a:off x="113480" y="113480"/>
        <a:ext cx="2097689" cy="48022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0E5E2-3ED4-4B2E-898B-79EE7E26CC71}">
      <dsp:nvSpPr>
        <dsp:cNvPr id="0" name=""/>
        <dsp:cNvSpPr/>
      </dsp:nvSpPr>
      <dsp:spPr>
        <a:xfrm>
          <a:off x="714079" y="0"/>
          <a:ext cx="5029199" cy="502919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US" sz="5700" kern="1200"/>
            <a:t>b. Each street individually</a:t>
          </a:r>
        </a:p>
      </dsp:txBody>
      <dsp:txXfrm>
        <a:off x="1450588" y="736509"/>
        <a:ext cx="3556181" cy="35561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EAE07-02A1-44A7-ADE0-E6F4E921DB0F}">
      <dsp:nvSpPr>
        <dsp:cNvPr id="0" name=""/>
        <dsp:cNvSpPr/>
      </dsp:nvSpPr>
      <dsp:spPr>
        <a:xfrm rot="5400000">
          <a:off x="5619305" y="-1076451"/>
          <a:ext cx="4023360" cy="718210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285750" lvl="1" indent="-285750" algn="l" defTabSz="1822450">
            <a:lnSpc>
              <a:spcPct val="90000"/>
            </a:lnSpc>
            <a:spcBef>
              <a:spcPct val="0"/>
            </a:spcBef>
            <a:spcAft>
              <a:spcPct val="15000"/>
            </a:spcAft>
            <a:buChar char="•"/>
          </a:pPr>
          <a:r>
            <a:rPr lang="en-US" sz="4100" kern="1200"/>
            <a:t>Methodology over outcome</a:t>
          </a:r>
        </a:p>
        <a:p>
          <a:pPr marL="285750" lvl="1" indent="-285750" algn="l" defTabSz="1822450">
            <a:lnSpc>
              <a:spcPct val="90000"/>
            </a:lnSpc>
            <a:spcBef>
              <a:spcPct val="0"/>
            </a:spcBef>
            <a:spcAft>
              <a:spcPct val="15000"/>
            </a:spcAft>
            <a:buChar char="•"/>
          </a:pPr>
          <a:r>
            <a:rPr lang="en-US" sz="4100" kern="1200"/>
            <a:t>Replicability</a:t>
          </a:r>
        </a:p>
        <a:p>
          <a:pPr marL="285750" lvl="1" indent="-285750" algn="l" defTabSz="1822450">
            <a:lnSpc>
              <a:spcPct val="90000"/>
            </a:lnSpc>
            <a:spcBef>
              <a:spcPct val="0"/>
            </a:spcBef>
            <a:spcAft>
              <a:spcPct val="15000"/>
            </a:spcAft>
            <a:buChar char="•"/>
          </a:pPr>
          <a:r>
            <a:rPr lang="en-US" sz="4100" kern="1200"/>
            <a:t>Reasonableness standard</a:t>
          </a:r>
        </a:p>
        <a:p>
          <a:pPr marL="285750" lvl="1" indent="-285750" algn="l" defTabSz="1822450">
            <a:lnSpc>
              <a:spcPct val="90000"/>
            </a:lnSpc>
            <a:spcBef>
              <a:spcPct val="0"/>
            </a:spcBef>
            <a:spcAft>
              <a:spcPct val="15000"/>
            </a:spcAft>
            <a:buChar char="•"/>
          </a:pPr>
          <a:r>
            <a:rPr lang="en-US" sz="4100" kern="1200"/>
            <a:t>Documentation expectations</a:t>
          </a:r>
        </a:p>
      </dsp:txBody>
      <dsp:txXfrm rot="-5400000">
        <a:off x="4039934" y="699324"/>
        <a:ext cx="6985699" cy="3630552"/>
      </dsp:txXfrm>
    </dsp:sp>
    <dsp:sp modelId="{0CBBBD95-0C11-4288-8983-EF7159B7B145}">
      <dsp:nvSpPr>
        <dsp:cNvPr id="0" name=""/>
        <dsp:cNvSpPr/>
      </dsp:nvSpPr>
      <dsp:spPr>
        <a:xfrm>
          <a:off x="0" y="0"/>
          <a:ext cx="4039933" cy="5029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What OCR Actually Reviews</a:t>
          </a:r>
        </a:p>
      </dsp:txBody>
      <dsp:txXfrm>
        <a:off x="197213" y="197213"/>
        <a:ext cx="3645507" cy="46347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C482A-2BBA-41BB-B61B-F97B3E3F0930}">
      <dsp:nvSpPr>
        <dsp:cNvPr id="0" name=""/>
        <dsp:cNvSpPr/>
      </dsp:nvSpPr>
      <dsp:spPr>
        <a:xfrm>
          <a:off x="0" y="26808"/>
          <a:ext cx="11222037" cy="1411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ctr" defTabSz="2178050">
            <a:lnSpc>
              <a:spcPct val="90000"/>
            </a:lnSpc>
            <a:spcBef>
              <a:spcPct val="0"/>
            </a:spcBef>
            <a:spcAft>
              <a:spcPct val="35000"/>
            </a:spcAft>
            <a:buNone/>
          </a:pPr>
          <a:r>
            <a:rPr lang="en-US" sz="4900" kern="1200"/>
            <a:t>Who Conducts the Survey</a:t>
          </a:r>
        </a:p>
      </dsp:txBody>
      <dsp:txXfrm>
        <a:off x="0" y="26808"/>
        <a:ext cx="11222037" cy="1411200"/>
      </dsp:txXfrm>
    </dsp:sp>
    <dsp:sp modelId="{18458068-CBD5-4DFC-958E-55A52304EB3D}">
      <dsp:nvSpPr>
        <dsp:cNvPr id="0" name=""/>
        <dsp:cNvSpPr/>
      </dsp:nvSpPr>
      <dsp:spPr>
        <a:xfrm>
          <a:off x="0" y="1438008"/>
          <a:ext cx="11222037" cy="356438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1366" tIns="261366" rIns="348488" bIns="392049" numCol="1" spcCol="1270" anchor="t" anchorCtr="0">
          <a:noAutofit/>
        </a:bodyPr>
        <a:lstStyle/>
        <a:p>
          <a:pPr marL="285750" lvl="1" indent="-285750" algn="l" defTabSz="2178050">
            <a:lnSpc>
              <a:spcPct val="90000"/>
            </a:lnSpc>
            <a:spcBef>
              <a:spcPct val="0"/>
            </a:spcBef>
            <a:spcAft>
              <a:spcPct val="15000"/>
            </a:spcAft>
            <a:buChar char="•"/>
          </a:pPr>
          <a:r>
            <a:rPr lang="en-US" sz="4900" kern="1200"/>
            <a:t>Municipal staff vs consultants</a:t>
          </a:r>
        </a:p>
        <a:p>
          <a:pPr marL="285750" lvl="1" indent="-285750" algn="l" defTabSz="2178050">
            <a:lnSpc>
              <a:spcPct val="90000"/>
            </a:lnSpc>
            <a:spcBef>
              <a:spcPct val="0"/>
            </a:spcBef>
            <a:spcAft>
              <a:spcPct val="15000"/>
            </a:spcAft>
            <a:buChar char="•"/>
          </a:pPr>
          <a:r>
            <a:rPr lang="en-US" sz="4900" kern="1200"/>
            <a:t>Interviewers</a:t>
          </a:r>
        </a:p>
        <a:p>
          <a:pPr marL="285750" lvl="1" indent="-285750" algn="l" defTabSz="2178050">
            <a:lnSpc>
              <a:spcPct val="90000"/>
            </a:lnSpc>
            <a:spcBef>
              <a:spcPct val="0"/>
            </a:spcBef>
            <a:spcAft>
              <a:spcPct val="15000"/>
            </a:spcAft>
            <a:buChar char="•"/>
          </a:pPr>
          <a:r>
            <a:rPr lang="en-US" sz="4900" kern="1200"/>
            <a:t>Training requirements</a:t>
          </a:r>
        </a:p>
        <a:p>
          <a:pPr marL="285750" lvl="1" indent="-285750" algn="l" defTabSz="2178050">
            <a:lnSpc>
              <a:spcPct val="90000"/>
            </a:lnSpc>
            <a:spcBef>
              <a:spcPct val="0"/>
            </a:spcBef>
            <a:spcAft>
              <a:spcPct val="15000"/>
            </a:spcAft>
            <a:buChar char="•"/>
          </a:pPr>
          <a:r>
            <a:rPr lang="en-US" sz="4900" kern="1200"/>
            <a:t>Separation of duties</a:t>
          </a:r>
        </a:p>
      </dsp:txBody>
      <dsp:txXfrm>
        <a:off x="0" y="1438008"/>
        <a:ext cx="11222037" cy="356438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6A2D8-484C-432C-AC37-5E29F7EB9B35}">
      <dsp:nvSpPr>
        <dsp:cNvPr id="0" name=""/>
        <dsp:cNvSpPr/>
      </dsp:nvSpPr>
      <dsp:spPr>
        <a:xfrm>
          <a:off x="0" y="26808"/>
          <a:ext cx="11222037" cy="1411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ctr" defTabSz="2178050">
            <a:lnSpc>
              <a:spcPct val="90000"/>
            </a:lnSpc>
            <a:spcBef>
              <a:spcPct val="0"/>
            </a:spcBef>
            <a:spcAft>
              <a:spcPct val="35000"/>
            </a:spcAft>
            <a:buNone/>
          </a:pPr>
          <a:r>
            <a:rPr lang="en-US" sz="4900" kern="1200"/>
            <a:t>Confidentiality Requirements</a:t>
          </a:r>
        </a:p>
      </dsp:txBody>
      <dsp:txXfrm>
        <a:off x="0" y="26808"/>
        <a:ext cx="11222037" cy="1411200"/>
      </dsp:txXfrm>
    </dsp:sp>
    <dsp:sp modelId="{0199A4B0-04F0-41F2-ABC2-FC62F3D35C41}">
      <dsp:nvSpPr>
        <dsp:cNvPr id="0" name=""/>
        <dsp:cNvSpPr/>
      </dsp:nvSpPr>
      <dsp:spPr>
        <a:xfrm>
          <a:off x="0" y="1438008"/>
          <a:ext cx="11222037" cy="356438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1366" tIns="261366" rIns="348488" bIns="392049" numCol="1" spcCol="1270" anchor="t" anchorCtr="0">
          <a:noAutofit/>
        </a:bodyPr>
        <a:lstStyle/>
        <a:p>
          <a:pPr marL="285750" lvl="1" indent="-285750" algn="l" defTabSz="2178050">
            <a:lnSpc>
              <a:spcPct val="90000"/>
            </a:lnSpc>
            <a:spcBef>
              <a:spcPct val="0"/>
            </a:spcBef>
            <a:spcAft>
              <a:spcPct val="15000"/>
            </a:spcAft>
            <a:buChar char="•"/>
          </a:pPr>
          <a:r>
            <a:rPr lang="en-US" sz="4900" kern="1200"/>
            <a:t>Confidentiality policies</a:t>
          </a:r>
        </a:p>
        <a:p>
          <a:pPr marL="285750" lvl="1" indent="-285750" algn="l" defTabSz="2178050">
            <a:lnSpc>
              <a:spcPct val="90000"/>
            </a:lnSpc>
            <a:spcBef>
              <a:spcPct val="0"/>
            </a:spcBef>
            <a:spcAft>
              <a:spcPct val="15000"/>
            </a:spcAft>
            <a:buChar char="•"/>
          </a:pPr>
          <a:r>
            <a:rPr lang="en-US" sz="4900" kern="1200"/>
            <a:t>De-identification</a:t>
          </a:r>
        </a:p>
        <a:p>
          <a:pPr marL="285750" lvl="1" indent="-285750" algn="l" defTabSz="2178050">
            <a:lnSpc>
              <a:spcPct val="90000"/>
            </a:lnSpc>
            <a:spcBef>
              <a:spcPct val="0"/>
            </a:spcBef>
            <a:spcAft>
              <a:spcPct val="15000"/>
            </a:spcAft>
            <a:buChar char="•"/>
          </a:pPr>
          <a:r>
            <a:rPr lang="en-US" sz="4900" kern="1200"/>
            <a:t>Family ID’s</a:t>
          </a:r>
        </a:p>
        <a:p>
          <a:pPr marL="285750" lvl="1" indent="-285750" algn="l" defTabSz="2178050">
            <a:lnSpc>
              <a:spcPct val="90000"/>
            </a:lnSpc>
            <a:spcBef>
              <a:spcPct val="0"/>
            </a:spcBef>
            <a:spcAft>
              <a:spcPct val="15000"/>
            </a:spcAft>
            <a:buChar char="•"/>
          </a:pPr>
          <a:r>
            <a:rPr lang="en-US" sz="4900" kern="1200"/>
            <a:t>Secure storage requirements</a:t>
          </a:r>
        </a:p>
      </dsp:txBody>
      <dsp:txXfrm>
        <a:off x="0" y="1438008"/>
        <a:ext cx="11222037" cy="35643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BB779-C944-4B78-8E17-325E5210181A}">
      <dsp:nvSpPr>
        <dsp:cNvPr id="0" name=""/>
        <dsp:cNvSpPr/>
      </dsp:nvSpPr>
      <dsp:spPr>
        <a:xfrm>
          <a:off x="0" y="10349"/>
          <a:ext cx="11222037" cy="1440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203200" rIns="355600" bIns="203200" numCol="1" spcCol="1270" anchor="ctr" anchorCtr="0">
          <a:noAutofit/>
        </a:bodyPr>
        <a:lstStyle/>
        <a:p>
          <a:pPr marL="0" lvl="0" indent="0" algn="ctr" defTabSz="2222500">
            <a:lnSpc>
              <a:spcPct val="90000"/>
            </a:lnSpc>
            <a:spcBef>
              <a:spcPct val="0"/>
            </a:spcBef>
            <a:spcAft>
              <a:spcPct val="35000"/>
            </a:spcAft>
            <a:buNone/>
          </a:pPr>
          <a:r>
            <a:rPr lang="en-US" sz="5000" kern="1200"/>
            <a:t>Defining the Universe</a:t>
          </a:r>
        </a:p>
      </dsp:txBody>
      <dsp:txXfrm>
        <a:off x="0" y="10349"/>
        <a:ext cx="11222037" cy="1440000"/>
      </dsp:txXfrm>
    </dsp:sp>
    <dsp:sp modelId="{7620BA33-042C-434B-94A7-A92FE5EF62D2}">
      <dsp:nvSpPr>
        <dsp:cNvPr id="0" name=""/>
        <dsp:cNvSpPr/>
      </dsp:nvSpPr>
      <dsp:spPr>
        <a:xfrm>
          <a:off x="0" y="1450349"/>
          <a:ext cx="11222037" cy="35685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0" tIns="266700" rIns="355600" bIns="400050" numCol="1" spcCol="1270" anchor="t" anchorCtr="0">
          <a:noAutofit/>
        </a:bodyPr>
        <a:lstStyle/>
        <a:p>
          <a:pPr marL="285750" lvl="1" indent="-285750" algn="l" defTabSz="2222500">
            <a:lnSpc>
              <a:spcPct val="90000"/>
            </a:lnSpc>
            <a:spcBef>
              <a:spcPct val="0"/>
            </a:spcBef>
            <a:spcAft>
              <a:spcPct val="15000"/>
            </a:spcAft>
            <a:buChar char="•"/>
          </a:pPr>
          <a:r>
            <a:rPr lang="en-US" sz="5000" kern="1200"/>
            <a:t>Universe = All residential units</a:t>
          </a:r>
        </a:p>
        <a:p>
          <a:pPr marL="285750" lvl="1" indent="-285750" algn="l" defTabSz="2222500">
            <a:lnSpc>
              <a:spcPct val="90000"/>
            </a:lnSpc>
            <a:spcBef>
              <a:spcPct val="0"/>
            </a:spcBef>
            <a:spcAft>
              <a:spcPct val="15000"/>
            </a:spcAft>
            <a:buChar char="•"/>
          </a:pPr>
          <a:r>
            <a:rPr lang="en-US" sz="5000" kern="1200"/>
            <a:t>What cannot be excluded</a:t>
          </a:r>
        </a:p>
        <a:p>
          <a:pPr marL="285750" lvl="1" indent="-285750" algn="l" defTabSz="2222500">
            <a:lnSpc>
              <a:spcPct val="90000"/>
            </a:lnSpc>
            <a:spcBef>
              <a:spcPct val="0"/>
            </a:spcBef>
            <a:spcAft>
              <a:spcPct val="15000"/>
            </a:spcAft>
            <a:buChar char="•"/>
          </a:pPr>
          <a:r>
            <a:rPr lang="en-US" sz="5000" kern="1200"/>
            <a:t>Common ‘convenience sampling’ mistakes</a:t>
          </a:r>
        </a:p>
      </dsp:txBody>
      <dsp:txXfrm>
        <a:off x="0" y="1450349"/>
        <a:ext cx="11222037" cy="3568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DE18B-5FF2-4898-890E-C7AE47F3C962}">
      <dsp:nvSpPr>
        <dsp:cNvPr id="0" name=""/>
        <dsp:cNvSpPr/>
      </dsp:nvSpPr>
      <dsp:spPr>
        <a:xfrm>
          <a:off x="0" y="22882"/>
          <a:ext cx="11222037" cy="13805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a:t>Training Objectives</a:t>
          </a:r>
        </a:p>
      </dsp:txBody>
      <dsp:txXfrm>
        <a:off x="67395" y="90277"/>
        <a:ext cx="11087247" cy="1245809"/>
      </dsp:txXfrm>
    </dsp:sp>
    <dsp:sp modelId="{C2134B8E-426E-4533-AEDB-32C5AEBDB0E9}">
      <dsp:nvSpPr>
        <dsp:cNvPr id="0" name=""/>
        <dsp:cNvSpPr/>
      </dsp:nvSpPr>
      <dsp:spPr>
        <a:xfrm>
          <a:off x="0" y="1403482"/>
          <a:ext cx="11222037" cy="360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300" tIns="74930" rIns="419608" bIns="74930" numCol="1" spcCol="1270" anchor="t" anchorCtr="0">
          <a:noAutofit/>
        </a:bodyPr>
        <a:lstStyle/>
        <a:p>
          <a:pPr marL="285750" lvl="1" indent="-285750" algn="l" defTabSz="2044700">
            <a:lnSpc>
              <a:spcPct val="90000"/>
            </a:lnSpc>
            <a:spcBef>
              <a:spcPct val="0"/>
            </a:spcBef>
            <a:spcAft>
              <a:spcPct val="20000"/>
            </a:spcAft>
            <a:buChar char="•"/>
          </a:pPr>
          <a:r>
            <a:rPr lang="en-US" sz="4600" kern="1200"/>
            <a:t>What an income survey is</a:t>
          </a:r>
        </a:p>
        <a:p>
          <a:pPr marL="285750" lvl="1" indent="-285750" algn="l" defTabSz="2044700">
            <a:lnSpc>
              <a:spcPct val="90000"/>
            </a:lnSpc>
            <a:spcBef>
              <a:spcPct val="0"/>
            </a:spcBef>
            <a:spcAft>
              <a:spcPct val="20000"/>
            </a:spcAft>
            <a:buChar char="•"/>
          </a:pPr>
          <a:r>
            <a:rPr lang="en-US" sz="4600" kern="1200"/>
            <a:t>When it is allowed</a:t>
          </a:r>
        </a:p>
        <a:p>
          <a:pPr marL="285750" lvl="1" indent="-285750" algn="l" defTabSz="2044700">
            <a:lnSpc>
              <a:spcPct val="90000"/>
            </a:lnSpc>
            <a:spcBef>
              <a:spcPct val="0"/>
            </a:spcBef>
            <a:spcAft>
              <a:spcPct val="20000"/>
            </a:spcAft>
            <a:buChar char="•"/>
          </a:pPr>
          <a:r>
            <a:rPr lang="en-US" sz="4600" kern="1200"/>
            <a:t>How OCR evaluates it</a:t>
          </a:r>
        </a:p>
        <a:p>
          <a:pPr marL="285750" lvl="1" indent="-285750" algn="l" defTabSz="2044700">
            <a:lnSpc>
              <a:spcPct val="90000"/>
            </a:lnSpc>
            <a:spcBef>
              <a:spcPct val="0"/>
            </a:spcBef>
            <a:spcAft>
              <a:spcPct val="20000"/>
            </a:spcAft>
            <a:buChar char="•"/>
          </a:pPr>
          <a:r>
            <a:rPr lang="en-US" sz="4600" kern="1200"/>
            <a:t>What users will be able to do after this session</a:t>
          </a:r>
        </a:p>
      </dsp:txBody>
      <dsp:txXfrm>
        <a:off x="0" y="1403482"/>
        <a:ext cx="11222037" cy="36028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51D8F-6241-4385-B81E-6676FD6AE2E7}">
      <dsp:nvSpPr>
        <dsp:cNvPr id="0" name=""/>
        <dsp:cNvSpPr/>
      </dsp:nvSpPr>
      <dsp:spPr>
        <a:xfrm>
          <a:off x="0" y="26808"/>
          <a:ext cx="11222037" cy="1411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ctr" defTabSz="2178050">
            <a:lnSpc>
              <a:spcPct val="90000"/>
            </a:lnSpc>
            <a:spcBef>
              <a:spcPct val="0"/>
            </a:spcBef>
            <a:spcAft>
              <a:spcPct val="35000"/>
            </a:spcAft>
            <a:buNone/>
          </a:pPr>
          <a:r>
            <a:rPr lang="en-US" sz="4900" kern="1200"/>
            <a:t>Building the Sampling Frame</a:t>
          </a:r>
        </a:p>
      </dsp:txBody>
      <dsp:txXfrm>
        <a:off x="0" y="26808"/>
        <a:ext cx="11222037" cy="1411200"/>
      </dsp:txXfrm>
    </dsp:sp>
    <dsp:sp modelId="{8805AA38-E039-41C6-8F98-461EEAFB86C0}">
      <dsp:nvSpPr>
        <dsp:cNvPr id="0" name=""/>
        <dsp:cNvSpPr/>
      </dsp:nvSpPr>
      <dsp:spPr>
        <a:xfrm>
          <a:off x="0" y="1438008"/>
          <a:ext cx="11222037" cy="356438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1366" tIns="261366" rIns="348488" bIns="392049" numCol="1" spcCol="1270" anchor="t" anchorCtr="0">
          <a:noAutofit/>
        </a:bodyPr>
        <a:lstStyle/>
        <a:p>
          <a:pPr marL="285750" lvl="1" indent="-285750" algn="l" defTabSz="2178050">
            <a:lnSpc>
              <a:spcPct val="90000"/>
            </a:lnSpc>
            <a:spcBef>
              <a:spcPct val="0"/>
            </a:spcBef>
            <a:spcAft>
              <a:spcPct val="15000"/>
            </a:spcAft>
            <a:buChar char="•"/>
          </a:pPr>
          <a:r>
            <a:rPr lang="en-US" sz="4900" kern="1200"/>
            <a:t>Acceptable address sources</a:t>
          </a:r>
        </a:p>
        <a:p>
          <a:pPr marL="285750" lvl="1" indent="-285750" algn="l" defTabSz="2178050">
            <a:lnSpc>
              <a:spcPct val="90000"/>
            </a:lnSpc>
            <a:spcBef>
              <a:spcPct val="0"/>
            </a:spcBef>
            <a:spcAft>
              <a:spcPct val="15000"/>
            </a:spcAft>
            <a:buChar char="•"/>
          </a:pPr>
          <a:r>
            <a:rPr lang="en-US" sz="4900" kern="1200"/>
            <a:t>Removing non-residential units</a:t>
          </a:r>
        </a:p>
        <a:p>
          <a:pPr marL="285750" lvl="1" indent="-285750" algn="l" defTabSz="2178050">
            <a:lnSpc>
              <a:spcPct val="90000"/>
            </a:lnSpc>
            <a:spcBef>
              <a:spcPct val="0"/>
            </a:spcBef>
            <a:spcAft>
              <a:spcPct val="15000"/>
            </a:spcAft>
            <a:buChar char="•"/>
          </a:pPr>
          <a:r>
            <a:rPr lang="en-US" sz="4900" kern="1200"/>
            <a:t>Vacancies and multi-unit buildings</a:t>
          </a:r>
        </a:p>
        <a:p>
          <a:pPr marL="285750" lvl="1" indent="-285750" algn="l" defTabSz="2178050">
            <a:lnSpc>
              <a:spcPct val="90000"/>
            </a:lnSpc>
            <a:spcBef>
              <a:spcPct val="0"/>
            </a:spcBef>
            <a:spcAft>
              <a:spcPct val="15000"/>
            </a:spcAft>
            <a:buChar char="•"/>
          </a:pPr>
          <a:r>
            <a:rPr lang="en-US" sz="4900" kern="1200"/>
            <a:t>Why bad lists doom good surveys</a:t>
          </a:r>
        </a:p>
      </dsp:txBody>
      <dsp:txXfrm>
        <a:off x="0" y="1438008"/>
        <a:ext cx="11222037" cy="356438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F8AF-10FD-48EA-96EF-6DE8961731C4}">
      <dsp:nvSpPr>
        <dsp:cNvPr id="0" name=""/>
        <dsp:cNvSpPr/>
      </dsp:nvSpPr>
      <dsp:spPr>
        <a:xfrm>
          <a:off x="0" y="10349"/>
          <a:ext cx="11222037" cy="1440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203200" rIns="355600" bIns="203200" numCol="1" spcCol="1270" anchor="ctr" anchorCtr="0">
          <a:noAutofit/>
        </a:bodyPr>
        <a:lstStyle/>
        <a:p>
          <a:pPr marL="0" lvl="0" indent="0" algn="ctr" defTabSz="2222500">
            <a:lnSpc>
              <a:spcPct val="90000"/>
            </a:lnSpc>
            <a:spcBef>
              <a:spcPct val="0"/>
            </a:spcBef>
            <a:spcAft>
              <a:spcPct val="35000"/>
            </a:spcAft>
            <a:buNone/>
          </a:pPr>
          <a:r>
            <a:rPr lang="en-US" sz="5000" kern="1200"/>
            <a:t>Public Outreach Before Surveying</a:t>
          </a:r>
        </a:p>
      </dsp:txBody>
      <dsp:txXfrm>
        <a:off x="0" y="10349"/>
        <a:ext cx="11222037" cy="1440000"/>
      </dsp:txXfrm>
    </dsp:sp>
    <dsp:sp modelId="{BE0B03F7-61A7-43AD-82B3-C66E585D4247}">
      <dsp:nvSpPr>
        <dsp:cNvPr id="0" name=""/>
        <dsp:cNvSpPr/>
      </dsp:nvSpPr>
      <dsp:spPr>
        <a:xfrm>
          <a:off x="0" y="1450349"/>
          <a:ext cx="11222037" cy="35685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0" tIns="266700" rIns="355600" bIns="400050" numCol="1" spcCol="1270" anchor="t" anchorCtr="0">
          <a:noAutofit/>
        </a:bodyPr>
        <a:lstStyle/>
        <a:p>
          <a:pPr marL="285750" lvl="1" indent="-285750" algn="l" defTabSz="2222500">
            <a:lnSpc>
              <a:spcPct val="90000"/>
            </a:lnSpc>
            <a:spcBef>
              <a:spcPct val="0"/>
            </a:spcBef>
            <a:spcAft>
              <a:spcPct val="15000"/>
            </a:spcAft>
            <a:buChar char="•"/>
          </a:pPr>
          <a:r>
            <a:rPr lang="en-US" sz="5000" kern="1200"/>
            <a:t>Why advance notice matters</a:t>
          </a:r>
        </a:p>
        <a:p>
          <a:pPr marL="285750" lvl="1" indent="-285750" algn="l" defTabSz="2222500">
            <a:lnSpc>
              <a:spcPct val="90000"/>
            </a:lnSpc>
            <a:spcBef>
              <a:spcPct val="0"/>
            </a:spcBef>
            <a:spcAft>
              <a:spcPct val="15000"/>
            </a:spcAft>
            <a:buChar char="•"/>
          </a:pPr>
          <a:r>
            <a:rPr lang="en-US" sz="5000" kern="1200"/>
            <a:t>Outreach tools</a:t>
          </a:r>
        </a:p>
        <a:p>
          <a:pPr marL="285750" lvl="1" indent="-285750" algn="l" defTabSz="2222500">
            <a:lnSpc>
              <a:spcPct val="90000"/>
            </a:lnSpc>
            <a:spcBef>
              <a:spcPct val="0"/>
            </a:spcBef>
            <a:spcAft>
              <a:spcPct val="15000"/>
            </a:spcAft>
            <a:buChar char="•"/>
          </a:pPr>
          <a:r>
            <a:rPr lang="en-US" sz="5000" kern="1200"/>
            <a:t>Messaging that increases participation </a:t>
          </a:r>
        </a:p>
      </dsp:txBody>
      <dsp:txXfrm>
        <a:off x="0" y="1450349"/>
        <a:ext cx="11222037" cy="35685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61FCD-C519-4815-8A01-0AA0A50BD2F0}">
      <dsp:nvSpPr>
        <dsp:cNvPr id="0" name=""/>
        <dsp:cNvSpPr/>
      </dsp:nvSpPr>
      <dsp:spPr>
        <a:xfrm>
          <a:off x="0" y="7694"/>
          <a:ext cx="11222037" cy="1670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235712" rIns="412496" bIns="235712" numCol="1" spcCol="1270" anchor="ctr" anchorCtr="0">
          <a:noAutofit/>
        </a:bodyPr>
        <a:lstStyle/>
        <a:p>
          <a:pPr marL="0" lvl="0" indent="0" algn="ctr" defTabSz="2578100">
            <a:lnSpc>
              <a:spcPct val="90000"/>
            </a:lnSpc>
            <a:spcBef>
              <a:spcPct val="0"/>
            </a:spcBef>
            <a:spcAft>
              <a:spcPct val="35000"/>
            </a:spcAft>
            <a:buNone/>
          </a:pPr>
          <a:r>
            <a:rPr lang="en-US" sz="5800" kern="1200"/>
            <a:t>Survey Timeline &amp; Sequencing</a:t>
          </a:r>
        </a:p>
      </dsp:txBody>
      <dsp:txXfrm>
        <a:off x="0" y="7694"/>
        <a:ext cx="11222037" cy="1670400"/>
      </dsp:txXfrm>
    </dsp:sp>
    <dsp:sp modelId="{AF1E0C73-3040-43CD-860A-3E691AC9A3E4}">
      <dsp:nvSpPr>
        <dsp:cNvPr id="0" name=""/>
        <dsp:cNvSpPr/>
      </dsp:nvSpPr>
      <dsp:spPr>
        <a:xfrm>
          <a:off x="0" y="1678094"/>
          <a:ext cx="11222037" cy="33434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9372" tIns="309372" rIns="412496" bIns="464058" numCol="1" spcCol="1270" anchor="t" anchorCtr="0">
          <a:noAutofit/>
        </a:bodyPr>
        <a:lstStyle/>
        <a:p>
          <a:pPr marL="285750" lvl="1" indent="-285750" algn="l" defTabSz="2578100">
            <a:lnSpc>
              <a:spcPct val="90000"/>
            </a:lnSpc>
            <a:spcBef>
              <a:spcPct val="0"/>
            </a:spcBef>
            <a:spcAft>
              <a:spcPct val="15000"/>
            </a:spcAft>
            <a:buChar char="•"/>
          </a:pPr>
          <a:r>
            <a:rPr lang="en-US" sz="5800" kern="1200"/>
            <a:t>Planning vs fielding</a:t>
          </a:r>
        </a:p>
        <a:p>
          <a:pPr marL="285750" lvl="1" indent="-285750" algn="l" defTabSz="2578100">
            <a:lnSpc>
              <a:spcPct val="90000"/>
            </a:lnSpc>
            <a:spcBef>
              <a:spcPct val="0"/>
            </a:spcBef>
            <a:spcAft>
              <a:spcPct val="15000"/>
            </a:spcAft>
            <a:buChar char="•"/>
          </a:pPr>
          <a:r>
            <a:rPr lang="en-US" sz="5800" kern="1200"/>
            <a:t>Why order matters</a:t>
          </a:r>
        </a:p>
        <a:p>
          <a:pPr marL="285750" lvl="1" indent="-285750" algn="l" defTabSz="2578100">
            <a:lnSpc>
              <a:spcPct val="90000"/>
            </a:lnSpc>
            <a:spcBef>
              <a:spcPct val="0"/>
            </a:spcBef>
            <a:spcAft>
              <a:spcPct val="15000"/>
            </a:spcAft>
            <a:buChar char="•"/>
          </a:pPr>
          <a:r>
            <a:rPr lang="en-US" sz="5800" kern="1200"/>
            <a:t>Typical timeframes</a:t>
          </a:r>
        </a:p>
      </dsp:txBody>
      <dsp:txXfrm>
        <a:off x="0" y="1678094"/>
        <a:ext cx="11222037" cy="33434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E62C2-274D-488A-8CD1-CBB657373153}">
      <dsp:nvSpPr>
        <dsp:cNvPr id="0" name=""/>
        <dsp:cNvSpPr/>
      </dsp:nvSpPr>
      <dsp:spPr>
        <a:xfrm>
          <a:off x="0" y="78015"/>
          <a:ext cx="10099833" cy="3898535"/>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DF9047-C503-44F8-846A-DA6B46992BC7}">
      <dsp:nvSpPr>
        <dsp:cNvPr id="0" name=""/>
        <dsp:cNvSpPr/>
      </dsp:nvSpPr>
      <dsp:spPr>
        <a:xfrm>
          <a:off x="2693288" y="1052649"/>
          <a:ext cx="8528748" cy="38985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7152" tIns="327152" rIns="327152" bIns="327152" numCol="1" spcCol="1270" anchor="t" anchorCtr="0">
          <a:noAutofit/>
        </a:bodyPr>
        <a:lstStyle/>
        <a:p>
          <a:pPr marL="0" lvl="0" indent="0" algn="l" defTabSz="2044700">
            <a:lnSpc>
              <a:spcPct val="90000"/>
            </a:lnSpc>
            <a:spcBef>
              <a:spcPct val="0"/>
            </a:spcBef>
            <a:spcAft>
              <a:spcPct val="35000"/>
            </a:spcAft>
            <a:buNone/>
          </a:pPr>
          <a:r>
            <a:rPr lang="en-US" sz="4600" kern="1200"/>
            <a:t>Survey Modes Overview</a:t>
          </a:r>
        </a:p>
        <a:p>
          <a:pPr marL="285750" lvl="1" indent="-285750" algn="l" defTabSz="1600200">
            <a:lnSpc>
              <a:spcPct val="90000"/>
            </a:lnSpc>
            <a:spcBef>
              <a:spcPct val="0"/>
            </a:spcBef>
            <a:spcAft>
              <a:spcPct val="15000"/>
            </a:spcAft>
            <a:buChar char="•"/>
          </a:pPr>
          <a:r>
            <a:rPr lang="en-US" sz="3600" kern="1200"/>
            <a:t>Mail</a:t>
          </a:r>
        </a:p>
        <a:p>
          <a:pPr marL="285750" lvl="1" indent="-285750" algn="l" defTabSz="1600200">
            <a:lnSpc>
              <a:spcPct val="90000"/>
            </a:lnSpc>
            <a:spcBef>
              <a:spcPct val="0"/>
            </a:spcBef>
            <a:spcAft>
              <a:spcPct val="15000"/>
            </a:spcAft>
            <a:buChar char="•"/>
          </a:pPr>
          <a:r>
            <a:rPr lang="en-US" sz="3600" kern="1200"/>
            <a:t>Web-based</a:t>
          </a:r>
        </a:p>
        <a:p>
          <a:pPr marL="285750" lvl="1" indent="-285750" algn="l" defTabSz="1600200">
            <a:lnSpc>
              <a:spcPct val="90000"/>
            </a:lnSpc>
            <a:spcBef>
              <a:spcPct val="0"/>
            </a:spcBef>
            <a:spcAft>
              <a:spcPct val="15000"/>
            </a:spcAft>
            <a:buChar char="•"/>
          </a:pPr>
          <a:r>
            <a:rPr lang="en-US" sz="3600" kern="1200"/>
            <a:t>Phone</a:t>
          </a:r>
        </a:p>
        <a:p>
          <a:pPr marL="285750" lvl="1" indent="-285750" algn="l" defTabSz="1600200">
            <a:lnSpc>
              <a:spcPct val="90000"/>
            </a:lnSpc>
            <a:spcBef>
              <a:spcPct val="0"/>
            </a:spcBef>
            <a:spcAft>
              <a:spcPct val="15000"/>
            </a:spcAft>
            <a:buChar char="•"/>
          </a:pPr>
          <a:r>
            <a:rPr lang="en-US" sz="3600" kern="1200"/>
            <a:t>In-person</a:t>
          </a:r>
        </a:p>
      </dsp:txBody>
      <dsp:txXfrm>
        <a:off x="2807472" y="1166833"/>
        <a:ext cx="8300380" cy="367016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D2024-1935-4521-975C-B353E1F9FE1C}">
      <dsp:nvSpPr>
        <dsp:cNvPr id="0" name=""/>
        <dsp:cNvSpPr/>
      </dsp:nvSpPr>
      <dsp:spPr>
        <a:xfrm>
          <a:off x="0" y="78015"/>
          <a:ext cx="10099833" cy="3898535"/>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27A9E-097B-42BE-AD34-75F283AB8AF1}">
      <dsp:nvSpPr>
        <dsp:cNvPr id="0" name=""/>
        <dsp:cNvSpPr/>
      </dsp:nvSpPr>
      <dsp:spPr>
        <a:xfrm>
          <a:off x="2693288" y="1052649"/>
          <a:ext cx="8528748" cy="38985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1376" tIns="341376" rIns="341376" bIns="341376" numCol="1" spcCol="1270" anchor="t" anchorCtr="0">
          <a:noAutofit/>
        </a:bodyPr>
        <a:lstStyle/>
        <a:p>
          <a:pPr marL="0" lvl="0" indent="0" algn="l" defTabSz="2133600">
            <a:lnSpc>
              <a:spcPct val="90000"/>
            </a:lnSpc>
            <a:spcBef>
              <a:spcPct val="0"/>
            </a:spcBef>
            <a:spcAft>
              <a:spcPct val="35000"/>
            </a:spcAft>
            <a:buNone/>
          </a:pPr>
          <a:r>
            <a:rPr lang="en-US" sz="4800" kern="1200"/>
            <a:t>Multimodal Survey Strategy</a:t>
          </a:r>
        </a:p>
        <a:p>
          <a:pPr marL="285750" lvl="1" indent="-285750" algn="l" defTabSz="1644650">
            <a:lnSpc>
              <a:spcPct val="90000"/>
            </a:lnSpc>
            <a:spcBef>
              <a:spcPct val="0"/>
            </a:spcBef>
            <a:spcAft>
              <a:spcPct val="15000"/>
            </a:spcAft>
            <a:buChar char="•"/>
          </a:pPr>
          <a:r>
            <a:rPr lang="en-US" sz="3700" kern="1200"/>
            <a:t>Why HUD and OCR recommend multimodal</a:t>
          </a:r>
        </a:p>
        <a:p>
          <a:pPr marL="285750" lvl="1" indent="-285750" algn="l" defTabSz="1644650">
            <a:lnSpc>
              <a:spcPct val="90000"/>
            </a:lnSpc>
            <a:spcBef>
              <a:spcPct val="0"/>
            </a:spcBef>
            <a:spcAft>
              <a:spcPct val="15000"/>
            </a:spcAft>
            <a:buChar char="•"/>
          </a:pPr>
          <a:r>
            <a:rPr lang="en-US" sz="3700" kern="1200"/>
            <a:t>Costs vs response tradeoffs</a:t>
          </a:r>
        </a:p>
        <a:p>
          <a:pPr marL="285750" lvl="1" indent="-285750" algn="l" defTabSz="1644650">
            <a:lnSpc>
              <a:spcPct val="90000"/>
            </a:lnSpc>
            <a:spcBef>
              <a:spcPct val="0"/>
            </a:spcBef>
            <a:spcAft>
              <a:spcPct val="15000"/>
            </a:spcAft>
            <a:buChar char="•"/>
          </a:pPr>
          <a:r>
            <a:rPr lang="en-US" sz="3700" kern="1200"/>
            <a:t>Rural vs urban considerations</a:t>
          </a:r>
        </a:p>
      </dsp:txBody>
      <dsp:txXfrm>
        <a:off x="2807472" y="1166833"/>
        <a:ext cx="8300380" cy="367016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97599-5516-4D1A-A73C-894352AE2DAD}">
      <dsp:nvSpPr>
        <dsp:cNvPr id="0" name=""/>
        <dsp:cNvSpPr/>
      </dsp:nvSpPr>
      <dsp:spPr>
        <a:xfrm>
          <a:off x="0" y="78015"/>
          <a:ext cx="10099833" cy="3898535"/>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AC79CC-CE01-409A-B7B6-0C7BD5943E54}">
      <dsp:nvSpPr>
        <dsp:cNvPr id="0" name=""/>
        <dsp:cNvSpPr/>
      </dsp:nvSpPr>
      <dsp:spPr>
        <a:xfrm>
          <a:off x="2693288" y="1052649"/>
          <a:ext cx="8528748" cy="38985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84480" rIns="284480" bIns="284480" numCol="1" spcCol="1270" anchor="t" anchorCtr="0">
          <a:noAutofit/>
        </a:bodyPr>
        <a:lstStyle/>
        <a:p>
          <a:pPr marL="0" lvl="0" indent="0" algn="l" defTabSz="1778000">
            <a:lnSpc>
              <a:spcPct val="90000"/>
            </a:lnSpc>
            <a:spcBef>
              <a:spcPct val="0"/>
            </a:spcBef>
            <a:spcAft>
              <a:spcPct val="35000"/>
            </a:spcAft>
            <a:buNone/>
          </a:pPr>
          <a:r>
            <a:rPr lang="en-US" sz="4000" kern="1200" dirty="0"/>
            <a:t>Required Survey Instrument Elements </a:t>
          </a:r>
        </a:p>
        <a:p>
          <a:pPr marL="285750" lvl="1" indent="-285750" algn="l" defTabSz="1377950">
            <a:lnSpc>
              <a:spcPct val="90000"/>
            </a:lnSpc>
            <a:spcBef>
              <a:spcPct val="0"/>
            </a:spcBef>
            <a:spcAft>
              <a:spcPct val="15000"/>
            </a:spcAft>
            <a:buChar char="•"/>
          </a:pPr>
          <a:r>
            <a:rPr lang="en-US" sz="3100" kern="1200" dirty="0"/>
            <a:t>Informed consent</a:t>
          </a:r>
        </a:p>
        <a:p>
          <a:pPr marL="285750" lvl="1" indent="-285750" algn="l" defTabSz="1377950">
            <a:lnSpc>
              <a:spcPct val="90000"/>
            </a:lnSpc>
            <a:spcBef>
              <a:spcPct val="0"/>
            </a:spcBef>
            <a:spcAft>
              <a:spcPct val="15000"/>
            </a:spcAft>
            <a:buChar char="•"/>
          </a:pPr>
          <a:r>
            <a:rPr lang="en-US" sz="3100" kern="1200"/>
            <a:t>Family size</a:t>
          </a:r>
        </a:p>
        <a:p>
          <a:pPr marL="285750" lvl="1" indent="-285750" algn="l" defTabSz="1377950">
            <a:lnSpc>
              <a:spcPct val="90000"/>
            </a:lnSpc>
            <a:spcBef>
              <a:spcPct val="0"/>
            </a:spcBef>
            <a:spcAft>
              <a:spcPct val="15000"/>
            </a:spcAft>
            <a:buChar char="•"/>
          </a:pPr>
          <a:r>
            <a:rPr lang="en-US" sz="3100" kern="1200"/>
            <a:t>Income question structure</a:t>
          </a:r>
        </a:p>
        <a:p>
          <a:pPr marL="285750" lvl="1" indent="-285750" algn="l" defTabSz="1377950">
            <a:lnSpc>
              <a:spcPct val="90000"/>
            </a:lnSpc>
            <a:spcBef>
              <a:spcPct val="0"/>
            </a:spcBef>
            <a:spcAft>
              <a:spcPct val="15000"/>
            </a:spcAft>
            <a:buChar char="•"/>
          </a:pPr>
          <a:r>
            <a:rPr lang="en-US" sz="3100" kern="1200"/>
            <a:t>Optional demographic questions</a:t>
          </a:r>
        </a:p>
      </dsp:txBody>
      <dsp:txXfrm>
        <a:off x="2807472" y="1166833"/>
        <a:ext cx="8300380" cy="367016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FBA49-6C04-4850-9122-F91F75EB8813}">
      <dsp:nvSpPr>
        <dsp:cNvPr id="0" name=""/>
        <dsp:cNvSpPr/>
      </dsp:nvSpPr>
      <dsp:spPr>
        <a:xfrm>
          <a:off x="0" y="78015"/>
          <a:ext cx="10099833" cy="3898535"/>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4F0A1-06D3-4E62-BCCC-8375288A4F51}">
      <dsp:nvSpPr>
        <dsp:cNvPr id="0" name=""/>
        <dsp:cNvSpPr/>
      </dsp:nvSpPr>
      <dsp:spPr>
        <a:xfrm>
          <a:off x="2693288" y="1052649"/>
          <a:ext cx="8528748" cy="38985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4048" tIns="384048" rIns="384048" bIns="384048" numCol="1" spcCol="1270" anchor="t" anchorCtr="0">
          <a:noAutofit/>
        </a:bodyPr>
        <a:lstStyle/>
        <a:p>
          <a:pPr marL="0" lvl="0" indent="0" algn="l" defTabSz="2400300">
            <a:lnSpc>
              <a:spcPct val="90000"/>
            </a:lnSpc>
            <a:spcBef>
              <a:spcPct val="0"/>
            </a:spcBef>
            <a:spcAft>
              <a:spcPct val="35000"/>
            </a:spcAft>
            <a:buNone/>
          </a:pPr>
          <a:r>
            <a:rPr lang="en-US" sz="5400" kern="1200"/>
            <a:t>Income Question Design</a:t>
          </a:r>
        </a:p>
        <a:p>
          <a:pPr marL="285750" lvl="1" indent="-285750" algn="l" defTabSz="1866900">
            <a:lnSpc>
              <a:spcPct val="90000"/>
            </a:lnSpc>
            <a:spcBef>
              <a:spcPct val="0"/>
            </a:spcBef>
            <a:spcAft>
              <a:spcPct val="15000"/>
            </a:spcAft>
            <a:buChar char="•"/>
          </a:pPr>
          <a:r>
            <a:rPr lang="en-US" sz="4200" kern="1200"/>
            <a:t>Absolute income vs threshold</a:t>
          </a:r>
        </a:p>
        <a:p>
          <a:pPr marL="285750" lvl="1" indent="-285750" algn="l" defTabSz="1866900">
            <a:lnSpc>
              <a:spcPct val="90000"/>
            </a:lnSpc>
            <a:spcBef>
              <a:spcPct val="0"/>
            </a:spcBef>
            <a:spcAft>
              <a:spcPct val="15000"/>
            </a:spcAft>
            <a:buChar char="•"/>
          </a:pPr>
          <a:r>
            <a:rPr lang="en-US" sz="4200" kern="1200"/>
            <a:t>Sensitivity concerns</a:t>
          </a:r>
        </a:p>
        <a:p>
          <a:pPr marL="285750" lvl="1" indent="-285750" algn="l" defTabSz="1866900">
            <a:lnSpc>
              <a:spcPct val="90000"/>
            </a:lnSpc>
            <a:spcBef>
              <a:spcPct val="0"/>
            </a:spcBef>
            <a:spcAft>
              <a:spcPct val="15000"/>
            </a:spcAft>
            <a:buChar char="•"/>
          </a:pPr>
          <a:r>
            <a:rPr lang="en-US" sz="4200" kern="1200"/>
            <a:t>Accuracy vs response rates</a:t>
          </a:r>
        </a:p>
      </dsp:txBody>
      <dsp:txXfrm>
        <a:off x="2807472" y="1166833"/>
        <a:ext cx="8300380" cy="367016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9180F-93B0-41C4-A75A-08EB4D141D88}">
      <dsp:nvSpPr>
        <dsp:cNvPr id="0" name=""/>
        <dsp:cNvSpPr/>
      </dsp:nvSpPr>
      <dsp:spPr>
        <a:xfrm>
          <a:off x="0" y="78015"/>
          <a:ext cx="10099833" cy="3898535"/>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DA019-0B0E-4B95-B8F9-6005B7F2F4A0}">
      <dsp:nvSpPr>
        <dsp:cNvPr id="0" name=""/>
        <dsp:cNvSpPr/>
      </dsp:nvSpPr>
      <dsp:spPr>
        <a:xfrm>
          <a:off x="2693288" y="1052649"/>
          <a:ext cx="8528748" cy="38985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0040" tIns="320040" rIns="320040" bIns="320040" numCol="1" spcCol="1270" anchor="t" anchorCtr="0">
          <a:noAutofit/>
        </a:bodyPr>
        <a:lstStyle/>
        <a:p>
          <a:pPr marL="0" lvl="0" indent="0" algn="l" defTabSz="2000250">
            <a:lnSpc>
              <a:spcPct val="90000"/>
            </a:lnSpc>
            <a:spcBef>
              <a:spcPct val="0"/>
            </a:spcBef>
            <a:spcAft>
              <a:spcPct val="35000"/>
            </a:spcAft>
            <a:buNone/>
          </a:pPr>
          <a:r>
            <a:rPr lang="en-US" sz="4500" kern="1200"/>
            <a:t>Case Management &amp; Fieldwork</a:t>
          </a:r>
        </a:p>
        <a:p>
          <a:pPr marL="285750" lvl="1" indent="-285750" algn="l" defTabSz="1555750">
            <a:lnSpc>
              <a:spcPct val="90000"/>
            </a:lnSpc>
            <a:spcBef>
              <a:spcPct val="0"/>
            </a:spcBef>
            <a:spcAft>
              <a:spcPct val="15000"/>
            </a:spcAft>
            <a:buChar char="•"/>
          </a:pPr>
          <a:r>
            <a:rPr lang="en-US" sz="3500" kern="1200"/>
            <a:t>Tracking responses</a:t>
          </a:r>
        </a:p>
        <a:p>
          <a:pPr marL="285750" lvl="1" indent="-285750" algn="l" defTabSz="1555750">
            <a:lnSpc>
              <a:spcPct val="90000"/>
            </a:lnSpc>
            <a:spcBef>
              <a:spcPct val="0"/>
            </a:spcBef>
            <a:spcAft>
              <a:spcPct val="15000"/>
            </a:spcAft>
            <a:buChar char="•"/>
          </a:pPr>
          <a:r>
            <a:rPr lang="en-US" sz="3500" kern="1200"/>
            <a:t>Disposition codes</a:t>
          </a:r>
        </a:p>
        <a:p>
          <a:pPr marL="285750" lvl="1" indent="-285750" algn="l" defTabSz="1555750">
            <a:lnSpc>
              <a:spcPct val="90000"/>
            </a:lnSpc>
            <a:spcBef>
              <a:spcPct val="0"/>
            </a:spcBef>
            <a:spcAft>
              <a:spcPct val="15000"/>
            </a:spcAft>
            <a:buChar char="•"/>
          </a:pPr>
          <a:r>
            <a:rPr lang="en-US" sz="3500" kern="1200"/>
            <a:t>Avoiding duplicate surveys</a:t>
          </a:r>
        </a:p>
      </dsp:txBody>
      <dsp:txXfrm>
        <a:off x="2807472" y="1166833"/>
        <a:ext cx="8300380" cy="367016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402FF-61B0-4962-8043-A039DC23F4EF}">
      <dsp:nvSpPr>
        <dsp:cNvPr id="0" name=""/>
        <dsp:cNvSpPr/>
      </dsp:nvSpPr>
      <dsp:spPr>
        <a:xfrm>
          <a:off x="0" y="78015"/>
          <a:ext cx="10099833" cy="3898535"/>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654F0-ECE6-4DA4-AECA-EFCEDE97F4C9}">
      <dsp:nvSpPr>
        <dsp:cNvPr id="0" name=""/>
        <dsp:cNvSpPr/>
      </dsp:nvSpPr>
      <dsp:spPr>
        <a:xfrm>
          <a:off x="2693288" y="1052649"/>
          <a:ext cx="8528748" cy="38985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1376" tIns="341376" rIns="341376" bIns="341376" numCol="1" spcCol="1270" anchor="t" anchorCtr="0">
          <a:noAutofit/>
        </a:bodyPr>
        <a:lstStyle/>
        <a:p>
          <a:pPr marL="0" lvl="0" indent="0" algn="l" defTabSz="2133600">
            <a:lnSpc>
              <a:spcPct val="90000"/>
            </a:lnSpc>
            <a:spcBef>
              <a:spcPct val="0"/>
            </a:spcBef>
            <a:spcAft>
              <a:spcPct val="35000"/>
            </a:spcAft>
            <a:buNone/>
          </a:pPr>
          <a:r>
            <a:rPr lang="en-US" sz="4800" kern="1200" dirty="0"/>
            <a:t>Cost Considerations </a:t>
          </a:r>
        </a:p>
        <a:p>
          <a:pPr marL="285750" lvl="1" indent="-285750" algn="l" defTabSz="1644650">
            <a:lnSpc>
              <a:spcPct val="90000"/>
            </a:lnSpc>
            <a:spcBef>
              <a:spcPct val="0"/>
            </a:spcBef>
            <a:spcAft>
              <a:spcPct val="15000"/>
            </a:spcAft>
            <a:buChar char="•"/>
          </a:pPr>
          <a:r>
            <a:rPr lang="en-US" sz="3700" kern="1200"/>
            <a:t>Typical material costs</a:t>
          </a:r>
        </a:p>
        <a:p>
          <a:pPr marL="285750" lvl="1" indent="-285750" algn="l" defTabSz="1644650">
            <a:lnSpc>
              <a:spcPct val="90000"/>
            </a:lnSpc>
            <a:spcBef>
              <a:spcPct val="0"/>
            </a:spcBef>
            <a:spcAft>
              <a:spcPct val="15000"/>
            </a:spcAft>
            <a:buChar char="•"/>
          </a:pPr>
          <a:r>
            <a:rPr lang="en-US" sz="3700" kern="1200"/>
            <a:t>Staff time</a:t>
          </a:r>
        </a:p>
        <a:p>
          <a:pPr marL="285750" lvl="1" indent="-285750" algn="l" defTabSz="1644650">
            <a:lnSpc>
              <a:spcPct val="90000"/>
            </a:lnSpc>
            <a:spcBef>
              <a:spcPct val="0"/>
            </a:spcBef>
            <a:spcAft>
              <a:spcPct val="15000"/>
            </a:spcAft>
            <a:buChar char="•"/>
          </a:pPr>
          <a:r>
            <a:rPr lang="en-US" sz="3700" kern="1200"/>
            <a:t>Why surveys fail when under-resourced</a:t>
          </a:r>
        </a:p>
      </dsp:txBody>
      <dsp:txXfrm>
        <a:off x="2807472" y="1166833"/>
        <a:ext cx="8300380" cy="367016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9170B-DB49-4DC7-BC30-ADAD5B931757}">
      <dsp:nvSpPr>
        <dsp:cNvPr id="0" name=""/>
        <dsp:cNvSpPr/>
      </dsp:nvSpPr>
      <dsp:spPr>
        <a:xfrm>
          <a:off x="0" y="0"/>
          <a:ext cx="1122203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6F673-506F-444D-A9C1-88089CC2917B}">
      <dsp:nvSpPr>
        <dsp:cNvPr id="0" name=""/>
        <dsp:cNvSpPr/>
      </dsp:nvSpPr>
      <dsp:spPr>
        <a:xfrm>
          <a:off x="0" y="0"/>
          <a:ext cx="2244407" cy="502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Why Sampling Matters	</a:t>
          </a:r>
        </a:p>
      </dsp:txBody>
      <dsp:txXfrm>
        <a:off x="0" y="0"/>
        <a:ext cx="2244407" cy="5029199"/>
      </dsp:txXfrm>
    </dsp:sp>
    <dsp:sp modelId="{17A5AAA4-37AE-47F5-A9E7-66D816936E25}">
      <dsp:nvSpPr>
        <dsp:cNvPr id="0" name=""/>
        <dsp:cNvSpPr/>
      </dsp:nvSpPr>
      <dsp:spPr>
        <a:xfrm>
          <a:off x="2412737" y="78581"/>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dirty="0"/>
            <a:t>Representativeness</a:t>
          </a:r>
          <a:r>
            <a:rPr lang="en-US" sz="6200" kern="1200" dirty="0"/>
            <a:t>	</a:t>
          </a:r>
        </a:p>
      </dsp:txBody>
      <dsp:txXfrm>
        <a:off x="2412737" y="78581"/>
        <a:ext cx="8809299" cy="1571624"/>
      </dsp:txXfrm>
    </dsp:sp>
    <dsp:sp modelId="{034EFBB5-123D-4CA3-9FED-CA8BDE9B8404}">
      <dsp:nvSpPr>
        <dsp:cNvPr id="0" name=""/>
        <dsp:cNvSpPr/>
      </dsp:nvSpPr>
      <dsp:spPr>
        <a:xfrm>
          <a:off x="2244407" y="1650206"/>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8236D9-9D9E-43FF-AD72-725CDDC33C97}">
      <dsp:nvSpPr>
        <dsp:cNvPr id="0" name=""/>
        <dsp:cNvSpPr/>
      </dsp:nvSpPr>
      <dsp:spPr>
        <a:xfrm>
          <a:off x="2412737" y="1728787"/>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Randomization</a:t>
          </a:r>
        </a:p>
      </dsp:txBody>
      <dsp:txXfrm>
        <a:off x="2412737" y="1728787"/>
        <a:ext cx="8809299" cy="1571624"/>
      </dsp:txXfrm>
    </dsp:sp>
    <dsp:sp modelId="{7FBD7267-61AF-444F-997C-0E97379F318D}">
      <dsp:nvSpPr>
        <dsp:cNvPr id="0" name=""/>
        <dsp:cNvSpPr/>
      </dsp:nvSpPr>
      <dsp:spPr>
        <a:xfrm>
          <a:off x="2244407" y="3300412"/>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E92DB7-3519-40E1-975B-C4B4807A2E67}">
      <dsp:nvSpPr>
        <dsp:cNvPr id="0" name=""/>
        <dsp:cNvSpPr/>
      </dsp:nvSpPr>
      <dsp:spPr>
        <a:xfrm>
          <a:off x="2412737" y="3378993"/>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Bias avoidance</a:t>
          </a:r>
        </a:p>
      </dsp:txBody>
      <dsp:txXfrm>
        <a:off x="2412737" y="3378993"/>
        <a:ext cx="8809299" cy="1571624"/>
      </dsp:txXfrm>
    </dsp:sp>
    <dsp:sp modelId="{4F49D994-7F7A-4633-B865-38CB896A0F32}">
      <dsp:nvSpPr>
        <dsp:cNvPr id="0" name=""/>
        <dsp:cNvSpPr/>
      </dsp:nvSpPr>
      <dsp:spPr>
        <a:xfrm>
          <a:off x="2244407" y="4950618"/>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D3184-076B-4603-9190-7311AC4391A9}">
      <dsp:nvSpPr>
        <dsp:cNvPr id="0" name=""/>
        <dsp:cNvSpPr/>
      </dsp:nvSpPr>
      <dsp:spPr>
        <a:xfrm>
          <a:off x="0" y="402974"/>
          <a:ext cx="11222037" cy="1170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t>CDBG National Objectives Refresher</a:t>
          </a:r>
        </a:p>
      </dsp:txBody>
      <dsp:txXfrm>
        <a:off x="57115" y="460089"/>
        <a:ext cx="11107807" cy="1055770"/>
      </dsp:txXfrm>
    </dsp:sp>
    <dsp:sp modelId="{4660D47E-336D-4E22-AC88-70E0E3AD3D96}">
      <dsp:nvSpPr>
        <dsp:cNvPr id="0" name=""/>
        <dsp:cNvSpPr/>
      </dsp:nvSpPr>
      <dsp:spPr>
        <a:xfrm>
          <a:off x="0" y="1572974"/>
          <a:ext cx="11222037" cy="305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300"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en-US" sz="3900" kern="1200"/>
            <a:t>Overview of National Objectives</a:t>
          </a:r>
        </a:p>
        <a:p>
          <a:pPr marL="285750" lvl="1" indent="-285750" algn="l" defTabSz="1733550">
            <a:lnSpc>
              <a:spcPct val="90000"/>
            </a:lnSpc>
            <a:spcBef>
              <a:spcPct val="0"/>
            </a:spcBef>
            <a:spcAft>
              <a:spcPct val="20000"/>
            </a:spcAft>
            <a:buChar char="•"/>
          </a:pPr>
          <a:r>
            <a:rPr lang="en-US" sz="3900" kern="1200"/>
            <a:t>Focus on Low-and-Moderate-Income Area Benefit (LMA)</a:t>
          </a:r>
        </a:p>
        <a:p>
          <a:pPr marL="285750" lvl="1" indent="-285750" algn="l" defTabSz="1733550">
            <a:lnSpc>
              <a:spcPct val="90000"/>
            </a:lnSpc>
            <a:spcBef>
              <a:spcPct val="0"/>
            </a:spcBef>
            <a:spcAft>
              <a:spcPct val="20000"/>
            </a:spcAft>
            <a:buChar char="•"/>
          </a:pPr>
          <a:r>
            <a:rPr lang="en-US" sz="3900" kern="1200"/>
            <a:t>51% Threshold</a:t>
          </a:r>
        </a:p>
        <a:p>
          <a:pPr marL="285750" lvl="1" indent="-285750" algn="l" defTabSz="1733550">
            <a:lnSpc>
              <a:spcPct val="90000"/>
            </a:lnSpc>
            <a:spcBef>
              <a:spcPct val="0"/>
            </a:spcBef>
            <a:spcAft>
              <a:spcPct val="20000"/>
            </a:spcAft>
            <a:buChar char="•"/>
          </a:pPr>
          <a:r>
            <a:rPr lang="en-US" sz="3900" kern="1200"/>
            <a:t>Why documentation matters</a:t>
          </a:r>
        </a:p>
      </dsp:txBody>
      <dsp:txXfrm>
        <a:off x="0" y="1572974"/>
        <a:ext cx="11222037" cy="305325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9170B-DB49-4DC7-BC30-ADAD5B931757}">
      <dsp:nvSpPr>
        <dsp:cNvPr id="0" name=""/>
        <dsp:cNvSpPr/>
      </dsp:nvSpPr>
      <dsp:spPr>
        <a:xfrm>
          <a:off x="0" y="0"/>
          <a:ext cx="1122203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6F673-506F-444D-A9C1-88089CC2917B}">
      <dsp:nvSpPr>
        <dsp:cNvPr id="0" name=""/>
        <dsp:cNvSpPr/>
      </dsp:nvSpPr>
      <dsp:spPr>
        <a:xfrm>
          <a:off x="0" y="0"/>
          <a:ext cx="2244407" cy="502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Population vs Sample</a:t>
          </a:r>
        </a:p>
      </dsp:txBody>
      <dsp:txXfrm>
        <a:off x="0" y="0"/>
        <a:ext cx="2244407" cy="5029199"/>
      </dsp:txXfrm>
    </dsp:sp>
    <dsp:sp modelId="{17A5AAA4-37AE-47F5-A9E7-66D816936E25}">
      <dsp:nvSpPr>
        <dsp:cNvPr id="0" name=""/>
        <dsp:cNvSpPr/>
      </dsp:nvSpPr>
      <dsp:spPr>
        <a:xfrm>
          <a:off x="2412737" y="78581"/>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Population = universe</a:t>
          </a:r>
        </a:p>
      </dsp:txBody>
      <dsp:txXfrm>
        <a:off x="2412737" y="78581"/>
        <a:ext cx="8809299" cy="1571624"/>
      </dsp:txXfrm>
    </dsp:sp>
    <dsp:sp modelId="{034EFBB5-123D-4CA3-9FED-CA8BDE9B8404}">
      <dsp:nvSpPr>
        <dsp:cNvPr id="0" name=""/>
        <dsp:cNvSpPr/>
      </dsp:nvSpPr>
      <dsp:spPr>
        <a:xfrm>
          <a:off x="2244407" y="1650206"/>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8236D9-9D9E-43FF-AD72-725CDDC33C97}">
      <dsp:nvSpPr>
        <dsp:cNvPr id="0" name=""/>
        <dsp:cNvSpPr/>
      </dsp:nvSpPr>
      <dsp:spPr>
        <a:xfrm>
          <a:off x="2412737" y="1728787"/>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Sample = selected units</a:t>
          </a:r>
        </a:p>
      </dsp:txBody>
      <dsp:txXfrm>
        <a:off x="2412737" y="1728787"/>
        <a:ext cx="8809299" cy="1571624"/>
      </dsp:txXfrm>
    </dsp:sp>
    <dsp:sp modelId="{7FBD7267-61AF-444F-997C-0E97379F318D}">
      <dsp:nvSpPr>
        <dsp:cNvPr id="0" name=""/>
        <dsp:cNvSpPr/>
      </dsp:nvSpPr>
      <dsp:spPr>
        <a:xfrm>
          <a:off x="2244407" y="3300412"/>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E92DB7-3519-40E1-975B-C4B4807A2E67}">
      <dsp:nvSpPr>
        <dsp:cNvPr id="0" name=""/>
        <dsp:cNvSpPr/>
      </dsp:nvSpPr>
      <dsp:spPr>
        <a:xfrm>
          <a:off x="2412737" y="3378993"/>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Why full counts are rarely required</a:t>
          </a:r>
        </a:p>
      </dsp:txBody>
      <dsp:txXfrm>
        <a:off x="2412737" y="3378993"/>
        <a:ext cx="8809299" cy="1571624"/>
      </dsp:txXfrm>
    </dsp:sp>
    <dsp:sp modelId="{4F49D994-7F7A-4633-B865-38CB896A0F32}">
      <dsp:nvSpPr>
        <dsp:cNvPr id="0" name=""/>
        <dsp:cNvSpPr/>
      </dsp:nvSpPr>
      <dsp:spPr>
        <a:xfrm>
          <a:off x="2244407" y="4950618"/>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AF43-496A-4148-9D66-E150593CDB6F}">
      <dsp:nvSpPr>
        <dsp:cNvPr id="0" name=""/>
        <dsp:cNvSpPr/>
      </dsp:nvSpPr>
      <dsp:spPr>
        <a:xfrm>
          <a:off x="0" y="0"/>
          <a:ext cx="1122203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8B8DE-5145-45A1-99ED-7DC5D3EEEDCA}">
      <dsp:nvSpPr>
        <dsp:cNvPr id="0" name=""/>
        <dsp:cNvSpPr/>
      </dsp:nvSpPr>
      <dsp:spPr>
        <a:xfrm>
          <a:off x="0" y="0"/>
          <a:ext cx="2244407" cy="502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Confidence Intervals</a:t>
          </a:r>
        </a:p>
      </dsp:txBody>
      <dsp:txXfrm>
        <a:off x="0" y="0"/>
        <a:ext cx="2244407" cy="5029199"/>
      </dsp:txXfrm>
    </dsp:sp>
    <dsp:sp modelId="{1D330FC2-3477-4240-87B6-677F12A6BD50}">
      <dsp:nvSpPr>
        <dsp:cNvPr id="0" name=""/>
        <dsp:cNvSpPr/>
      </dsp:nvSpPr>
      <dsp:spPr>
        <a:xfrm>
          <a:off x="2412737" y="78581"/>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Minimum 90% confidence </a:t>
          </a:r>
        </a:p>
      </dsp:txBody>
      <dsp:txXfrm>
        <a:off x="2412737" y="78581"/>
        <a:ext cx="8809299" cy="1571624"/>
      </dsp:txXfrm>
    </dsp:sp>
    <dsp:sp modelId="{D26C1843-1715-4BB9-BA59-674E4E6AE4CF}">
      <dsp:nvSpPr>
        <dsp:cNvPr id="0" name=""/>
        <dsp:cNvSpPr/>
      </dsp:nvSpPr>
      <dsp:spPr>
        <a:xfrm>
          <a:off x="2244407" y="1650206"/>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1394B-C1FE-4C27-A741-D768039DEEC0}">
      <dsp:nvSpPr>
        <dsp:cNvPr id="0" name=""/>
        <dsp:cNvSpPr/>
      </dsp:nvSpPr>
      <dsp:spPr>
        <a:xfrm>
          <a:off x="2412737" y="1728787"/>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What confidence means</a:t>
          </a:r>
        </a:p>
      </dsp:txBody>
      <dsp:txXfrm>
        <a:off x="2412737" y="1728787"/>
        <a:ext cx="8809299" cy="1571624"/>
      </dsp:txXfrm>
    </dsp:sp>
    <dsp:sp modelId="{E2883C53-E14F-4331-9849-A5182BD3CAFB}">
      <dsp:nvSpPr>
        <dsp:cNvPr id="0" name=""/>
        <dsp:cNvSpPr/>
      </dsp:nvSpPr>
      <dsp:spPr>
        <a:xfrm>
          <a:off x="2244407" y="3300412"/>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715ED0-4B0C-460C-8EEF-0893AB8130B3}">
      <dsp:nvSpPr>
        <dsp:cNvPr id="0" name=""/>
        <dsp:cNvSpPr/>
      </dsp:nvSpPr>
      <dsp:spPr>
        <a:xfrm>
          <a:off x="2412737" y="3378993"/>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Why HUD and OCR won’t accept less</a:t>
          </a:r>
        </a:p>
      </dsp:txBody>
      <dsp:txXfrm>
        <a:off x="2412737" y="3378993"/>
        <a:ext cx="8809299" cy="1571624"/>
      </dsp:txXfrm>
    </dsp:sp>
    <dsp:sp modelId="{0EDB0E45-046C-4BEC-87C0-B9ADE5389E00}">
      <dsp:nvSpPr>
        <dsp:cNvPr id="0" name=""/>
        <dsp:cNvSpPr/>
      </dsp:nvSpPr>
      <dsp:spPr>
        <a:xfrm>
          <a:off x="2244407" y="4950618"/>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86C72-5A2F-479E-8071-21CDFD72E61D}">
      <dsp:nvSpPr>
        <dsp:cNvPr id="0" name=""/>
        <dsp:cNvSpPr/>
      </dsp:nvSpPr>
      <dsp:spPr>
        <a:xfrm>
          <a:off x="0" y="0"/>
          <a:ext cx="1122203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ABB5A-429F-4D85-8D92-4F959B43B1C5}">
      <dsp:nvSpPr>
        <dsp:cNvPr id="0" name=""/>
        <dsp:cNvSpPr/>
      </dsp:nvSpPr>
      <dsp:spPr>
        <a:xfrm>
          <a:off x="0" y="0"/>
          <a:ext cx="2244407" cy="502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Margins of Error (MOE)</a:t>
          </a:r>
        </a:p>
      </dsp:txBody>
      <dsp:txXfrm>
        <a:off x="0" y="0"/>
        <a:ext cx="2244407" cy="5029199"/>
      </dsp:txXfrm>
    </dsp:sp>
    <dsp:sp modelId="{8C9699A8-B154-40A0-B11D-455906B5B8E3}">
      <dsp:nvSpPr>
        <dsp:cNvPr id="0" name=""/>
        <dsp:cNvSpPr/>
      </dsp:nvSpPr>
      <dsp:spPr>
        <a:xfrm>
          <a:off x="2412737" y="78581"/>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Maximum 10% MOE</a:t>
          </a:r>
        </a:p>
      </dsp:txBody>
      <dsp:txXfrm>
        <a:off x="2412737" y="78581"/>
        <a:ext cx="8809299" cy="1571624"/>
      </dsp:txXfrm>
    </dsp:sp>
    <dsp:sp modelId="{B6DC2433-39BC-4DBB-8110-00D26DE28FFD}">
      <dsp:nvSpPr>
        <dsp:cNvPr id="0" name=""/>
        <dsp:cNvSpPr/>
      </dsp:nvSpPr>
      <dsp:spPr>
        <a:xfrm>
          <a:off x="2244407" y="1650206"/>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C0EEDB-4567-4437-90A3-3C75C79004F5}">
      <dsp:nvSpPr>
        <dsp:cNvPr id="0" name=""/>
        <dsp:cNvSpPr/>
      </dsp:nvSpPr>
      <dsp:spPr>
        <a:xfrm>
          <a:off x="2412737" y="1728787"/>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Using ACS MOE as ceiling</a:t>
          </a:r>
        </a:p>
      </dsp:txBody>
      <dsp:txXfrm>
        <a:off x="2412737" y="1728787"/>
        <a:ext cx="8809299" cy="1571624"/>
      </dsp:txXfrm>
    </dsp:sp>
    <dsp:sp modelId="{38FEF481-1236-4564-AF05-94B4CCA9918E}">
      <dsp:nvSpPr>
        <dsp:cNvPr id="0" name=""/>
        <dsp:cNvSpPr/>
      </dsp:nvSpPr>
      <dsp:spPr>
        <a:xfrm>
          <a:off x="2244407" y="3300412"/>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5DA2AF-F8B8-42E6-A0CB-D8613793EF54}">
      <dsp:nvSpPr>
        <dsp:cNvPr id="0" name=""/>
        <dsp:cNvSpPr/>
      </dsp:nvSpPr>
      <dsp:spPr>
        <a:xfrm>
          <a:off x="2412737" y="3378993"/>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Why lower is better</a:t>
          </a:r>
        </a:p>
      </dsp:txBody>
      <dsp:txXfrm>
        <a:off x="2412737" y="3378993"/>
        <a:ext cx="8809299" cy="1571624"/>
      </dsp:txXfrm>
    </dsp:sp>
    <dsp:sp modelId="{5A7BA485-E974-40DA-9C07-4F7F4F4EBE84}">
      <dsp:nvSpPr>
        <dsp:cNvPr id="0" name=""/>
        <dsp:cNvSpPr/>
      </dsp:nvSpPr>
      <dsp:spPr>
        <a:xfrm>
          <a:off x="2244407" y="4950618"/>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5752E-95D9-4BB1-A4B7-E0F41664164C}">
      <dsp:nvSpPr>
        <dsp:cNvPr id="0" name=""/>
        <dsp:cNvSpPr/>
      </dsp:nvSpPr>
      <dsp:spPr>
        <a:xfrm>
          <a:off x="0" y="0"/>
          <a:ext cx="1122203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1ADB8-8E44-4BD7-BCF8-CA34AD936CCE}">
      <dsp:nvSpPr>
        <dsp:cNvPr id="0" name=""/>
        <dsp:cNvSpPr/>
      </dsp:nvSpPr>
      <dsp:spPr>
        <a:xfrm>
          <a:off x="0" y="0"/>
          <a:ext cx="2244407" cy="502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Calculating Required Responses</a:t>
          </a:r>
        </a:p>
      </dsp:txBody>
      <dsp:txXfrm>
        <a:off x="0" y="0"/>
        <a:ext cx="2244407" cy="5029199"/>
      </dsp:txXfrm>
    </dsp:sp>
    <dsp:sp modelId="{B5CEC947-1862-4151-9BD2-6A352EEFD07F}">
      <dsp:nvSpPr>
        <dsp:cNvPr id="0" name=""/>
        <dsp:cNvSpPr/>
      </dsp:nvSpPr>
      <dsp:spPr>
        <a:xfrm>
          <a:off x="2412737" y="59120"/>
          <a:ext cx="8809299" cy="118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Population size</a:t>
          </a:r>
        </a:p>
      </dsp:txBody>
      <dsp:txXfrm>
        <a:off x="2412737" y="59120"/>
        <a:ext cx="8809299" cy="1182402"/>
      </dsp:txXfrm>
    </dsp:sp>
    <dsp:sp modelId="{C1E1F580-DE3C-4137-A285-A56EF74184D4}">
      <dsp:nvSpPr>
        <dsp:cNvPr id="0" name=""/>
        <dsp:cNvSpPr/>
      </dsp:nvSpPr>
      <dsp:spPr>
        <a:xfrm>
          <a:off x="2244407" y="1241522"/>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9BAA3-AB92-41A6-930D-20A76F64F2C2}">
      <dsp:nvSpPr>
        <dsp:cNvPr id="0" name=""/>
        <dsp:cNvSpPr/>
      </dsp:nvSpPr>
      <dsp:spPr>
        <a:xfrm>
          <a:off x="2412737" y="1300642"/>
          <a:ext cx="8809299" cy="118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Sample size calculators</a:t>
          </a:r>
        </a:p>
      </dsp:txBody>
      <dsp:txXfrm>
        <a:off x="2412737" y="1300642"/>
        <a:ext cx="8809299" cy="1182402"/>
      </dsp:txXfrm>
    </dsp:sp>
    <dsp:sp modelId="{00605077-4F36-46A1-BC3C-46E1A5670151}">
      <dsp:nvSpPr>
        <dsp:cNvPr id="0" name=""/>
        <dsp:cNvSpPr/>
      </dsp:nvSpPr>
      <dsp:spPr>
        <a:xfrm>
          <a:off x="2244407" y="2483044"/>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40E088-38CF-4E2A-8404-2B9552C32949}">
      <dsp:nvSpPr>
        <dsp:cNvPr id="0" name=""/>
        <dsp:cNvSpPr/>
      </dsp:nvSpPr>
      <dsp:spPr>
        <a:xfrm>
          <a:off x="2412737" y="2542164"/>
          <a:ext cx="8809299" cy="118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HUD minimums</a:t>
          </a:r>
        </a:p>
      </dsp:txBody>
      <dsp:txXfrm>
        <a:off x="2412737" y="2542164"/>
        <a:ext cx="8809299" cy="1182402"/>
      </dsp:txXfrm>
    </dsp:sp>
    <dsp:sp modelId="{E7DE067D-C8CD-4590-81C7-723515DB3FC6}">
      <dsp:nvSpPr>
        <dsp:cNvPr id="0" name=""/>
        <dsp:cNvSpPr/>
      </dsp:nvSpPr>
      <dsp:spPr>
        <a:xfrm>
          <a:off x="2244407" y="3724567"/>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15546C-8B7B-4040-B73B-D8C707E38B44}">
      <dsp:nvSpPr>
        <dsp:cNvPr id="0" name=""/>
        <dsp:cNvSpPr/>
      </dsp:nvSpPr>
      <dsp:spPr>
        <a:xfrm>
          <a:off x="2412737" y="3783687"/>
          <a:ext cx="8809299" cy="118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Worked example</a:t>
          </a:r>
        </a:p>
      </dsp:txBody>
      <dsp:txXfrm>
        <a:off x="2412737" y="3783687"/>
        <a:ext cx="8809299" cy="1182402"/>
      </dsp:txXfrm>
    </dsp:sp>
    <dsp:sp modelId="{D18D8064-01C6-452D-ABD3-DDE48CF1FC8D}">
      <dsp:nvSpPr>
        <dsp:cNvPr id="0" name=""/>
        <dsp:cNvSpPr/>
      </dsp:nvSpPr>
      <dsp:spPr>
        <a:xfrm>
          <a:off x="2244407" y="4966089"/>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8B65-0B93-4735-9AD5-178DF3E7067C}">
      <dsp:nvSpPr>
        <dsp:cNvPr id="0" name=""/>
        <dsp:cNvSpPr/>
      </dsp:nvSpPr>
      <dsp:spPr>
        <a:xfrm>
          <a:off x="0" y="70019"/>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District universe: 250 households</a:t>
          </a:r>
        </a:p>
      </dsp:txBody>
      <dsp:txXfrm>
        <a:off x="30842" y="100861"/>
        <a:ext cx="6395675" cy="570116"/>
      </dsp:txXfrm>
    </dsp:sp>
    <dsp:sp modelId="{CB17281E-3548-49AE-AEF5-535BC95305BC}">
      <dsp:nvSpPr>
        <dsp:cNvPr id="0" name=""/>
        <dsp:cNvSpPr/>
      </dsp:nvSpPr>
      <dsp:spPr>
        <a:xfrm>
          <a:off x="0" y="779579"/>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District covers part of the Town </a:t>
          </a:r>
        </a:p>
      </dsp:txBody>
      <dsp:txXfrm>
        <a:off x="30842" y="810421"/>
        <a:ext cx="6395675" cy="570116"/>
      </dsp:txXfrm>
    </dsp:sp>
    <dsp:sp modelId="{491F203B-5273-4A83-98B1-AC9CF99D660E}">
      <dsp:nvSpPr>
        <dsp:cNvPr id="0" name=""/>
        <dsp:cNvSpPr/>
      </dsp:nvSpPr>
      <dsp:spPr>
        <a:xfrm>
          <a:off x="0" y="1489140"/>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ACS cannot be used for service area</a:t>
          </a:r>
        </a:p>
      </dsp:txBody>
      <dsp:txXfrm>
        <a:off x="30842" y="1519982"/>
        <a:ext cx="6395675" cy="570116"/>
      </dsp:txXfrm>
    </dsp:sp>
    <dsp:sp modelId="{526E204A-568F-485D-964B-2A03B56B1186}">
      <dsp:nvSpPr>
        <dsp:cNvPr id="0" name=""/>
        <dsp:cNvSpPr/>
      </dsp:nvSpPr>
      <dsp:spPr>
        <a:xfrm>
          <a:off x="0" y="2198700"/>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Confidence Level: 90%</a:t>
          </a:r>
        </a:p>
      </dsp:txBody>
      <dsp:txXfrm>
        <a:off x="30842" y="2229542"/>
        <a:ext cx="6395675" cy="570116"/>
      </dsp:txXfrm>
    </dsp:sp>
    <dsp:sp modelId="{672683F5-951D-455E-9473-7527E6A36230}">
      <dsp:nvSpPr>
        <dsp:cNvPr id="0" name=""/>
        <dsp:cNvSpPr/>
      </dsp:nvSpPr>
      <dsp:spPr>
        <a:xfrm>
          <a:off x="0" y="2908260"/>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Margin of error: 8.75%</a:t>
          </a:r>
        </a:p>
      </dsp:txBody>
      <dsp:txXfrm>
        <a:off x="30842" y="2939102"/>
        <a:ext cx="6395675" cy="570116"/>
      </dsp:txXfrm>
    </dsp:sp>
    <dsp:sp modelId="{31B33EE9-8A04-4AEC-8806-0FA30923D4DE}">
      <dsp:nvSpPr>
        <dsp:cNvPr id="0" name=""/>
        <dsp:cNvSpPr/>
      </dsp:nvSpPr>
      <dsp:spPr>
        <a:xfrm>
          <a:off x="0" y="3617820"/>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Minimum required response: 66HH</a:t>
          </a:r>
        </a:p>
      </dsp:txBody>
      <dsp:txXfrm>
        <a:off x="30842" y="3648662"/>
        <a:ext cx="6395675" cy="570116"/>
      </dsp:txXfrm>
    </dsp:sp>
    <dsp:sp modelId="{FF166ECE-2BCD-464D-BA84-0FA1F86FD88F}">
      <dsp:nvSpPr>
        <dsp:cNvPr id="0" name=""/>
        <dsp:cNvSpPr/>
      </dsp:nvSpPr>
      <dsp:spPr>
        <a:xfrm>
          <a:off x="0" y="4327380"/>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Recommend distribution: 150-180HH</a:t>
          </a:r>
        </a:p>
      </dsp:txBody>
      <dsp:txXfrm>
        <a:off x="30842" y="4358222"/>
        <a:ext cx="6395675" cy="57011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D80D-61FB-4DBC-B5B4-A2139CD973EA}">
      <dsp:nvSpPr>
        <dsp:cNvPr id="0" name=""/>
        <dsp:cNvSpPr/>
      </dsp:nvSpPr>
      <dsp:spPr>
        <a:xfrm>
          <a:off x="0" y="70019"/>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Sewer replacement on Maple St</a:t>
          </a:r>
        </a:p>
      </dsp:txBody>
      <dsp:txXfrm>
        <a:off x="30842" y="100861"/>
        <a:ext cx="6395675" cy="570116"/>
      </dsp:txXfrm>
    </dsp:sp>
    <dsp:sp modelId="{48E55115-6D66-4CE8-9EDE-94402EE77380}">
      <dsp:nvSpPr>
        <dsp:cNvPr id="0" name=""/>
        <dsp:cNvSpPr/>
      </dsp:nvSpPr>
      <dsp:spPr>
        <a:xfrm>
          <a:off x="0" y="779579"/>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Project area universe: 50 HH</a:t>
          </a:r>
        </a:p>
      </dsp:txBody>
      <dsp:txXfrm>
        <a:off x="30842" y="810421"/>
        <a:ext cx="6395675" cy="570116"/>
      </dsp:txXfrm>
    </dsp:sp>
    <dsp:sp modelId="{FDDB6E1B-D63D-4A4A-A8E4-FF12DA8F509A}">
      <dsp:nvSpPr>
        <dsp:cNvPr id="0" name=""/>
        <dsp:cNvSpPr/>
      </dsp:nvSpPr>
      <dsp:spPr>
        <a:xfrm>
          <a:off x="0" y="1489140"/>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Benefits limited to one street</a:t>
          </a:r>
        </a:p>
      </dsp:txBody>
      <dsp:txXfrm>
        <a:off x="30842" y="1519982"/>
        <a:ext cx="6395675" cy="570116"/>
      </dsp:txXfrm>
    </dsp:sp>
    <dsp:sp modelId="{9192D79C-F40D-4EFB-9008-1CDA30403AA6}">
      <dsp:nvSpPr>
        <dsp:cNvPr id="0" name=""/>
        <dsp:cNvSpPr/>
      </dsp:nvSpPr>
      <dsp:spPr>
        <a:xfrm>
          <a:off x="0" y="2198700"/>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Confidence Level: 90%</a:t>
          </a:r>
        </a:p>
      </dsp:txBody>
      <dsp:txXfrm>
        <a:off x="30842" y="2229542"/>
        <a:ext cx="6395675" cy="570116"/>
      </dsp:txXfrm>
    </dsp:sp>
    <dsp:sp modelId="{7868C8E3-1502-4CFD-8F9B-3B6B96E2D576}">
      <dsp:nvSpPr>
        <dsp:cNvPr id="0" name=""/>
        <dsp:cNvSpPr/>
      </dsp:nvSpPr>
      <dsp:spPr>
        <a:xfrm>
          <a:off x="0" y="2908260"/>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Margin of Error: 10%</a:t>
          </a:r>
        </a:p>
      </dsp:txBody>
      <dsp:txXfrm>
        <a:off x="30842" y="2939102"/>
        <a:ext cx="6395675" cy="570116"/>
      </dsp:txXfrm>
    </dsp:sp>
    <dsp:sp modelId="{ED3078EA-1A08-454B-A6A3-30D5F0BB0AB3}">
      <dsp:nvSpPr>
        <dsp:cNvPr id="0" name=""/>
        <dsp:cNvSpPr/>
      </dsp:nvSpPr>
      <dsp:spPr>
        <a:xfrm>
          <a:off x="0" y="3617820"/>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Minimum required response: 33 HH</a:t>
          </a:r>
        </a:p>
      </dsp:txBody>
      <dsp:txXfrm>
        <a:off x="30842" y="3648662"/>
        <a:ext cx="6395675" cy="570116"/>
      </dsp:txXfrm>
    </dsp:sp>
    <dsp:sp modelId="{A07CA4E7-FDF7-4DA6-9121-FFD7AB8739C8}">
      <dsp:nvSpPr>
        <dsp:cNvPr id="0" name=""/>
        <dsp:cNvSpPr/>
      </dsp:nvSpPr>
      <dsp:spPr>
        <a:xfrm>
          <a:off x="0" y="4327380"/>
          <a:ext cx="6457359" cy="631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Best approach: survey entire universe</a:t>
          </a:r>
        </a:p>
      </dsp:txBody>
      <dsp:txXfrm>
        <a:off x="30842" y="4358222"/>
        <a:ext cx="6395675" cy="57011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A9571-1143-4913-A1E7-6893B86232E0}">
      <dsp:nvSpPr>
        <dsp:cNvPr id="0" name=""/>
        <dsp:cNvSpPr/>
      </dsp:nvSpPr>
      <dsp:spPr>
        <a:xfrm>
          <a:off x="0" y="89099"/>
          <a:ext cx="6457359" cy="760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Infrastructure in three non-contiguous neighborhoods</a:t>
          </a:r>
        </a:p>
      </dsp:txBody>
      <dsp:txXfrm>
        <a:off x="37125" y="126224"/>
        <a:ext cx="6383109" cy="686250"/>
      </dsp:txXfrm>
    </dsp:sp>
    <dsp:sp modelId="{9B007A7A-2EBA-4CC1-A18D-5FEE10DC1BEF}">
      <dsp:nvSpPr>
        <dsp:cNvPr id="0" name=""/>
        <dsp:cNvSpPr/>
      </dsp:nvSpPr>
      <dsp:spPr>
        <a:xfrm>
          <a:off x="0" y="907200"/>
          <a:ext cx="6457359" cy="760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Each neighborhood is a separate benefit area</a:t>
          </a:r>
        </a:p>
      </dsp:txBody>
      <dsp:txXfrm>
        <a:off x="37125" y="944325"/>
        <a:ext cx="6383109" cy="686250"/>
      </dsp:txXfrm>
    </dsp:sp>
    <dsp:sp modelId="{89350A1C-E6A5-4A5C-B0D6-B9F2AAA967EC}">
      <dsp:nvSpPr>
        <dsp:cNvPr id="0" name=""/>
        <dsp:cNvSpPr/>
      </dsp:nvSpPr>
      <dsp:spPr>
        <a:xfrm>
          <a:off x="0" y="1725300"/>
          <a:ext cx="6457359" cy="760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Confidence level: 95%</a:t>
          </a:r>
        </a:p>
      </dsp:txBody>
      <dsp:txXfrm>
        <a:off x="37125" y="1762425"/>
        <a:ext cx="6383109" cy="686250"/>
      </dsp:txXfrm>
    </dsp:sp>
    <dsp:sp modelId="{AC6A6028-8FE8-488E-A00C-72D348FBEF4D}">
      <dsp:nvSpPr>
        <dsp:cNvPr id="0" name=""/>
        <dsp:cNvSpPr/>
      </dsp:nvSpPr>
      <dsp:spPr>
        <a:xfrm>
          <a:off x="0" y="2543400"/>
          <a:ext cx="6457359" cy="760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Margin of error: 5%</a:t>
          </a:r>
        </a:p>
      </dsp:txBody>
      <dsp:txXfrm>
        <a:off x="37125" y="2580525"/>
        <a:ext cx="6383109" cy="686250"/>
      </dsp:txXfrm>
    </dsp:sp>
    <dsp:sp modelId="{C2BC1CE3-0050-4C28-B57D-BAD35EF4BCBF}">
      <dsp:nvSpPr>
        <dsp:cNvPr id="0" name=""/>
        <dsp:cNvSpPr/>
      </dsp:nvSpPr>
      <dsp:spPr>
        <a:xfrm>
          <a:off x="0" y="3361500"/>
          <a:ext cx="6457359" cy="760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Minimum required response: 24HH from each neighborhood</a:t>
          </a:r>
        </a:p>
      </dsp:txBody>
      <dsp:txXfrm>
        <a:off x="37125" y="3398625"/>
        <a:ext cx="6383109" cy="686250"/>
      </dsp:txXfrm>
    </dsp:sp>
    <dsp:sp modelId="{EF8A8828-7899-4CB2-8798-9C0ECBC8E726}">
      <dsp:nvSpPr>
        <dsp:cNvPr id="0" name=""/>
        <dsp:cNvSpPr/>
      </dsp:nvSpPr>
      <dsp:spPr>
        <a:xfrm>
          <a:off x="0" y="4179600"/>
          <a:ext cx="6457359" cy="760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Best approach: survey all households and conduct follow ups</a:t>
          </a:r>
        </a:p>
      </dsp:txBody>
      <dsp:txXfrm>
        <a:off x="37125" y="4216725"/>
        <a:ext cx="6383109" cy="68625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60EAA-207D-4C78-AFEA-4A92375A5F0B}">
      <dsp:nvSpPr>
        <dsp:cNvPr id="0" name=""/>
        <dsp:cNvSpPr/>
      </dsp:nvSpPr>
      <dsp:spPr>
        <a:xfrm>
          <a:off x="0" y="0"/>
          <a:ext cx="1122203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DF684-EC27-4064-B1FF-19FED3074C12}">
      <dsp:nvSpPr>
        <dsp:cNvPr id="0" name=""/>
        <dsp:cNvSpPr/>
      </dsp:nvSpPr>
      <dsp:spPr>
        <a:xfrm>
          <a:off x="0" y="0"/>
          <a:ext cx="2244407" cy="502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Oversampling Explained</a:t>
          </a:r>
        </a:p>
      </dsp:txBody>
      <dsp:txXfrm>
        <a:off x="0" y="0"/>
        <a:ext cx="2244407" cy="5029199"/>
      </dsp:txXfrm>
    </dsp:sp>
    <dsp:sp modelId="{924A2F2E-CE75-4E8F-A75C-C3681DE89A83}">
      <dsp:nvSpPr>
        <dsp:cNvPr id="0" name=""/>
        <dsp:cNvSpPr/>
      </dsp:nvSpPr>
      <dsp:spPr>
        <a:xfrm>
          <a:off x="2412737" y="78581"/>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150-200% rule</a:t>
          </a:r>
        </a:p>
      </dsp:txBody>
      <dsp:txXfrm>
        <a:off x="2412737" y="78581"/>
        <a:ext cx="8809299" cy="1571624"/>
      </dsp:txXfrm>
    </dsp:sp>
    <dsp:sp modelId="{F0A14A3C-45CF-4D20-9A05-5926E26363EE}">
      <dsp:nvSpPr>
        <dsp:cNvPr id="0" name=""/>
        <dsp:cNvSpPr/>
      </dsp:nvSpPr>
      <dsp:spPr>
        <a:xfrm>
          <a:off x="2244407" y="1650206"/>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7572FE-3B30-4D66-BD25-E4F07387F5B1}">
      <dsp:nvSpPr>
        <dsp:cNvPr id="0" name=""/>
        <dsp:cNvSpPr/>
      </dsp:nvSpPr>
      <dsp:spPr>
        <a:xfrm>
          <a:off x="2412737" y="1728787"/>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Non-response reality</a:t>
          </a:r>
        </a:p>
      </dsp:txBody>
      <dsp:txXfrm>
        <a:off x="2412737" y="1728787"/>
        <a:ext cx="8809299" cy="1571624"/>
      </dsp:txXfrm>
    </dsp:sp>
    <dsp:sp modelId="{D813FA01-4AEF-444F-8A2E-DD0960D56744}">
      <dsp:nvSpPr>
        <dsp:cNvPr id="0" name=""/>
        <dsp:cNvSpPr/>
      </dsp:nvSpPr>
      <dsp:spPr>
        <a:xfrm>
          <a:off x="2244407" y="3300412"/>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DF5A0E-11A2-44A8-81A3-3DCC15478F46}">
      <dsp:nvSpPr>
        <dsp:cNvPr id="0" name=""/>
        <dsp:cNvSpPr/>
      </dsp:nvSpPr>
      <dsp:spPr>
        <a:xfrm>
          <a:off x="2412737" y="3378993"/>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Why oversampling is required, not optional</a:t>
          </a:r>
        </a:p>
      </dsp:txBody>
      <dsp:txXfrm>
        <a:off x="2412737" y="3378993"/>
        <a:ext cx="8809299" cy="1571624"/>
      </dsp:txXfrm>
    </dsp:sp>
    <dsp:sp modelId="{32DD8F34-0CC6-4796-8C8E-332A72658961}">
      <dsp:nvSpPr>
        <dsp:cNvPr id="0" name=""/>
        <dsp:cNvSpPr/>
      </dsp:nvSpPr>
      <dsp:spPr>
        <a:xfrm>
          <a:off x="2244407" y="4950618"/>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670F8-9277-4872-8A2F-37CBD03C293C}">
      <dsp:nvSpPr>
        <dsp:cNvPr id="0" name=""/>
        <dsp:cNvSpPr/>
      </dsp:nvSpPr>
      <dsp:spPr>
        <a:xfrm>
          <a:off x="0" y="0"/>
          <a:ext cx="1122203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53BF4-96C2-419E-B583-262EF682C9BD}">
      <dsp:nvSpPr>
        <dsp:cNvPr id="0" name=""/>
        <dsp:cNvSpPr/>
      </dsp:nvSpPr>
      <dsp:spPr>
        <a:xfrm>
          <a:off x="0" y="0"/>
          <a:ext cx="2244407" cy="502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Drawing a Random Sample</a:t>
          </a:r>
        </a:p>
      </dsp:txBody>
      <dsp:txXfrm>
        <a:off x="0" y="0"/>
        <a:ext cx="2244407" cy="5029199"/>
      </dsp:txXfrm>
    </dsp:sp>
    <dsp:sp modelId="{4B6B427B-42AD-43CA-AD6B-A40B4FC76566}">
      <dsp:nvSpPr>
        <dsp:cNvPr id="0" name=""/>
        <dsp:cNvSpPr/>
      </dsp:nvSpPr>
      <dsp:spPr>
        <a:xfrm>
          <a:off x="2412737" y="59120"/>
          <a:ext cx="8809299" cy="118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Assigning random numbers</a:t>
          </a:r>
        </a:p>
      </dsp:txBody>
      <dsp:txXfrm>
        <a:off x="2412737" y="59120"/>
        <a:ext cx="8809299" cy="1182402"/>
      </dsp:txXfrm>
    </dsp:sp>
    <dsp:sp modelId="{E8B762E9-C876-489E-8D59-30C7CACF7721}">
      <dsp:nvSpPr>
        <dsp:cNvPr id="0" name=""/>
        <dsp:cNvSpPr/>
      </dsp:nvSpPr>
      <dsp:spPr>
        <a:xfrm>
          <a:off x="2244407" y="1241522"/>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0BBFED-4FAF-417C-B0D3-76760B63F2AF}">
      <dsp:nvSpPr>
        <dsp:cNvPr id="0" name=""/>
        <dsp:cNvSpPr/>
      </dsp:nvSpPr>
      <dsp:spPr>
        <a:xfrm>
          <a:off x="2412737" y="1300642"/>
          <a:ext cx="8809299" cy="118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Sorting</a:t>
          </a:r>
        </a:p>
      </dsp:txBody>
      <dsp:txXfrm>
        <a:off x="2412737" y="1300642"/>
        <a:ext cx="8809299" cy="1182402"/>
      </dsp:txXfrm>
    </dsp:sp>
    <dsp:sp modelId="{66C5A60F-C92F-4B0C-B62A-A2F30AA39851}">
      <dsp:nvSpPr>
        <dsp:cNvPr id="0" name=""/>
        <dsp:cNvSpPr/>
      </dsp:nvSpPr>
      <dsp:spPr>
        <a:xfrm>
          <a:off x="2244407" y="2483044"/>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C29D53-40EF-4114-B462-FA3EAE8B759B}">
      <dsp:nvSpPr>
        <dsp:cNvPr id="0" name=""/>
        <dsp:cNvSpPr/>
      </dsp:nvSpPr>
      <dsp:spPr>
        <a:xfrm>
          <a:off x="2412737" y="2542164"/>
          <a:ext cx="8809299" cy="118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Selecting sample</a:t>
          </a:r>
        </a:p>
      </dsp:txBody>
      <dsp:txXfrm>
        <a:off x="2412737" y="2542164"/>
        <a:ext cx="8809299" cy="1182402"/>
      </dsp:txXfrm>
    </dsp:sp>
    <dsp:sp modelId="{0E237271-2138-4794-8DCB-20246C07A868}">
      <dsp:nvSpPr>
        <dsp:cNvPr id="0" name=""/>
        <dsp:cNvSpPr/>
      </dsp:nvSpPr>
      <dsp:spPr>
        <a:xfrm>
          <a:off x="2244407" y="3724567"/>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E396BA-7760-4A0C-93E7-6F049DB456A3}">
      <dsp:nvSpPr>
        <dsp:cNvPr id="0" name=""/>
        <dsp:cNvSpPr/>
      </dsp:nvSpPr>
      <dsp:spPr>
        <a:xfrm>
          <a:off x="2412737" y="3783687"/>
          <a:ext cx="8809299" cy="118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Documentation</a:t>
          </a:r>
        </a:p>
      </dsp:txBody>
      <dsp:txXfrm>
        <a:off x="2412737" y="3783687"/>
        <a:ext cx="8809299" cy="1182402"/>
      </dsp:txXfrm>
    </dsp:sp>
    <dsp:sp modelId="{0F73D3E8-D0FC-44A0-B404-35E08A97963D}">
      <dsp:nvSpPr>
        <dsp:cNvPr id="0" name=""/>
        <dsp:cNvSpPr/>
      </dsp:nvSpPr>
      <dsp:spPr>
        <a:xfrm>
          <a:off x="2244407" y="4966089"/>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CFB50-A3D7-4C35-952A-076585FA512C}">
      <dsp:nvSpPr>
        <dsp:cNvPr id="0" name=""/>
        <dsp:cNvSpPr/>
      </dsp:nvSpPr>
      <dsp:spPr>
        <a:xfrm>
          <a:off x="0" y="0"/>
          <a:ext cx="1122203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919D2F-7A48-4537-9ED4-61C073902A19}">
      <dsp:nvSpPr>
        <dsp:cNvPr id="0" name=""/>
        <dsp:cNvSpPr/>
      </dsp:nvSpPr>
      <dsp:spPr>
        <a:xfrm>
          <a:off x="0" y="0"/>
          <a:ext cx="2244407" cy="502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Subareas &amp; Nested Samples</a:t>
          </a:r>
        </a:p>
      </dsp:txBody>
      <dsp:txXfrm>
        <a:off x="0" y="0"/>
        <a:ext cx="2244407" cy="5029199"/>
      </dsp:txXfrm>
    </dsp:sp>
    <dsp:sp modelId="{DF5A0B4C-332C-4C8E-8BD8-49744EA35EF2}">
      <dsp:nvSpPr>
        <dsp:cNvPr id="0" name=""/>
        <dsp:cNvSpPr/>
      </dsp:nvSpPr>
      <dsp:spPr>
        <a:xfrm>
          <a:off x="2412737" y="78581"/>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When allowed</a:t>
          </a:r>
        </a:p>
      </dsp:txBody>
      <dsp:txXfrm>
        <a:off x="2412737" y="78581"/>
        <a:ext cx="8809299" cy="1571624"/>
      </dsp:txXfrm>
    </dsp:sp>
    <dsp:sp modelId="{AD91AF10-E669-4D7B-8D50-48D28A13DEC0}">
      <dsp:nvSpPr>
        <dsp:cNvPr id="0" name=""/>
        <dsp:cNvSpPr/>
      </dsp:nvSpPr>
      <dsp:spPr>
        <a:xfrm>
          <a:off x="2244407" y="1650206"/>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6D774F-85F6-43D7-9D39-B4B0B06FB8BC}">
      <dsp:nvSpPr>
        <dsp:cNvPr id="0" name=""/>
        <dsp:cNvSpPr/>
      </dsp:nvSpPr>
      <dsp:spPr>
        <a:xfrm>
          <a:off x="2412737" y="1728787"/>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Weighting</a:t>
          </a:r>
        </a:p>
      </dsp:txBody>
      <dsp:txXfrm>
        <a:off x="2412737" y="1728787"/>
        <a:ext cx="8809299" cy="1571624"/>
      </dsp:txXfrm>
    </dsp:sp>
    <dsp:sp modelId="{B421AAD1-EB20-48CB-A0E3-3D4D4BE81D61}">
      <dsp:nvSpPr>
        <dsp:cNvPr id="0" name=""/>
        <dsp:cNvSpPr/>
      </dsp:nvSpPr>
      <dsp:spPr>
        <a:xfrm>
          <a:off x="2244407" y="3300412"/>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88F80D-27A3-48ED-9BA3-2C94A89FACA1}">
      <dsp:nvSpPr>
        <dsp:cNvPr id="0" name=""/>
        <dsp:cNvSpPr/>
      </dsp:nvSpPr>
      <dsp:spPr>
        <a:xfrm>
          <a:off x="2412737" y="3378993"/>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What cannot be combined</a:t>
          </a:r>
        </a:p>
      </dsp:txBody>
      <dsp:txXfrm>
        <a:off x="2412737" y="3378993"/>
        <a:ext cx="8809299" cy="1571624"/>
      </dsp:txXfrm>
    </dsp:sp>
    <dsp:sp modelId="{719CA630-0FD6-4705-A5D5-51B31B9310CC}">
      <dsp:nvSpPr>
        <dsp:cNvPr id="0" name=""/>
        <dsp:cNvSpPr/>
      </dsp:nvSpPr>
      <dsp:spPr>
        <a:xfrm>
          <a:off x="2244407" y="4950618"/>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DA4F3-7DBC-42C0-8638-E369B79E9223}">
      <dsp:nvSpPr>
        <dsp:cNvPr id="0" name=""/>
        <dsp:cNvSpPr/>
      </dsp:nvSpPr>
      <dsp:spPr>
        <a:xfrm>
          <a:off x="0" y="249187"/>
          <a:ext cx="11222037" cy="13689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Area Benefit &amp; The Role of Data</a:t>
          </a:r>
        </a:p>
      </dsp:txBody>
      <dsp:txXfrm>
        <a:off x="66824" y="316011"/>
        <a:ext cx="11088389" cy="1235252"/>
      </dsp:txXfrm>
    </dsp:sp>
    <dsp:sp modelId="{B5C547AB-85F8-4E79-84F5-EFC5203B4744}">
      <dsp:nvSpPr>
        <dsp:cNvPr id="0" name=""/>
        <dsp:cNvSpPr/>
      </dsp:nvSpPr>
      <dsp:spPr>
        <a:xfrm>
          <a:off x="0" y="1618087"/>
          <a:ext cx="11222037" cy="316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300"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a:t>What “area” benefit means</a:t>
          </a:r>
        </a:p>
        <a:p>
          <a:pPr marL="285750" lvl="1" indent="-285750" algn="l" defTabSz="2266950">
            <a:lnSpc>
              <a:spcPct val="90000"/>
            </a:lnSpc>
            <a:spcBef>
              <a:spcPct val="0"/>
            </a:spcBef>
            <a:spcAft>
              <a:spcPct val="20000"/>
            </a:spcAft>
            <a:buChar char="•"/>
          </a:pPr>
          <a:r>
            <a:rPr lang="en-US" sz="5100" kern="1200"/>
            <a:t>Why OCR prefers census/LMISD first</a:t>
          </a:r>
        </a:p>
        <a:p>
          <a:pPr marL="285750" lvl="1" indent="-285750" algn="l" defTabSz="2266950">
            <a:lnSpc>
              <a:spcPct val="90000"/>
            </a:lnSpc>
            <a:spcBef>
              <a:spcPct val="0"/>
            </a:spcBef>
            <a:spcAft>
              <a:spcPct val="20000"/>
            </a:spcAft>
            <a:buChar char="•"/>
          </a:pPr>
          <a:r>
            <a:rPr lang="en-US" sz="5100" kern="1200"/>
            <a:t>When income surveys are justified</a:t>
          </a:r>
        </a:p>
      </dsp:txBody>
      <dsp:txXfrm>
        <a:off x="0" y="1618087"/>
        <a:ext cx="11222037" cy="316192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7AEF-0595-4649-AFAF-36104FE2BE83}">
      <dsp:nvSpPr>
        <dsp:cNvPr id="0" name=""/>
        <dsp:cNvSpPr/>
      </dsp:nvSpPr>
      <dsp:spPr>
        <a:xfrm>
          <a:off x="0" y="0"/>
          <a:ext cx="1122203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2EE58-644C-4372-8966-0570E1C02806}">
      <dsp:nvSpPr>
        <dsp:cNvPr id="0" name=""/>
        <dsp:cNvSpPr/>
      </dsp:nvSpPr>
      <dsp:spPr>
        <a:xfrm>
          <a:off x="0" y="0"/>
          <a:ext cx="2244407" cy="502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Fatal Sampling Errors</a:t>
          </a:r>
        </a:p>
      </dsp:txBody>
      <dsp:txXfrm>
        <a:off x="0" y="0"/>
        <a:ext cx="2244407" cy="5029199"/>
      </dsp:txXfrm>
    </dsp:sp>
    <dsp:sp modelId="{E2ED5BD2-93A5-4A0A-AA9D-823623300635}">
      <dsp:nvSpPr>
        <dsp:cNvPr id="0" name=""/>
        <dsp:cNvSpPr/>
      </dsp:nvSpPr>
      <dsp:spPr>
        <a:xfrm>
          <a:off x="2412737" y="78581"/>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Non-random selection</a:t>
          </a:r>
        </a:p>
      </dsp:txBody>
      <dsp:txXfrm>
        <a:off x="2412737" y="78581"/>
        <a:ext cx="8809299" cy="1571624"/>
      </dsp:txXfrm>
    </dsp:sp>
    <dsp:sp modelId="{1ABFD070-B83E-46E2-8803-FE1DE7899EB9}">
      <dsp:nvSpPr>
        <dsp:cNvPr id="0" name=""/>
        <dsp:cNvSpPr/>
      </dsp:nvSpPr>
      <dsp:spPr>
        <a:xfrm>
          <a:off x="2244407" y="1650206"/>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18180B-6849-4CFB-A47F-DD6903B52F2E}">
      <dsp:nvSpPr>
        <dsp:cNvPr id="0" name=""/>
        <dsp:cNvSpPr/>
      </dsp:nvSpPr>
      <dsp:spPr>
        <a:xfrm>
          <a:off x="2412737" y="1728787"/>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Insufficient responses</a:t>
          </a:r>
        </a:p>
      </dsp:txBody>
      <dsp:txXfrm>
        <a:off x="2412737" y="1728787"/>
        <a:ext cx="8809299" cy="1571624"/>
      </dsp:txXfrm>
    </dsp:sp>
    <dsp:sp modelId="{5C66521F-EAB1-46B6-A136-40134C17DEC7}">
      <dsp:nvSpPr>
        <dsp:cNvPr id="0" name=""/>
        <dsp:cNvSpPr/>
      </dsp:nvSpPr>
      <dsp:spPr>
        <a:xfrm>
          <a:off x="2244407" y="3300412"/>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372E6-E5E5-4EB0-B9F6-64C9D786CAA0}">
      <dsp:nvSpPr>
        <dsp:cNvPr id="0" name=""/>
        <dsp:cNvSpPr/>
      </dsp:nvSpPr>
      <dsp:spPr>
        <a:xfrm>
          <a:off x="2412737" y="3378993"/>
          <a:ext cx="8809299" cy="15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Mixing datasets</a:t>
          </a:r>
        </a:p>
      </dsp:txBody>
      <dsp:txXfrm>
        <a:off x="2412737" y="3378993"/>
        <a:ext cx="8809299" cy="1571624"/>
      </dsp:txXfrm>
    </dsp:sp>
    <dsp:sp modelId="{E18DE110-2B03-44F0-A4CF-CA36BD78D469}">
      <dsp:nvSpPr>
        <dsp:cNvPr id="0" name=""/>
        <dsp:cNvSpPr/>
      </dsp:nvSpPr>
      <dsp:spPr>
        <a:xfrm>
          <a:off x="2244407" y="4950618"/>
          <a:ext cx="89776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AFE9F-2BD1-4D0D-A8F2-B6084713A59C}">
      <dsp:nvSpPr>
        <dsp:cNvPr id="0" name=""/>
        <dsp:cNvSpPr/>
      </dsp:nvSpPr>
      <dsp:spPr>
        <a:xfrm>
          <a:off x="0" y="509512"/>
          <a:ext cx="11222037" cy="1521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Calculating LMI percentage</a:t>
          </a:r>
        </a:p>
      </dsp:txBody>
      <dsp:txXfrm>
        <a:off x="74249" y="583761"/>
        <a:ext cx="11073539" cy="1372502"/>
      </dsp:txXfrm>
    </dsp:sp>
    <dsp:sp modelId="{87739030-1866-4822-B427-66E25E77DCB5}">
      <dsp:nvSpPr>
        <dsp:cNvPr id="0" name=""/>
        <dsp:cNvSpPr/>
      </dsp:nvSpPr>
      <dsp:spPr>
        <a:xfrm>
          <a:off x="0" y="2030512"/>
          <a:ext cx="11222037" cy="248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300"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a:t>LMI persons / LMI universe</a:t>
          </a:r>
        </a:p>
        <a:p>
          <a:pPr marL="285750" lvl="1" indent="-285750" algn="l" defTabSz="2266950">
            <a:lnSpc>
              <a:spcPct val="90000"/>
            </a:lnSpc>
            <a:spcBef>
              <a:spcPct val="0"/>
            </a:spcBef>
            <a:spcAft>
              <a:spcPct val="20000"/>
            </a:spcAft>
            <a:buChar char="•"/>
          </a:pPr>
          <a:r>
            <a:rPr lang="en-US" sz="5100" kern="1200"/>
            <a:t>Family based math</a:t>
          </a:r>
        </a:p>
        <a:p>
          <a:pPr marL="285750" lvl="1" indent="-285750" algn="l" defTabSz="2266950">
            <a:lnSpc>
              <a:spcPct val="90000"/>
            </a:lnSpc>
            <a:spcBef>
              <a:spcPct val="0"/>
            </a:spcBef>
            <a:spcAft>
              <a:spcPct val="20000"/>
            </a:spcAft>
            <a:buChar char="•"/>
          </a:pPr>
          <a:r>
            <a:rPr lang="en-US" sz="5100" kern="1200"/>
            <a:t>Verification checks</a:t>
          </a:r>
        </a:p>
      </dsp:txBody>
      <dsp:txXfrm>
        <a:off x="0" y="2030512"/>
        <a:ext cx="11222037" cy="248917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A8B53-B651-4F70-9975-B33072434FD2}">
      <dsp:nvSpPr>
        <dsp:cNvPr id="0" name=""/>
        <dsp:cNvSpPr/>
      </dsp:nvSpPr>
      <dsp:spPr>
        <a:xfrm>
          <a:off x="0" y="15187"/>
          <a:ext cx="11222037" cy="25096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Translating Results Into an Application</a:t>
          </a:r>
        </a:p>
      </dsp:txBody>
      <dsp:txXfrm>
        <a:off x="122511" y="137698"/>
        <a:ext cx="10977015" cy="2264628"/>
      </dsp:txXfrm>
    </dsp:sp>
    <dsp:sp modelId="{4CE460CF-EFB8-41CE-AB2D-3691EAF331FA}">
      <dsp:nvSpPr>
        <dsp:cNvPr id="0" name=""/>
        <dsp:cNvSpPr/>
      </dsp:nvSpPr>
      <dsp:spPr>
        <a:xfrm>
          <a:off x="0" y="2524837"/>
          <a:ext cx="11222037" cy="248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300"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a:t>Service area narrative</a:t>
          </a:r>
        </a:p>
        <a:p>
          <a:pPr marL="285750" lvl="1" indent="-285750" algn="l" defTabSz="2266950">
            <a:lnSpc>
              <a:spcPct val="90000"/>
            </a:lnSpc>
            <a:spcBef>
              <a:spcPct val="0"/>
            </a:spcBef>
            <a:spcAft>
              <a:spcPct val="20000"/>
            </a:spcAft>
            <a:buChar char="•"/>
          </a:pPr>
          <a:r>
            <a:rPr lang="en-US" sz="5100" kern="1200"/>
            <a:t>Exhibits</a:t>
          </a:r>
        </a:p>
        <a:p>
          <a:pPr marL="285750" lvl="1" indent="-285750" algn="l" defTabSz="2266950">
            <a:lnSpc>
              <a:spcPct val="90000"/>
            </a:lnSpc>
            <a:spcBef>
              <a:spcPct val="0"/>
            </a:spcBef>
            <a:spcAft>
              <a:spcPct val="20000"/>
            </a:spcAft>
            <a:buChar char="•"/>
          </a:pPr>
          <a:r>
            <a:rPr lang="en-US" sz="5100" kern="1200"/>
            <a:t>How reviewers read this section</a:t>
          </a:r>
        </a:p>
      </dsp:txBody>
      <dsp:txXfrm>
        <a:off x="0" y="2524837"/>
        <a:ext cx="11222037" cy="248917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A6845-DC82-48D6-AD4F-41E4CA89E5B1}">
      <dsp:nvSpPr>
        <dsp:cNvPr id="0" name=""/>
        <dsp:cNvSpPr/>
      </dsp:nvSpPr>
      <dsp:spPr>
        <a:xfrm>
          <a:off x="0" y="913162"/>
          <a:ext cx="11222037" cy="1521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Validity Period &amp; Re-Use</a:t>
          </a:r>
        </a:p>
      </dsp:txBody>
      <dsp:txXfrm>
        <a:off x="74249" y="987411"/>
        <a:ext cx="11073539" cy="1372502"/>
      </dsp:txXfrm>
    </dsp:sp>
    <dsp:sp modelId="{858FCF97-B1BD-44B2-8ABA-64C23D42ADFE}">
      <dsp:nvSpPr>
        <dsp:cNvPr id="0" name=""/>
        <dsp:cNvSpPr/>
      </dsp:nvSpPr>
      <dsp:spPr>
        <a:xfrm>
          <a:off x="0" y="2434162"/>
          <a:ext cx="11222037" cy="168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300"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a:t>how long survey data is usable</a:t>
          </a:r>
        </a:p>
        <a:p>
          <a:pPr marL="285750" lvl="1" indent="-285750" algn="l" defTabSz="2266950">
            <a:lnSpc>
              <a:spcPct val="90000"/>
            </a:lnSpc>
            <a:spcBef>
              <a:spcPct val="0"/>
            </a:spcBef>
            <a:spcAft>
              <a:spcPct val="20000"/>
            </a:spcAft>
            <a:buChar char="•"/>
          </a:pPr>
          <a:r>
            <a:rPr lang="en-US" sz="5100" kern="1200"/>
            <a:t>When re-surveying is required</a:t>
          </a:r>
        </a:p>
      </dsp:txBody>
      <dsp:txXfrm>
        <a:off x="0" y="2434162"/>
        <a:ext cx="11222037" cy="168187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4490D-D871-4D38-A7A5-8023ADECC8C5}">
      <dsp:nvSpPr>
        <dsp:cNvPr id="0" name=""/>
        <dsp:cNvSpPr/>
      </dsp:nvSpPr>
      <dsp:spPr>
        <a:xfrm>
          <a:off x="0" y="15187"/>
          <a:ext cx="11222037" cy="25096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What Happens if You Miss 51%</a:t>
          </a:r>
        </a:p>
      </dsp:txBody>
      <dsp:txXfrm>
        <a:off x="122511" y="137698"/>
        <a:ext cx="10977015" cy="2264628"/>
      </dsp:txXfrm>
    </dsp:sp>
    <dsp:sp modelId="{E4DBD1B7-8604-4600-9691-007E84D24BD7}">
      <dsp:nvSpPr>
        <dsp:cNvPr id="0" name=""/>
        <dsp:cNvSpPr/>
      </dsp:nvSpPr>
      <dsp:spPr>
        <a:xfrm>
          <a:off x="0" y="2524837"/>
          <a:ext cx="11222037" cy="248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300"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a:t>Acceptable outcomes</a:t>
          </a:r>
        </a:p>
        <a:p>
          <a:pPr marL="285750" lvl="1" indent="-285750" algn="l" defTabSz="2266950">
            <a:lnSpc>
              <a:spcPct val="90000"/>
            </a:lnSpc>
            <a:spcBef>
              <a:spcPct val="0"/>
            </a:spcBef>
            <a:spcAft>
              <a:spcPct val="20000"/>
            </a:spcAft>
            <a:buChar char="•"/>
          </a:pPr>
          <a:r>
            <a:rPr lang="en-US" sz="5100" kern="1200"/>
            <a:t>Re-scoping</a:t>
          </a:r>
        </a:p>
        <a:p>
          <a:pPr marL="285750" lvl="1" indent="-285750" algn="l" defTabSz="2266950">
            <a:lnSpc>
              <a:spcPct val="90000"/>
            </a:lnSpc>
            <a:spcBef>
              <a:spcPct val="0"/>
            </a:spcBef>
            <a:spcAft>
              <a:spcPct val="20000"/>
            </a:spcAft>
            <a:buChar char="•"/>
          </a:pPr>
          <a:r>
            <a:rPr lang="en-US" sz="5100" kern="1200"/>
            <a:t>Alternative national objectives</a:t>
          </a:r>
        </a:p>
      </dsp:txBody>
      <dsp:txXfrm>
        <a:off x="0" y="2524837"/>
        <a:ext cx="11222037" cy="248917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D5E60-D2FD-4E81-B9BD-DCE0AF7F6F50}">
      <dsp:nvSpPr>
        <dsp:cNvPr id="0" name=""/>
        <dsp:cNvSpPr/>
      </dsp:nvSpPr>
      <dsp:spPr>
        <a:xfrm>
          <a:off x="0" y="1257299"/>
          <a:ext cx="11222037" cy="25145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Top Reasons Surveys Are Rejected</a:t>
          </a:r>
        </a:p>
        <a:p>
          <a:pPr marL="285750" lvl="1" indent="-285750" algn="l" defTabSz="1333500">
            <a:lnSpc>
              <a:spcPct val="90000"/>
            </a:lnSpc>
            <a:spcBef>
              <a:spcPct val="0"/>
            </a:spcBef>
            <a:spcAft>
              <a:spcPct val="15000"/>
            </a:spcAft>
            <a:buChar char="•"/>
          </a:pPr>
          <a:r>
            <a:rPr lang="en-US" sz="3000" kern="1200"/>
            <a:t>Technical errors</a:t>
          </a:r>
        </a:p>
        <a:p>
          <a:pPr marL="285750" lvl="1" indent="-285750" algn="l" defTabSz="1333500">
            <a:lnSpc>
              <a:spcPct val="90000"/>
            </a:lnSpc>
            <a:spcBef>
              <a:spcPct val="0"/>
            </a:spcBef>
            <a:spcAft>
              <a:spcPct val="15000"/>
            </a:spcAft>
            <a:buChar char="•"/>
          </a:pPr>
          <a:r>
            <a:rPr lang="en-US" sz="3000" kern="1200"/>
            <a:t>Documentation Failures</a:t>
          </a:r>
        </a:p>
        <a:p>
          <a:pPr marL="285750" lvl="1" indent="-285750" algn="l" defTabSz="1333500">
            <a:lnSpc>
              <a:spcPct val="90000"/>
            </a:lnSpc>
            <a:spcBef>
              <a:spcPct val="0"/>
            </a:spcBef>
            <a:spcAft>
              <a:spcPct val="15000"/>
            </a:spcAft>
            <a:buChar char="•"/>
          </a:pPr>
          <a:r>
            <a:rPr lang="en-US" sz="3000" kern="1200"/>
            <a:t>Methodology Weaknesses</a:t>
          </a:r>
        </a:p>
      </dsp:txBody>
      <dsp:txXfrm>
        <a:off x="73650" y="1330949"/>
        <a:ext cx="11074737" cy="236729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EDC16-7E39-4C3A-B275-BC2ED8944899}">
      <dsp:nvSpPr>
        <dsp:cNvPr id="0" name=""/>
        <dsp:cNvSpPr/>
      </dsp:nvSpPr>
      <dsp:spPr>
        <a:xfrm>
          <a:off x="0" y="47902"/>
          <a:ext cx="6457359" cy="865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Town of Riverton</a:t>
          </a:r>
        </a:p>
      </dsp:txBody>
      <dsp:txXfrm>
        <a:off x="42265" y="90167"/>
        <a:ext cx="6372829" cy="781270"/>
      </dsp:txXfrm>
    </dsp:sp>
    <dsp:sp modelId="{E60B514D-335F-4EC9-A5F9-471341FB2DBB}">
      <dsp:nvSpPr>
        <dsp:cNvPr id="0" name=""/>
        <dsp:cNvSpPr/>
      </dsp:nvSpPr>
      <dsp:spPr>
        <a:xfrm>
          <a:off x="0" y="913702"/>
          <a:ext cx="6457359"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02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Using ACS data incorrectly</a:t>
          </a:r>
        </a:p>
      </dsp:txBody>
      <dsp:txXfrm>
        <a:off x="0" y="913702"/>
        <a:ext cx="6457359" cy="612720"/>
      </dsp:txXfrm>
    </dsp:sp>
    <dsp:sp modelId="{CFF1884C-F852-4A14-8DAF-25EE631C380C}">
      <dsp:nvSpPr>
        <dsp:cNvPr id="0" name=""/>
        <dsp:cNvSpPr/>
      </dsp:nvSpPr>
      <dsp:spPr>
        <a:xfrm>
          <a:off x="0" y="1526422"/>
          <a:ext cx="6457359" cy="865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Village of Pine Hollow</a:t>
          </a:r>
        </a:p>
      </dsp:txBody>
      <dsp:txXfrm>
        <a:off x="42265" y="1568687"/>
        <a:ext cx="6372829" cy="781270"/>
      </dsp:txXfrm>
    </dsp:sp>
    <dsp:sp modelId="{CFA80526-FA1B-4401-BED6-D1D659F744CF}">
      <dsp:nvSpPr>
        <dsp:cNvPr id="0" name=""/>
        <dsp:cNvSpPr/>
      </dsp:nvSpPr>
      <dsp:spPr>
        <a:xfrm>
          <a:off x="0" y="2392222"/>
          <a:ext cx="6457359" cy="86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02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Sampling only “known low-income homes”</a:t>
          </a:r>
        </a:p>
      </dsp:txBody>
      <dsp:txXfrm>
        <a:off x="0" y="2392222"/>
        <a:ext cx="6457359" cy="861637"/>
      </dsp:txXfrm>
    </dsp:sp>
    <dsp:sp modelId="{FC45CD29-BFBE-4651-B47C-DD3AEE5DB5FB}">
      <dsp:nvSpPr>
        <dsp:cNvPr id="0" name=""/>
        <dsp:cNvSpPr/>
      </dsp:nvSpPr>
      <dsp:spPr>
        <a:xfrm>
          <a:off x="0" y="3253860"/>
          <a:ext cx="6457359" cy="865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City of Lakehaven</a:t>
          </a:r>
        </a:p>
      </dsp:txBody>
      <dsp:txXfrm>
        <a:off x="42265" y="3296125"/>
        <a:ext cx="6372829" cy="781270"/>
      </dsp:txXfrm>
    </dsp:sp>
    <dsp:sp modelId="{65294645-FB6E-492F-9B5D-F3BA50E1DD4A}">
      <dsp:nvSpPr>
        <dsp:cNvPr id="0" name=""/>
        <dsp:cNvSpPr/>
      </dsp:nvSpPr>
      <dsp:spPr>
        <a:xfrm>
          <a:off x="0" y="4119660"/>
          <a:ext cx="6457359" cy="86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02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Combining non-contiguous areas without justification</a:t>
          </a:r>
        </a:p>
      </dsp:txBody>
      <dsp:txXfrm>
        <a:off x="0" y="4119660"/>
        <a:ext cx="6457359" cy="86163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E14A8-F475-4004-811B-926F86C62CE2}">
      <dsp:nvSpPr>
        <dsp:cNvPr id="0" name=""/>
        <dsp:cNvSpPr/>
      </dsp:nvSpPr>
      <dsp:spPr>
        <a:xfrm rot="5400000">
          <a:off x="7146728" y="-2983213"/>
          <a:ext cx="968513" cy="718210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Narrative does not identify specific streets, districts, or neighborhoods</a:t>
          </a:r>
        </a:p>
      </dsp:txBody>
      <dsp:txXfrm rot="-5400000">
        <a:off x="4039934" y="170860"/>
        <a:ext cx="7134824" cy="873955"/>
      </dsp:txXfrm>
    </dsp:sp>
    <dsp:sp modelId="{4F38FE4D-682B-4F69-AD76-FD15EBB272DD}">
      <dsp:nvSpPr>
        <dsp:cNvPr id="0" name=""/>
        <dsp:cNvSpPr/>
      </dsp:nvSpPr>
      <dsp:spPr>
        <a:xfrm>
          <a:off x="0" y="2517"/>
          <a:ext cx="4039933" cy="121064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Service area is not clearly defined</a:t>
          </a:r>
        </a:p>
      </dsp:txBody>
      <dsp:txXfrm>
        <a:off x="59099" y="61616"/>
        <a:ext cx="3921735" cy="1092444"/>
      </dsp:txXfrm>
    </dsp:sp>
    <dsp:sp modelId="{649C0664-69A2-4A7D-B90F-E9C424D2F4D7}">
      <dsp:nvSpPr>
        <dsp:cNvPr id="0" name=""/>
        <dsp:cNvSpPr/>
      </dsp:nvSpPr>
      <dsp:spPr>
        <a:xfrm rot="5400000">
          <a:off x="7146728" y="-1712039"/>
          <a:ext cx="968513" cy="718210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Survey conducted town-wide or village-wide</a:t>
          </a:r>
        </a:p>
        <a:p>
          <a:pPr marL="171450" lvl="1" indent="-171450" algn="l" defTabSz="800100">
            <a:lnSpc>
              <a:spcPct val="90000"/>
            </a:lnSpc>
            <a:spcBef>
              <a:spcPct val="0"/>
            </a:spcBef>
            <a:spcAft>
              <a:spcPct val="15000"/>
            </a:spcAft>
            <a:buChar char="•"/>
          </a:pPr>
          <a:r>
            <a:rPr lang="en-US" sz="1800" kern="1200"/>
            <a:t>Project only benefits a portion of the municipality </a:t>
          </a:r>
        </a:p>
      </dsp:txBody>
      <dsp:txXfrm rot="-5400000">
        <a:off x="4039934" y="1442034"/>
        <a:ext cx="7134824" cy="873955"/>
      </dsp:txXfrm>
    </dsp:sp>
    <dsp:sp modelId="{2BA0C63B-B7A0-469A-8D58-3FDFA86181F9}">
      <dsp:nvSpPr>
        <dsp:cNvPr id="0" name=""/>
        <dsp:cNvSpPr/>
      </dsp:nvSpPr>
      <dsp:spPr>
        <a:xfrm>
          <a:off x="0" y="1273691"/>
          <a:ext cx="4039933" cy="121064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Survey geography does not match project benefit</a:t>
          </a:r>
        </a:p>
      </dsp:txBody>
      <dsp:txXfrm>
        <a:off x="59099" y="1332790"/>
        <a:ext cx="3921735" cy="1092444"/>
      </dsp:txXfrm>
    </dsp:sp>
    <dsp:sp modelId="{EF6B2309-38A8-40AC-B186-430DF4C020CC}">
      <dsp:nvSpPr>
        <dsp:cNvPr id="0" name=""/>
        <dsp:cNvSpPr/>
      </dsp:nvSpPr>
      <dsp:spPr>
        <a:xfrm rot="5400000">
          <a:off x="7146728" y="-440864"/>
          <a:ext cx="968513" cy="718210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Narrative does not state:</a:t>
          </a:r>
        </a:p>
        <a:p>
          <a:pPr marL="342900" lvl="2" indent="-171450" algn="l" defTabSz="800100">
            <a:lnSpc>
              <a:spcPct val="90000"/>
            </a:lnSpc>
            <a:spcBef>
              <a:spcPct val="0"/>
            </a:spcBef>
            <a:spcAft>
              <a:spcPct val="15000"/>
            </a:spcAft>
            <a:buChar char="•"/>
          </a:pPr>
          <a:r>
            <a:rPr lang="en-US" sz="1800" kern="1200"/>
            <a:t>Universe size</a:t>
          </a:r>
        </a:p>
        <a:p>
          <a:pPr marL="342900" lvl="2" indent="-171450" algn="l" defTabSz="800100">
            <a:lnSpc>
              <a:spcPct val="90000"/>
            </a:lnSpc>
            <a:spcBef>
              <a:spcPct val="0"/>
            </a:spcBef>
            <a:spcAft>
              <a:spcPct val="15000"/>
            </a:spcAft>
            <a:buChar char="•"/>
          </a:pPr>
          <a:r>
            <a:rPr lang="en-US" sz="1800" kern="1200"/>
            <a:t>Valid responses received</a:t>
          </a:r>
        </a:p>
        <a:p>
          <a:pPr marL="342900" lvl="2" indent="-171450" algn="l" defTabSz="800100">
            <a:lnSpc>
              <a:spcPct val="90000"/>
            </a:lnSpc>
            <a:spcBef>
              <a:spcPct val="0"/>
            </a:spcBef>
            <a:spcAft>
              <a:spcPct val="15000"/>
            </a:spcAft>
            <a:buChar char="•"/>
          </a:pPr>
          <a:r>
            <a:rPr lang="en-US" sz="1800" kern="1200"/>
            <a:t>Confidence level/margin of error</a:t>
          </a:r>
        </a:p>
      </dsp:txBody>
      <dsp:txXfrm rot="-5400000">
        <a:off x="4039934" y="2713209"/>
        <a:ext cx="7134824" cy="873955"/>
      </dsp:txXfrm>
    </dsp:sp>
    <dsp:sp modelId="{0562FA3E-CE7F-44D4-9A55-D60827E2AD31}">
      <dsp:nvSpPr>
        <dsp:cNvPr id="0" name=""/>
        <dsp:cNvSpPr/>
      </dsp:nvSpPr>
      <dsp:spPr>
        <a:xfrm>
          <a:off x="0" y="2544866"/>
          <a:ext cx="4039933" cy="121064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Survey results are incomplete</a:t>
          </a:r>
        </a:p>
      </dsp:txBody>
      <dsp:txXfrm>
        <a:off x="59099" y="2603965"/>
        <a:ext cx="3921735" cy="1092444"/>
      </dsp:txXfrm>
    </dsp:sp>
    <dsp:sp modelId="{DC514DA7-1D56-474B-AEAC-F81B7E48FD41}">
      <dsp:nvSpPr>
        <dsp:cNvPr id="0" name=""/>
        <dsp:cNvSpPr/>
      </dsp:nvSpPr>
      <dsp:spPr>
        <a:xfrm rot="5400000">
          <a:off x="7146728" y="830309"/>
          <a:ext cx="968513" cy="718210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Narrative fails to state whether 51% LMI threshold was met</a:t>
          </a:r>
        </a:p>
      </dsp:txBody>
      <dsp:txXfrm rot="-5400000">
        <a:off x="4039934" y="3984383"/>
        <a:ext cx="7134824" cy="873955"/>
      </dsp:txXfrm>
    </dsp:sp>
    <dsp:sp modelId="{9F1DB970-7FA5-4E49-B9CB-8575D18DEDE2}">
      <dsp:nvSpPr>
        <dsp:cNvPr id="0" name=""/>
        <dsp:cNvSpPr/>
      </dsp:nvSpPr>
      <dsp:spPr>
        <a:xfrm>
          <a:off x="0" y="3816040"/>
          <a:ext cx="4039933" cy="121064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LMI conclusion is not clearly stated</a:t>
          </a:r>
        </a:p>
      </dsp:txBody>
      <dsp:txXfrm>
        <a:off x="59099" y="3875139"/>
        <a:ext cx="3921735" cy="109244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3E5CD-099C-44E9-8EDF-CA467BCCC464}">
      <dsp:nvSpPr>
        <dsp:cNvPr id="0" name=""/>
        <dsp:cNvSpPr/>
      </dsp:nvSpPr>
      <dsp:spPr>
        <a:xfrm>
          <a:off x="0" y="332054"/>
          <a:ext cx="11222037"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41750C-F5DF-44ED-82A6-009434AC9AC7}">
      <dsp:nvSpPr>
        <dsp:cNvPr id="0" name=""/>
        <dsp:cNvSpPr/>
      </dsp:nvSpPr>
      <dsp:spPr>
        <a:xfrm>
          <a:off x="561101" y="81134"/>
          <a:ext cx="7855425"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916" tIns="0" rIns="296916"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2"/>
              </a:solidFill>
              <a:hlinkClick xmlns:r="http://schemas.openxmlformats.org/officeDocument/2006/relationships" r:id="rId1">
                <a:extLst>
                  <a:ext uri="{A12FA001-AC4F-418D-AE19-62706E023703}">
                    <ahyp:hlinkClr xmlns:ahyp="http://schemas.microsoft.com/office/drawing/2018/hyperlinkcolor" val="tx"/>
                  </a:ext>
                </a:extLst>
              </a:hlinkClick>
            </a:rPr>
            <a:t>CDBG Income Survey Toolkit - HUD Exchange</a:t>
          </a:r>
          <a:endParaRPr lang="en-US" sz="1700" kern="1200" dirty="0">
            <a:solidFill>
              <a:schemeClr val="bg2"/>
            </a:solidFill>
          </a:endParaRPr>
        </a:p>
      </dsp:txBody>
      <dsp:txXfrm>
        <a:off x="585599" y="105632"/>
        <a:ext cx="7806429" cy="452844"/>
      </dsp:txXfrm>
    </dsp:sp>
    <dsp:sp modelId="{0F81AA38-A678-4B05-92C1-A49B1FEA8711}">
      <dsp:nvSpPr>
        <dsp:cNvPr id="0" name=""/>
        <dsp:cNvSpPr/>
      </dsp:nvSpPr>
      <dsp:spPr>
        <a:xfrm>
          <a:off x="0" y="1103174"/>
          <a:ext cx="11222037"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36921A-5819-45BC-9D68-FE2FAA368067}">
      <dsp:nvSpPr>
        <dsp:cNvPr id="0" name=""/>
        <dsp:cNvSpPr/>
      </dsp:nvSpPr>
      <dsp:spPr>
        <a:xfrm>
          <a:off x="561101" y="852255"/>
          <a:ext cx="7855425"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916" tIns="0" rIns="296916"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2"/>
              </a:solidFill>
              <a:hlinkClick xmlns:r="http://schemas.openxmlformats.org/officeDocument/2006/relationships" r:id="rId2">
                <a:extLst>
                  <a:ext uri="{A12FA001-AC4F-418D-AE19-62706E023703}">
                    <ahyp:hlinkClr xmlns:ahyp="http://schemas.microsoft.com/office/drawing/2018/hyperlinkcolor" val="tx"/>
                  </a:ext>
                </a:extLst>
              </a:hlinkClick>
            </a:rPr>
            <a:t>Income Limits | HUD USER</a:t>
          </a:r>
          <a:endParaRPr lang="en-US" sz="1700" kern="1200" dirty="0">
            <a:solidFill>
              <a:schemeClr val="bg2"/>
            </a:solidFill>
          </a:endParaRPr>
        </a:p>
      </dsp:txBody>
      <dsp:txXfrm>
        <a:off x="585599" y="876753"/>
        <a:ext cx="7806429" cy="452844"/>
      </dsp:txXfrm>
    </dsp:sp>
    <dsp:sp modelId="{A28AC333-83A3-44D8-AEA0-4871FE25F398}">
      <dsp:nvSpPr>
        <dsp:cNvPr id="0" name=""/>
        <dsp:cNvSpPr/>
      </dsp:nvSpPr>
      <dsp:spPr>
        <a:xfrm>
          <a:off x="0" y="1874295"/>
          <a:ext cx="11222037" cy="1499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955" tIns="354076" rIns="870955" bIns="120904" numCol="1" spcCol="1270" anchor="t" anchorCtr="0">
          <a:noAutofit/>
        </a:bodyPr>
        <a:lstStyle/>
        <a:p>
          <a:pPr marL="171450" lvl="1" indent="-171450" algn="l" defTabSz="755650">
            <a:lnSpc>
              <a:spcPct val="90000"/>
            </a:lnSpc>
            <a:spcBef>
              <a:spcPct val="0"/>
            </a:spcBef>
            <a:spcAft>
              <a:spcPct val="15000"/>
            </a:spcAft>
            <a:buChar char="•"/>
          </a:pPr>
          <a:r>
            <a:rPr lang="en-US" sz="1700" u="sng" kern="1200">
              <a:hlinkClick xmlns:r="http://schemas.openxmlformats.org/officeDocument/2006/relationships" r:id="rId3"/>
            </a:rPr>
            <a:t>https://www.raosoft.com/samplesize.html</a:t>
          </a:r>
          <a:endParaRPr lang="en-US" sz="1700" kern="1200"/>
        </a:p>
        <a:p>
          <a:pPr marL="171450" lvl="1" indent="-171450" algn="l" defTabSz="755650">
            <a:lnSpc>
              <a:spcPct val="90000"/>
            </a:lnSpc>
            <a:spcBef>
              <a:spcPct val="0"/>
            </a:spcBef>
            <a:spcAft>
              <a:spcPct val="15000"/>
            </a:spcAft>
            <a:buChar char="•"/>
          </a:pPr>
          <a:r>
            <a:rPr lang="en-US" sz="1700" u="sng" kern="1200">
              <a:hlinkClick xmlns:r="http://schemas.openxmlformats.org/officeDocument/2006/relationships" r:id="rId4"/>
            </a:rPr>
            <a:t>https://www.surveymonkey.com/learn/research-and-analysis/sample-size-calculator/</a:t>
          </a:r>
          <a:endParaRPr lang="en-US" sz="1700" kern="1200"/>
        </a:p>
        <a:p>
          <a:pPr marL="171450" lvl="1" indent="-171450" algn="l" defTabSz="755650">
            <a:lnSpc>
              <a:spcPct val="90000"/>
            </a:lnSpc>
            <a:spcBef>
              <a:spcPct val="0"/>
            </a:spcBef>
            <a:spcAft>
              <a:spcPct val="15000"/>
            </a:spcAft>
            <a:buChar char="•"/>
          </a:pPr>
          <a:r>
            <a:rPr lang="en-US" sz="1700" u="sng" kern="1200">
              <a:hlinkClick xmlns:r="http://schemas.openxmlformats.org/officeDocument/2006/relationships" r:id="rId5"/>
            </a:rPr>
            <a:t>https://www.calculator.net/sample-size-calculator.html</a:t>
          </a:r>
          <a:endParaRPr lang="en-US" sz="1700" kern="1200"/>
        </a:p>
        <a:p>
          <a:pPr marL="171450" lvl="1" indent="-171450" algn="l" defTabSz="755650">
            <a:lnSpc>
              <a:spcPct val="90000"/>
            </a:lnSpc>
            <a:spcBef>
              <a:spcPct val="0"/>
            </a:spcBef>
            <a:spcAft>
              <a:spcPct val="15000"/>
            </a:spcAft>
            <a:buChar char="•"/>
          </a:pPr>
          <a:r>
            <a:rPr lang="en-US" sz="1700" u="sng" kern="1200">
              <a:hlinkClick xmlns:r="http://schemas.openxmlformats.org/officeDocument/2006/relationships" r:id="rId6"/>
            </a:rPr>
            <a:t>https://www.snapsurveys.com/resources/sample-size-calculator-free/</a:t>
          </a:r>
          <a:endParaRPr lang="en-US" sz="1700" kern="1200"/>
        </a:p>
      </dsp:txBody>
      <dsp:txXfrm>
        <a:off x="0" y="1874295"/>
        <a:ext cx="11222037" cy="1499400"/>
      </dsp:txXfrm>
    </dsp:sp>
    <dsp:sp modelId="{BE773C1B-E2ED-43DA-8D17-25429E6846D3}">
      <dsp:nvSpPr>
        <dsp:cNvPr id="0" name=""/>
        <dsp:cNvSpPr/>
      </dsp:nvSpPr>
      <dsp:spPr>
        <a:xfrm>
          <a:off x="561101" y="1623374"/>
          <a:ext cx="7855425"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916" tIns="0" rIns="296916" bIns="0" numCol="1" spcCol="1270" anchor="ctr" anchorCtr="0">
          <a:noAutofit/>
        </a:bodyPr>
        <a:lstStyle/>
        <a:p>
          <a:pPr marL="0" lvl="0" indent="0" algn="l" defTabSz="755650">
            <a:lnSpc>
              <a:spcPct val="90000"/>
            </a:lnSpc>
            <a:spcBef>
              <a:spcPct val="0"/>
            </a:spcBef>
            <a:spcAft>
              <a:spcPct val="35000"/>
            </a:spcAft>
            <a:buNone/>
          </a:pPr>
          <a:r>
            <a:rPr lang="en-US" sz="1700" kern="1200"/>
            <a:t>Online calculators</a:t>
          </a:r>
        </a:p>
      </dsp:txBody>
      <dsp:txXfrm>
        <a:off x="585599" y="1647872"/>
        <a:ext cx="7806429" cy="452844"/>
      </dsp:txXfrm>
    </dsp:sp>
    <dsp:sp modelId="{B54037DE-B53A-4F28-B300-43AE4248D83A}">
      <dsp:nvSpPr>
        <dsp:cNvPr id="0" name=""/>
        <dsp:cNvSpPr/>
      </dsp:nvSpPr>
      <dsp:spPr>
        <a:xfrm>
          <a:off x="0" y="3678315"/>
          <a:ext cx="11222037" cy="12316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955" tIns="354076" rIns="870955"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hlinkClick xmlns:r="http://schemas.openxmlformats.org/officeDocument/2006/relationships" r:id="rId7"/>
            </a:rPr>
            <a:t>eligible-communities-by-county.pdf</a:t>
          </a:r>
          <a:endParaRPr lang="en-US" sz="1700" kern="1200"/>
        </a:p>
        <a:p>
          <a:pPr marL="171450" lvl="1" indent="-171450" algn="l" defTabSz="755650">
            <a:lnSpc>
              <a:spcPct val="90000"/>
            </a:lnSpc>
            <a:spcBef>
              <a:spcPct val="0"/>
            </a:spcBef>
            <a:spcAft>
              <a:spcPct val="15000"/>
            </a:spcAft>
            <a:buChar char="•"/>
          </a:pPr>
          <a:r>
            <a:rPr lang="en-US" sz="1700" kern="1200">
              <a:hlinkClick xmlns:r="http://schemas.openxmlformats.org/officeDocument/2006/relationships" r:id="rId8"/>
            </a:rPr>
            <a:t>LMISD Map Application 2016-2020</a:t>
          </a:r>
          <a:endParaRPr lang="en-US" sz="1700" kern="120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9"/>
            </a:rPr>
            <a:t>https://hcr.ny.gov/community-development-block-grant#funding-round-materials</a:t>
          </a:r>
          <a:r>
            <a:rPr lang="en-US" sz="1700" kern="1200" dirty="0"/>
            <a:t>  </a:t>
          </a:r>
        </a:p>
      </dsp:txBody>
      <dsp:txXfrm>
        <a:off x="0" y="3678315"/>
        <a:ext cx="11222037" cy="1231650"/>
      </dsp:txXfrm>
    </dsp:sp>
    <dsp:sp modelId="{53B3ACAB-1DD8-4565-9986-203AFFF3EFAE}">
      <dsp:nvSpPr>
        <dsp:cNvPr id="0" name=""/>
        <dsp:cNvSpPr/>
      </dsp:nvSpPr>
      <dsp:spPr>
        <a:xfrm>
          <a:off x="561101" y="3465495"/>
          <a:ext cx="7855425"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916" tIns="0" rIns="296916"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2"/>
              </a:solidFill>
              <a:hlinkClick xmlns:r="http://schemas.openxmlformats.org/officeDocument/2006/relationships" r:id="rId10">
                <a:extLst>
                  <a:ext uri="{A12FA001-AC4F-418D-AE19-62706E023703}">
                    <ahyp:hlinkClr xmlns:ahyp="http://schemas.microsoft.com/office/drawing/2018/hyperlinkcolor" val="tx"/>
                  </a:ext>
                </a:extLst>
              </a:hlinkClick>
            </a:rPr>
            <a:t>Community Development Block Grant | Homes and Community Renewal</a:t>
          </a:r>
          <a:endParaRPr lang="en-US" sz="1700" kern="1200" dirty="0">
            <a:solidFill>
              <a:schemeClr val="bg2"/>
            </a:solidFill>
          </a:endParaRPr>
        </a:p>
      </dsp:txBody>
      <dsp:txXfrm>
        <a:off x="585599" y="3489993"/>
        <a:ext cx="7806429"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8F400-5FAD-4BDF-BEFE-D93BD4B448D2}">
      <dsp:nvSpPr>
        <dsp:cNvPr id="0" name=""/>
        <dsp:cNvSpPr/>
      </dsp:nvSpPr>
      <dsp:spPr>
        <a:xfrm>
          <a:off x="0" y="158714"/>
          <a:ext cx="11222037" cy="2084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When an Income Survey is Appropriate</a:t>
          </a:r>
        </a:p>
      </dsp:txBody>
      <dsp:txXfrm>
        <a:off x="101778" y="260492"/>
        <a:ext cx="11018481" cy="1881384"/>
      </dsp:txXfrm>
    </dsp:sp>
    <dsp:sp modelId="{1BC09F13-C2E5-4FCE-8199-47028D906562}">
      <dsp:nvSpPr>
        <dsp:cNvPr id="0" name=""/>
        <dsp:cNvSpPr/>
      </dsp:nvSpPr>
      <dsp:spPr>
        <a:xfrm>
          <a:off x="0" y="2243655"/>
          <a:ext cx="11222037" cy="2626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300"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en-US" sz="4200" kern="1200"/>
            <a:t>Geography doesn’t align with census tracts</a:t>
          </a:r>
        </a:p>
        <a:p>
          <a:pPr marL="285750" lvl="1" indent="-285750" algn="l" defTabSz="1866900">
            <a:lnSpc>
              <a:spcPct val="90000"/>
            </a:lnSpc>
            <a:spcBef>
              <a:spcPct val="0"/>
            </a:spcBef>
            <a:spcAft>
              <a:spcPct val="20000"/>
            </a:spcAft>
            <a:buChar char="•"/>
          </a:pPr>
          <a:r>
            <a:rPr lang="en-US" sz="4200" kern="1200"/>
            <a:t>ACS margin if error is too high</a:t>
          </a:r>
        </a:p>
        <a:p>
          <a:pPr marL="285750" lvl="1" indent="-285750" algn="l" defTabSz="1866900">
            <a:lnSpc>
              <a:spcPct val="90000"/>
            </a:lnSpc>
            <a:spcBef>
              <a:spcPct val="0"/>
            </a:spcBef>
            <a:spcAft>
              <a:spcPct val="20000"/>
            </a:spcAft>
            <a:buChar char="•"/>
          </a:pPr>
          <a:r>
            <a:rPr lang="en-US" sz="4200" kern="1200"/>
            <a:t>Applicant believes census data is inaccurate</a:t>
          </a:r>
        </a:p>
      </dsp:txBody>
      <dsp:txXfrm>
        <a:off x="0" y="2243655"/>
        <a:ext cx="11222037" cy="26268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ABC6E-DF03-478C-9B5A-2641730F54C4}">
      <dsp:nvSpPr>
        <dsp:cNvPr id="0" name=""/>
        <dsp:cNvSpPr/>
      </dsp:nvSpPr>
      <dsp:spPr>
        <a:xfrm>
          <a:off x="0" y="22882"/>
          <a:ext cx="11222037" cy="13805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a:t>Regulatory Authority</a:t>
          </a:r>
        </a:p>
      </dsp:txBody>
      <dsp:txXfrm>
        <a:off x="67395" y="90277"/>
        <a:ext cx="11087247" cy="1245809"/>
      </dsp:txXfrm>
    </dsp:sp>
    <dsp:sp modelId="{DB17D396-E67E-4349-B7FE-0C0964678EA7}">
      <dsp:nvSpPr>
        <dsp:cNvPr id="0" name=""/>
        <dsp:cNvSpPr/>
      </dsp:nvSpPr>
      <dsp:spPr>
        <a:xfrm>
          <a:off x="0" y="1403482"/>
          <a:ext cx="11222037" cy="360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300" tIns="74930" rIns="419608" bIns="74930" numCol="1" spcCol="1270" anchor="t" anchorCtr="0">
          <a:noAutofit/>
        </a:bodyPr>
        <a:lstStyle/>
        <a:p>
          <a:pPr marL="285750" lvl="1" indent="-285750" algn="l" defTabSz="2044700">
            <a:lnSpc>
              <a:spcPct val="90000"/>
            </a:lnSpc>
            <a:spcBef>
              <a:spcPct val="0"/>
            </a:spcBef>
            <a:spcAft>
              <a:spcPct val="20000"/>
            </a:spcAft>
            <a:buChar char="•"/>
          </a:pPr>
          <a:r>
            <a:rPr lang="en-US" sz="4600" kern="1200"/>
            <a:t>24CFR 570.208(a)(1)(vi) - Entitlements</a:t>
          </a:r>
        </a:p>
        <a:p>
          <a:pPr marL="285750" lvl="1" indent="-285750" algn="l" defTabSz="2044700">
            <a:lnSpc>
              <a:spcPct val="90000"/>
            </a:lnSpc>
            <a:spcBef>
              <a:spcPct val="0"/>
            </a:spcBef>
            <a:spcAft>
              <a:spcPct val="20000"/>
            </a:spcAft>
            <a:buChar char="•"/>
          </a:pPr>
          <a:r>
            <a:rPr lang="en-US" sz="4600" kern="1200"/>
            <a:t>24CFR 570.483(b)(1)(i) – State CDBG</a:t>
          </a:r>
        </a:p>
        <a:p>
          <a:pPr marL="285750" lvl="1" indent="-285750" algn="l" defTabSz="2044700">
            <a:lnSpc>
              <a:spcPct val="90000"/>
            </a:lnSpc>
            <a:spcBef>
              <a:spcPct val="0"/>
            </a:spcBef>
            <a:spcAft>
              <a:spcPct val="20000"/>
            </a:spcAft>
            <a:buChar char="•"/>
          </a:pPr>
          <a:r>
            <a:rPr lang="en-US" sz="4600" kern="1200"/>
            <a:t>CPD Notice 19-02</a:t>
          </a:r>
        </a:p>
        <a:p>
          <a:pPr marL="285750" lvl="1" indent="-285750" algn="l" defTabSz="2044700">
            <a:lnSpc>
              <a:spcPct val="90000"/>
            </a:lnSpc>
            <a:spcBef>
              <a:spcPct val="0"/>
            </a:spcBef>
            <a:spcAft>
              <a:spcPct val="20000"/>
            </a:spcAft>
            <a:buChar char="•"/>
          </a:pPr>
          <a:r>
            <a:rPr lang="en-US" sz="4600" kern="1200"/>
            <a:t>State programs overlay (important for NYS CDBG)</a:t>
          </a:r>
        </a:p>
      </dsp:txBody>
      <dsp:txXfrm>
        <a:off x="0" y="1403482"/>
        <a:ext cx="11222037" cy="36028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681B3-8C90-4311-A3F5-72609540E7DB}">
      <dsp:nvSpPr>
        <dsp:cNvPr id="0" name=""/>
        <dsp:cNvSpPr/>
      </dsp:nvSpPr>
      <dsp:spPr>
        <a:xfrm rot="5400000">
          <a:off x="5619305" y="-1076451"/>
          <a:ext cx="4023360" cy="718210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93345" rIns="186690" bIns="93345" numCol="1" spcCol="1270" anchor="ctr" anchorCtr="0">
          <a:noAutofit/>
        </a:bodyPr>
        <a:lstStyle/>
        <a:p>
          <a:pPr marL="285750" lvl="1" indent="-285750" algn="l" defTabSz="2178050">
            <a:lnSpc>
              <a:spcPct val="90000"/>
            </a:lnSpc>
            <a:spcBef>
              <a:spcPct val="0"/>
            </a:spcBef>
            <a:spcAft>
              <a:spcPct val="15000"/>
            </a:spcAft>
            <a:buChar char="•"/>
          </a:pPr>
          <a:r>
            <a:rPr lang="en-US" sz="4900" kern="1200"/>
            <a:t>HUD definitions</a:t>
          </a:r>
        </a:p>
        <a:p>
          <a:pPr marL="285750" lvl="1" indent="-285750" algn="l" defTabSz="2178050">
            <a:lnSpc>
              <a:spcPct val="90000"/>
            </a:lnSpc>
            <a:spcBef>
              <a:spcPct val="0"/>
            </a:spcBef>
            <a:spcAft>
              <a:spcPct val="15000"/>
            </a:spcAft>
            <a:buChar char="•"/>
          </a:pPr>
          <a:r>
            <a:rPr lang="en-US" sz="4900" kern="1200"/>
            <a:t>Why this is the #1 technical error</a:t>
          </a:r>
        </a:p>
        <a:p>
          <a:pPr marL="285750" lvl="1" indent="-285750" algn="l" defTabSz="2178050">
            <a:lnSpc>
              <a:spcPct val="90000"/>
            </a:lnSpc>
            <a:spcBef>
              <a:spcPct val="0"/>
            </a:spcBef>
            <a:spcAft>
              <a:spcPct val="15000"/>
            </a:spcAft>
            <a:buChar char="•"/>
          </a:pPr>
          <a:r>
            <a:rPr lang="en-US" sz="4900" kern="1200"/>
            <a:t>Examples of correct vs incorrect counting</a:t>
          </a:r>
        </a:p>
      </dsp:txBody>
      <dsp:txXfrm rot="-5400000">
        <a:off x="4039934" y="699324"/>
        <a:ext cx="6985699" cy="3630552"/>
      </dsp:txXfrm>
    </dsp:sp>
    <dsp:sp modelId="{DAA503F4-370D-468C-A043-B55396328CE9}">
      <dsp:nvSpPr>
        <dsp:cNvPr id="0" name=""/>
        <dsp:cNvSpPr/>
      </dsp:nvSpPr>
      <dsp:spPr>
        <a:xfrm>
          <a:off x="0" y="0"/>
          <a:ext cx="4039933" cy="5029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a:t>Family, Household, Person</a:t>
          </a:r>
        </a:p>
      </dsp:txBody>
      <dsp:txXfrm>
        <a:off x="197213" y="197213"/>
        <a:ext cx="3645507" cy="46347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5FCE9-F944-4177-B170-7358FEDB169A}">
      <dsp:nvSpPr>
        <dsp:cNvPr id="0" name=""/>
        <dsp:cNvSpPr/>
      </dsp:nvSpPr>
      <dsp:spPr>
        <a:xfrm rot="5400000">
          <a:off x="5619305" y="-1076451"/>
          <a:ext cx="4023360" cy="718210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93345" rIns="186690" bIns="93345" numCol="1" spcCol="1270" anchor="ctr" anchorCtr="0">
          <a:noAutofit/>
        </a:bodyPr>
        <a:lstStyle/>
        <a:p>
          <a:pPr marL="285750" lvl="1" indent="-285750" algn="l" defTabSz="2178050">
            <a:lnSpc>
              <a:spcPct val="90000"/>
            </a:lnSpc>
            <a:spcBef>
              <a:spcPct val="0"/>
            </a:spcBef>
            <a:spcAft>
              <a:spcPct val="15000"/>
            </a:spcAft>
            <a:buChar char="•"/>
          </a:pPr>
          <a:r>
            <a:rPr lang="en-US" sz="4900" kern="1200"/>
            <a:t>80% AMI Threshold</a:t>
          </a:r>
        </a:p>
        <a:p>
          <a:pPr marL="285750" lvl="1" indent="-285750" algn="l" defTabSz="2178050">
            <a:lnSpc>
              <a:spcPct val="90000"/>
            </a:lnSpc>
            <a:spcBef>
              <a:spcPct val="0"/>
            </a:spcBef>
            <a:spcAft>
              <a:spcPct val="15000"/>
            </a:spcAft>
            <a:buChar char="•"/>
          </a:pPr>
          <a:r>
            <a:rPr lang="en-US" sz="4900" kern="1200"/>
            <a:t>Section 8 income definition</a:t>
          </a:r>
        </a:p>
        <a:p>
          <a:pPr marL="285750" lvl="1" indent="-285750" algn="l" defTabSz="2178050">
            <a:lnSpc>
              <a:spcPct val="90000"/>
            </a:lnSpc>
            <a:spcBef>
              <a:spcPct val="0"/>
            </a:spcBef>
            <a:spcAft>
              <a:spcPct val="15000"/>
            </a:spcAft>
            <a:buChar char="•"/>
          </a:pPr>
          <a:r>
            <a:rPr lang="en-US" sz="4900" kern="1200"/>
            <a:t>Income determination consistency</a:t>
          </a:r>
        </a:p>
      </dsp:txBody>
      <dsp:txXfrm rot="-5400000">
        <a:off x="4039934" y="699324"/>
        <a:ext cx="6985699" cy="3630552"/>
      </dsp:txXfrm>
    </dsp:sp>
    <dsp:sp modelId="{AD660BA3-C70C-4C7A-AC4E-141B0931C98C}">
      <dsp:nvSpPr>
        <dsp:cNvPr id="0" name=""/>
        <dsp:cNvSpPr/>
      </dsp:nvSpPr>
      <dsp:spPr>
        <a:xfrm>
          <a:off x="0" y="0"/>
          <a:ext cx="4039933" cy="5029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What Counts as LMI</a:t>
          </a:r>
        </a:p>
      </dsp:txBody>
      <dsp:txXfrm>
        <a:off x="197213" y="197213"/>
        <a:ext cx="3645507" cy="46347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B75F8-69AB-4BE2-AA4D-D99106F61B04}">
      <dsp:nvSpPr>
        <dsp:cNvPr id="0" name=""/>
        <dsp:cNvSpPr/>
      </dsp:nvSpPr>
      <dsp:spPr>
        <a:xfrm rot="5400000">
          <a:off x="5619305" y="-1076451"/>
          <a:ext cx="4023360" cy="718210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a:t>Applicant responsibility</a:t>
          </a:r>
        </a:p>
        <a:p>
          <a:pPr marL="285750" lvl="1" indent="-285750" algn="l" defTabSz="1778000">
            <a:lnSpc>
              <a:spcPct val="90000"/>
            </a:lnSpc>
            <a:spcBef>
              <a:spcPct val="0"/>
            </a:spcBef>
            <a:spcAft>
              <a:spcPct val="15000"/>
            </a:spcAft>
            <a:buChar char="•"/>
          </a:pPr>
          <a:r>
            <a:rPr lang="en-US" sz="4000" kern="1200"/>
            <a:t>Must be driven by the activity</a:t>
          </a:r>
        </a:p>
        <a:p>
          <a:pPr marL="285750" lvl="1" indent="-285750" algn="l" defTabSz="1778000">
            <a:lnSpc>
              <a:spcPct val="90000"/>
            </a:lnSpc>
            <a:spcBef>
              <a:spcPct val="0"/>
            </a:spcBef>
            <a:spcAft>
              <a:spcPct val="15000"/>
            </a:spcAft>
            <a:buChar char="•"/>
          </a:pPr>
          <a:r>
            <a:rPr lang="en-US" sz="4000" kern="1200"/>
            <a:t>Primarily residential</a:t>
          </a:r>
        </a:p>
        <a:p>
          <a:pPr marL="285750" lvl="1" indent="-285750" algn="l" defTabSz="1778000">
            <a:lnSpc>
              <a:spcPct val="90000"/>
            </a:lnSpc>
            <a:spcBef>
              <a:spcPct val="0"/>
            </a:spcBef>
            <a:spcAft>
              <a:spcPct val="15000"/>
            </a:spcAft>
            <a:buChar char="•"/>
          </a:pPr>
          <a:r>
            <a:rPr lang="en-US" sz="4000" kern="1200"/>
            <a:t>GIS tools &amp; practical examples</a:t>
          </a:r>
        </a:p>
      </dsp:txBody>
      <dsp:txXfrm rot="-5400000">
        <a:off x="4039934" y="699324"/>
        <a:ext cx="6985699" cy="3630552"/>
      </dsp:txXfrm>
    </dsp:sp>
    <dsp:sp modelId="{6C611D55-81F6-452D-97F2-3CFDEFB2E70A}">
      <dsp:nvSpPr>
        <dsp:cNvPr id="0" name=""/>
        <dsp:cNvSpPr/>
      </dsp:nvSpPr>
      <dsp:spPr>
        <a:xfrm>
          <a:off x="0" y="0"/>
          <a:ext cx="4039933" cy="5029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The Service Area Concept</a:t>
          </a:r>
        </a:p>
      </dsp:txBody>
      <dsp:txXfrm>
        <a:off x="197213" y="197213"/>
        <a:ext cx="3645507" cy="46347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thank you for joining today’s training on conducting income surveys for CDBG eligibility. I’d like to begin by extending sincere appreciation to the Syracuse University Environmental Finance Center for hosting this session and for their continued partnership in strengthening local capacity across New York State. Their work supporting municipalities on infrastructure planning and funding strategies aligns directly with the topic we are discussing today.</a:t>
            </a:r>
          </a:p>
          <a:p>
            <a:r>
              <a:rPr lang="en-US" dirty="0"/>
              <a:t>Income surveys are one of the most important — and most scrutinized — tools within the CDBG framework. When executed properly, they allow communities to document eligibility for critical federal investments in water systems, sewer improvements, housing rehabilitation, and other public infrastructure. When executed improperly, they can delay applications, trigger requests for additional documentation, or result in outright rejection.</a:t>
            </a:r>
          </a:p>
          <a:p>
            <a:r>
              <a:rPr lang="en-US" dirty="0"/>
              <a:t>Today’s session is designed to provide clarity, structure, and technical precision. This is not a session about how to reach fifty-one percent. It is about how to design a survey process that is statistically sound, legally defensible, and fully aligned with HUD regulations and OCR review standards.</a:t>
            </a:r>
          </a:p>
          <a:p>
            <a:r>
              <a:rPr lang="en-US" dirty="0"/>
              <a:t>By the end of this training, you should understand not only how to conduct an income survey, but why each step matters and how OCR evaluates compliance.</a:t>
            </a:r>
          </a:p>
          <a:p>
            <a:r>
              <a:rPr lang="en-US" dirty="0"/>
              <a:t>Let’s begin by grounding ourselves in the regulatory purpose behind income surveys.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298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We now move into Section Two: Core Definitions That Drive Validity.</a:t>
            </a:r>
          </a:p>
          <a:p>
            <a:pPr marL="162020" indent="0">
              <a:buNone/>
            </a:pPr>
            <a:endParaRPr lang="en-US" dirty="0"/>
          </a:p>
          <a:p>
            <a:pPr marL="162020" indent="0">
              <a:buNone/>
            </a:pPr>
            <a:r>
              <a:rPr lang="en-US" dirty="0"/>
              <a:t>If Section One explained why income surveys exist, this section explains why so many fail.</a:t>
            </a:r>
          </a:p>
          <a:p>
            <a:pPr marL="162020" indent="0">
              <a:buNone/>
            </a:pPr>
            <a:endParaRPr lang="en-US" dirty="0"/>
          </a:p>
          <a:p>
            <a:pPr marL="162020" indent="0">
              <a:buNone/>
            </a:pPr>
            <a:r>
              <a:rPr lang="en-US" dirty="0"/>
              <a:t>Most rejected surveys do not fail because of incorrect math. They fail because of incorrect definitions — particularly confusion between family, household, and person.</a:t>
            </a:r>
          </a:p>
          <a:p>
            <a:pPr marL="162020" indent="0">
              <a:buNone/>
            </a:pPr>
            <a:endParaRPr lang="en-US" dirty="0"/>
          </a:p>
          <a:p>
            <a:pPr marL="162020" indent="0">
              <a:buNone/>
            </a:pPr>
            <a:r>
              <a:rPr lang="en-US" dirty="0"/>
              <a:t>HUD definitions are precise, and when those definitions are misunderstood, every subsequent step — sampling, calculation, documentation — becomes flawed.</a:t>
            </a:r>
          </a:p>
          <a:p>
            <a:pPr marL="162020" indent="0">
              <a:buNone/>
            </a:pPr>
            <a:endParaRPr lang="en-US" dirty="0"/>
          </a:p>
          <a:p>
            <a:pPr marL="162020" indent="0">
              <a:buNone/>
            </a:pPr>
            <a:r>
              <a:rPr lang="en-US" dirty="0"/>
              <a:t>This section is foundational. The integrity of the survey depends on getting these terms exactly right at the beginning.</a:t>
            </a:r>
          </a:p>
          <a:p>
            <a:pPr marL="162020" indent="0">
              <a:buNone/>
            </a:pPr>
            <a:endParaRPr lang="en-US" dirty="0"/>
          </a:p>
          <a:p>
            <a:pPr marL="162020" indent="0">
              <a:buNone/>
            </a:pPr>
            <a:r>
              <a:rPr lang="en-US" dirty="0"/>
              <a:t>If your counting units are wrong, your percentages will be wrong. If your universe is defined incorrectly, your results cannot be defended.</a:t>
            </a:r>
          </a:p>
          <a:p>
            <a:pPr marL="162020" indent="0">
              <a:buNone/>
            </a:pPr>
            <a:endParaRPr lang="en-US" dirty="0"/>
          </a:p>
          <a:p>
            <a:pPr marL="162020" indent="0">
              <a:buNone/>
            </a:pPr>
            <a:r>
              <a:rPr lang="en-US" dirty="0"/>
              <a:t>So, we are going to take the time to be very clear about the terms that drive eligibility and validity.</a:t>
            </a:r>
          </a:p>
          <a:p>
            <a:pPr marL="162020" indent="0">
              <a:buNone/>
            </a:pPr>
            <a:endParaRPr lang="en-US" dirty="0"/>
          </a:p>
        </p:txBody>
      </p:sp>
    </p:spTree>
    <p:extLst>
      <p:ext uri="{BB962C8B-B14F-4D97-AF65-F5344CB8AC3E}">
        <p14:creationId xmlns:p14="http://schemas.microsoft.com/office/powerpoint/2010/main" val="1723686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This slide addresses the single most common technical error in income surveys: confusing family, household, and person.</a:t>
            </a:r>
          </a:p>
          <a:p>
            <a:pPr marL="162020" indent="0">
              <a:buNone/>
            </a:pPr>
            <a:endParaRPr lang="en-US" dirty="0"/>
          </a:p>
          <a:p>
            <a:pPr marL="162020" indent="0">
              <a:buNone/>
            </a:pPr>
            <a:r>
              <a:rPr lang="en-US" dirty="0"/>
              <a:t>Under HUD regulations, a family includes a single person or a group of persons related by blood, marriage, or adoption who reside together. A single individual living alone is considered a one-person family.</a:t>
            </a:r>
          </a:p>
          <a:p>
            <a:pPr marL="162020" indent="0">
              <a:buNone/>
            </a:pPr>
            <a:endParaRPr lang="en-US" dirty="0"/>
          </a:p>
          <a:p>
            <a:pPr marL="162020" indent="0">
              <a:buNone/>
            </a:pPr>
            <a:r>
              <a:rPr lang="en-US" dirty="0"/>
              <a:t>A household, by contrast, includes all persons — related or unrelated — occupying a housing unit.</a:t>
            </a:r>
          </a:p>
          <a:p>
            <a:pPr marL="162020" indent="0">
              <a:buNone/>
            </a:pPr>
            <a:endParaRPr lang="en-US" dirty="0"/>
          </a:p>
          <a:p>
            <a:pPr marL="162020" indent="0">
              <a:buNone/>
            </a:pPr>
            <a:r>
              <a:rPr lang="en-US" dirty="0"/>
              <a:t>A household may contain more than one family.</a:t>
            </a:r>
          </a:p>
          <a:p>
            <a:pPr marL="162020" indent="0">
              <a:buNone/>
            </a:pPr>
            <a:endParaRPr lang="en-US" dirty="0"/>
          </a:p>
          <a:p>
            <a:pPr marL="162020" indent="0">
              <a:buNone/>
            </a:pPr>
            <a:r>
              <a:rPr lang="en-US" dirty="0"/>
              <a:t>For example, consider two unrelated roommates sharing an apartment. That is one household, but two separate families. Each roommate’s income must be evaluated separately.</a:t>
            </a:r>
          </a:p>
          <a:p>
            <a:pPr marL="162020" indent="0">
              <a:buNone/>
            </a:pPr>
            <a:endParaRPr lang="en-US" dirty="0"/>
          </a:p>
          <a:p>
            <a:pPr marL="162020" indent="0">
              <a:buNone/>
            </a:pPr>
            <a:r>
              <a:rPr lang="en-US" dirty="0"/>
              <a:t>Now consider a multigenerational home where grandparents live with their adult daughter and her children. Depending on how finances are structured, there may be more than one family within that single household.</a:t>
            </a:r>
          </a:p>
          <a:p>
            <a:pPr marL="162020" indent="0">
              <a:buNone/>
            </a:pPr>
            <a:endParaRPr lang="en-US" dirty="0"/>
          </a:p>
          <a:p>
            <a:pPr marL="162020" indent="0">
              <a:buNone/>
            </a:pPr>
            <a:r>
              <a:rPr lang="en-US" dirty="0"/>
              <a:t>Why does this distinction matter?</a:t>
            </a:r>
          </a:p>
          <a:p>
            <a:pPr marL="162020" indent="0">
              <a:buNone/>
            </a:pPr>
            <a:endParaRPr lang="en-US" dirty="0"/>
          </a:p>
          <a:p>
            <a:pPr marL="162020" indent="0">
              <a:buNone/>
            </a:pPr>
            <a:r>
              <a:rPr lang="en-US" dirty="0"/>
              <a:t>Because income determination occurs at the family level — but the 51 percent threshold is calculated at the person level.</a:t>
            </a:r>
          </a:p>
          <a:p>
            <a:pPr marL="162020" indent="0">
              <a:buNone/>
            </a:pPr>
            <a:endParaRPr lang="en-US" dirty="0"/>
          </a:p>
          <a:p>
            <a:pPr marL="162020" indent="0">
              <a:buNone/>
            </a:pPr>
            <a:r>
              <a:rPr lang="en-US" dirty="0"/>
              <a:t>You are not calculating 51 percent of households. You are not calculating 51 percent of families. You are calculating 51 percent of persons.</a:t>
            </a:r>
          </a:p>
          <a:p>
            <a:pPr marL="162020" indent="0">
              <a:buNone/>
            </a:pPr>
            <a:endParaRPr lang="en-US" dirty="0"/>
          </a:p>
          <a:p>
            <a:pPr marL="162020" indent="0">
              <a:buNone/>
            </a:pPr>
            <a:r>
              <a:rPr lang="en-US" dirty="0"/>
              <a:t>Each family’s income status determines whether all persons in that family count as LMI persons.</a:t>
            </a:r>
          </a:p>
          <a:p>
            <a:pPr marL="162020" indent="0">
              <a:buNone/>
            </a:pPr>
            <a:endParaRPr lang="en-US" dirty="0"/>
          </a:p>
          <a:p>
            <a:pPr marL="162020" indent="0">
              <a:buNone/>
            </a:pPr>
            <a:r>
              <a:rPr lang="en-US" dirty="0"/>
              <a:t>If a survey incorrectly treats an entire household as one income unit when it actually contains multiple families, the LMI calculation may be understated or overstated.</a:t>
            </a:r>
          </a:p>
          <a:p>
            <a:pPr marL="162020" indent="0">
              <a:buNone/>
            </a:pPr>
            <a:endParaRPr lang="en-US" dirty="0"/>
          </a:p>
          <a:p>
            <a:pPr marL="162020" indent="0">
              <a:buNone/>
            </a:pPr>
            <a:r>
              <a:rPr lang="en-US" dirty="0"/>
              <a:t>Similarly, if unrelated roommates are treated as a single family, their combined income may incorrectly push them above the LMI threshold.</a:t>
            </a:r>
          </a:p>
          <a:p>
            <a:pPr marL="162020" indent="0">
              <a:buNone/>
            </a:pPr>
            <a:endParaRPr lang="en-US" dirty="0"/>
          </a:p>
          <a:p>
            <a:pPr marL="162020" indent="0">
              <a:buNone/>
            </a:pPr>
            <a:r>
              <a:rPr lang="en-US" dirty="0"/>
              <a:t>These errors compound quickly and distort the universe used in the final percentage calculation.</a:t>
            </a:r>
          </a:p>
          <a:p>
            <a:pPr marL="162020" indent="0">
              <a:buNone/>
            </a:pPr>
            <a:endParaRPr lang="en-US" dirty="0"/>
          </a:p>
          <a:p>
            <a:pPr marL="162020" indent="0">
              <a:buNone/>
            </a:pPr>
            <a:r>
              <a:rPr lang="en-US" dirty="0"/>
              <a:t>Accurate intake procedures, interviewer training, and survey instrument clarity prevent these mistakes.</a:t>
            </a:r>
          </a:p>
          <a:p>
            <a:pPr marL="162020" indent="0">
              <a:buNone/>
            </a:pPr>
            <a:endParaRPr lang="en-US" dirty="0"/>
          </a:p>
          <a:p>
            <a:pPr marL="162020" indent="0">
              <a:buNone/>
            </a:pPr>
            <a:r>
              <a:rPr lang="en-US" dirty="0"/>
              <a:t>This is not a minor definitional nuance — it is the structural core of the calculation.</a:t>
            </a:r>
          </a:p>
          <a:p>
            <a:endParaRPr lang="en-US" dirty="0"/>
          </a:p>
        </p:txBody>
      </p:sp>
    </p:spTree>
    <p:extLst>
      <p:ext uri="{BB962C8B-B14F-4D97-AF65-F5344CB8AC3E}">
        <p14:creationId xmlns:p14="http://schemas.microsoft.com/office/powerpoint/2010/main" val="398047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Low- and moderate-income status under CDBG is defined as income at or below 80 percent of Area Median Income, commonly referred to as AMI.</a:t>
            </a:r>
          </a:p>
          <a:p>
            <a:pPr marL="162020" indent="0">
              <a:buNone/>
            </a:pPr>
            <a:endParaRPr lang="en-US" dirty="0"/>
          </a:p>
          <a:p>
            <a:pPr marL="162020" indent="0">
              <a:buNone/>
            </a:pPr>
            <a:r>
              <a:rPr lang="en-US" dirty="0"/>
              <a:t>HUD equates CDBG LMI with the Section 8 low-income definition. That means the income limits published annually by HUD are controlling.</a:t>
            </a:r>
          </a:p>
          <a:p>
            <a:pPr marL="162020" indent="0">
              <a:buNone/>
            </a:pPr>
            <a:endParaRPr lang="en-US" dirty="0"/>
          </a:p>
          <a:p>
            <a:pPr marL="162020" indent="0">
              <a:buNone/>
            </a:pPr>
            <a:r>
              <a:rPr lang="en-US" dirty="0"/>
              <a:t>These limits vary by county and by family size. A family of two has a different income limit than a family of five.</a:t>
            </a:r>
          </a:p>
          <a:p>
            <a:pPr marL="162020" indent="0">
              <a:buNone/>
            </a:pPr>
            <a:endParaRPr lang="en-US" dirty="0"/>
          </a:p>
          <a:p>
            <a:pPr marL="162020" indent="0">
              <a:buNone/>
            </a:pPr>
            <a:r>
              <a:rPr lang="en-US" dirty="0"/>
              <a:t>Income must be determined consistently across all survey responses.</a:t>
            </a:r>
          </a:p>
          <a:p>
            <a:pPr marL="162020" indent="0">
              <a:buNone/>
            </a:pPr>
            <a:endParaRPr lang="en-US" dirty="0"/>
          </a:p>
          <a:p>
            <a:pPr marL="162020" indent="0">
              <a:buNone/>
            </a:pPr>
            <a:r>
              <a:rPr lang="en-US" dirty="0"/>
              <a:t>Entitlement communities may have flexibility among allowable income definitions, but state CDBG programs — including New York — follow HUD’s Section 8 methodology. That means total combined gross annual income of all family members must be used unless otherwise permitted.</a:t>
            </a:r>
          </a:p>
          <a:p>
            <a:pPr marL="162020" indent="0">
              <a:buNone/>
            </a:pPr>
            <a:endParaRPr lang="en-US" dirty="0"/>
          </a:p>
          <a:p>
            <a:pPr marL="162020" indent="0">
              <a:buNone/>
            </a:pPr>
            <a:r>
              <a:rPr lang="en-US" dirty="0"/>
              <a:t>Consistency is critical.</a:t>
            </a:r>
          </a:p>
          <a:p>
            <a:pPr marL="162020" indent="0">
              <a:buNone/>
            </a:pPr>
            <a:endParaRPr lang="en-US" dirty="0"/>
          </a:p>
          <a:p>
            <a:pPr marL="162020" indent="0">
              <a:buNone/>
            </a:pPr>
            <a:r>
              <a:rPr lang="en-US" dirty="0"/>
              <a:t>If one interviewer calculates income based on adjusted gross income while another uses gross income before deductions, your dataset becomes internally inconsistent and indefensible.</a:t>
            </a:r>
          </a:p>
          <a:p>
            <a:pPr marL="162020" indent="0">
              <a:buNone/>
            </a:pPr>
            <a:endParaRPr lang="en-US" dirty="0"/>
          </a:p>
          <a:p>
            <a:pPr marL="162020" indent="0">
              <a:buNone/>
            </a:pPr>
            <a:r>
              <a:rPr lang="en-US" dirty="0"/>
              <a:t>Most surveys use one of two formats for the income question.</a:t>
            </a:r>
          </a:p>
          <a:p>
            <a:pPr marL="162020" indent="0">
              <a:buNone/>
            </a:pPr>
            <a:endParaRPr lang="en-US" dirty="0"/>
          </a:p>
          <a:p>
            <a:pPr marL="162020" indent="0">
              <a:buNone/>
            </a:pPr>
            <a:r>
              <a:rPr lang="en-US" dirty="0"/>
              <a:t>The first format requests the actual total combined gross annual income for the family and then compares that number to the appropriate income limit for that family size.</a:t>
            </a:r>
          </a:p>
          <a:p>
            <a:pPr marL="162020" indent="0">
              <a:buNone/>
            </a:pPr>
            <a:endParaRPr lang="en-US" dirty="0"/>
          </a:p>
          <a:p>
            <a:pPr marL="162020" indent="0">
              <a:buNone/>
            </a:pPr>
            <a:r>
              <a:rPr lang="en-US" dirty="0"/>
              <a:t>The second format uses a threshold method, asking respondents whether their family income is above or below the applicable limit displayed for their family size.</a:t>
            </a:r>
          </a:p>
          <a:p>
            <a:pPr marL="162020" indent="0">
              <a:buNone/>
            </a:pPr>
            <a:endParaRPr lang="en-US" dirty="0"/>
          </a:p>
          <a:p>
            <a:pPr marL="162020" indent="0">
              <a:buNone/>
            </a:pPr>
            <a:r>
              <a:rPr lang="en-US" dirty="0"/>
              <a:t>The threshold method often increases participation because respondents do not have to disclose a specific dollar amount.</a:t>
            </a:r>
          </a:p>
          <a:p>
            <a:pPr marL="162020" indent="0">
              <a:buNone/>
            </a:pPr>
            <a:endParaRPr lang="en-US" dirty="0"/>
          </a:p>
          <a:p>
            <a:pPr marL="162020" indent="0">
              <a:buNone/>
            </a:pPr>
            <a:r>
              <a:rPr lang="en-US" dirty="0"/>
              <a:t>However, whichever method is used, the correct income limits for the applicable year and jurisdiction must be applied uniformly.</a:t>
            </a:r>
          </a:p>
          <a:p>
            <a:pPr marL="162020" indent="0">
              <a:buNone/>
            </a:pPr>
            <a:endParaRPr lang="en-US" dirty="0"/>
          </a:p>
          <a:p>
            <a:pPr marL="162020" indent="0">
              <a:buNone/>
            </a:pPr>
            <a:r>
              <a:rPr lang="en-US" dirty="0"/>
              <a:t>Using outdated income limits is a fatal flaw.</a:t>
            </a:r>
          </a:p>
          <a:p>
            <a:pPr marL="162020" indent="0">
              <a:buNone/>
            </a:pPr>
            <a:endParaRPr lang="en-US" dirty="0"/>
          </a:p>
          <a:p>
            <a:pPr marL="162020" indent="0">
              <a:buNone/>
            </a:pPr>
            <a:r>
              <a:rPr lang="en-US" dirty="0"/>
              <a:t>OCR reviewers verify the income limits used in the survey against the HUD income limit year applicable to the application cycle.</a:t>
            </a:r>
          </a:p>
          <a:p>
            <a:pPr marL="162020" indent="0">
              <a:buNone/>
            </a:pPr>
            <a:endParaRPr lang="en-US" dirty="0"/>
          </a:p>
          <a:p>
            <a:pPr marL="162020" indent="0">
              <a:buNone/>
            </a:pPr>
            <a:r>
              <a:rPr lang="en-US" dirty="0"/>
              <a:t>Accuracy and consistency in income determination are non-negotiable.</a:t>
            </a:r>
          </a:p>
        </p:txBody>
      </p:sp>
    </p:spTree>
    <p:extLst>
      <p:ext uri="{BB962C8B-B14F-4D97-AF65-F5344CB8AC3E}">
        <p14:creationId xmlns:p14="http://schemas.microsoft.com/office/powerpoint/2010/main" val="48151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The service area is defined by the activity — not by income levels.</a:t>
            </a:r>
          </a:p>
          <a:p>
            <a:pPr marL="162020" indent="0">
              <a:buNone/>
            </a:pPr>
            <a:endParaRPr lang="en-US" dirty="0"/>
          </a:p>
          <a:p>
            <a:pPr marL="162020" indent="0">
              <a:buNone/>
            </a:pPr>
            <a:r>
              <a:rPr lang="en-US" dirty="0"/>
              <a:t>The applicant bears responsibility for determining and justifying the boundaries of the service area.</a:t>
            </a:r>
          </a:p>
          <a:p>
            <a:pPr marL="162020" indent="0">
              <a:buNone/>
            </a:pPr>
            <a:endParaRPr lang="en-US" dirty="0"/>
          </a:p>
          <a:p>
            <a:pPr marL="162020" indent="0">
              <a:buNone/>
            </a:pPr>
            <a:r>
              <a:rPr lang="en-US" dirty="0"/>
              <a:t>For infrastructure projects, this typically means the geographic area served by the water district, sewer collection system, drainage basin, or other defined infrastructure boundary.</a:t>
            </a:r>
          </a:p>
          <a:p>
            <a:pPr marL="162020" indent="0">
              <a:buNone/>
            </a:pPr>
            <a:endParaRPr lang="en-US" dirty="0"/>
          </a:p>
          <a:p>
            <a:pPr marL="162020" indent="0">
              <a:buNone/>
            </a:pPr>
            <a:r>
              <a:rPr lang="en-US" dirty="0"/>
              <a:t>The area must be primarily residential. Including large commercial or industrial parcels that do not contain residents can dilute the LMI percentage and create methodological concerns.</a:t>
            </a:r>
          </a:p>
          <a:p>
            <a:pPr marL="162020" indent="0">
              <a:buNone/>
            </a:pPr>
            <a:endParaRPr lang="en-US" dirty="0"/>
          </a:p>
          <a:p>
            <a:pPr marL="162020" indent="0">
              <a:buNone/>
            </a:pPr>
            <a:r>
              <a:rPr lang="en-US" dirty="0"/>
              <a:t>Equally important, service area boundaries cannot be drawn to exclude higher-income neighborhoods that clearly receive benefit from the activity. Boundaries must reflect how the infrastructure functions — not how eligibility outcomes might change.</a:t>
            </a:r>
          </a:p>
          <a:p>
            <a:pPr marL="162020" indent="0">
              <a:buNone/>
            </a:pPr>
            <a:endParaRPr lang="en-US" dirty="0"/>
          </a:p>
          <a:p>
            <a:pPr marL="162020" indent="0">
              <a:buNone/>
            </a:pPr>
            <a:r>
              <a:rPr lang="en-US" dirty="0"/>
              <a:t>OCR expects service area maps that clearly depict boundaries and demonstrate that the area logically corresponds to the activity.</a:t>
            </a:r>
          </a:p>
          <a:p>
            <a:pPr marL="162020" indent="0">
              <a:buNone/>
            </a:pPr>
            <a:endParaRPr lang="en-US" dirty="0"/>
          </a:p>
          <a:p>
            <a:pPr marL="162020" indent="0">
              <a:buNone/>
            </a:pPr>
            <a:r>
              <a:rPr lang="en-US" dirty="0"/>
              <a:t>GIS tools should be used whenever possible to produce defensible maps.</a:t>
            </a:r>
          </a:p>
          <a:p>
            <a:pPr marL="162020" indent="0">
              <a:buNone/>
            </a:pPr>
            <a:endParaRPr lang="en-US" dirty="0"/>
          </a:p>
          <a:p>
            <a:pPr marL="162020" indent="0">
              <a:buNone/>
            </a:pPr>
            <a:r>
              <a:rPr lang="en-US" dirty="0"/>
              <a:t>Once defined, the service area becomes the universe from which the sampling frame is constructed.</a:t>
            </a:r>
          </a:p>
          <a:p>
            <a:pPr marL="162020" indent="0">
              <a:buNone/>
            </a:pPr>
            <a:endParaRPr lang="en-US" dirty="0"/>
          </a:p>
          <a:p>
            <a:pPr marL="162020" indent="0">
              <a:buNone/>
            </a:pPr>
            <a:r>
              <a:rPr lang="en-US" dirty="0"/>
              <a:t>The universe includes all residential units within that defined boundary.</a:t>
            </a:r>
          </a:p>
          <a:p>
            <a:pPr marL="162020" indent="0">
              <a:buNone/>
            </a:pPr>
            <a:endParaRPr lang="en-US" dirty="0"/>
          </a:p>
          <a:p>
            <a:pPr marL="162020" indent="0">
              <a:buNone/>
            </a:pPr>
            <a:r>
              <a:rPr lang="en-US" dirty="0"/>
              <a:t>If the service area is inaccurately defined, the sampling frame will be inaccurate.</a:t>
            </a:r>
          </a:p>
          <a:p>
            <a:pPr marL="162020" indent="0">
              <a:buNone/>
            </a:pPr>
            <a:endParaRPr lang="en-US" dirty="0"/>
          </a:p>
          <a:p>
            <a:pPr marL="162020" indent="0">
              <a:buNone/>
            </a:pPr>
            <a:r>
              <a:rPr lang="en-US" dirty="0"/>
              <a:t>If the sampling frame is inaccurate, the survey results will not represent the true population benefiting from the activity.</a:t>
            </a:r>
          </a:p>
          <a:p>
            <a:pPr marL="162020" indent="0">
              <a:buNone/>
            </a:pPr>
            <a:endParaRPr lang="en-US" dirty="0"/>
          </a:p>
          <a:p>
            <a:pPr marL="162020" indent="0">
              <a:buNone/>
            </a:pPr>
            <a:r>
              <a:rPr lang="en-US" dirty="0"/>
              <a:t>That chain of logic is critical.</a:t>
            </a:r>
          </a:p>
          <a:p>
            <a:pPr marL="162020" indent="0">
              <a:buNone/>
            </a:pPr>
            <a:endParaRPr lang="en-US" dirty="0"/>
          </a:p>
          <a:p>
            <a:pPr marL="162020" indent="0">
              <a:buNone/>
            </a:pPr>
            <a:r>
              <a:rPr lang="en-US" dirty="0"/>
              <a:t>Service area definition is not an administrative formality — it is the structural foundation upon which the statistical validity of the survey rests.</a:t>
            </a:r>
          </a:p>
          <a:p>
            <a:pPr marL="162020" indent="0">
              <a:buNone/>
            </a:pPr>
            <a:br>
              <a:rPr lang="en-US" dirty="0"/>
            </a:br>
            <a:endParaRPr lang="en-US" dirty="0"/>
          </a:p>
          <a:p>
            <a:endParaRPr lang="en-US" dirty="0"/>
          </a:p>
        </p:txBody>
      </p:sp>
    </p:spTree>
    <p:extLst>
      <p:ext uri="{BB962C8B-B14F-4D97-AF65-F5344CB8AC3E}">
        <p14:creationId xmlns:p14="http://schemas.microsoft.com/office/powerpoint/2010/main" val="155014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8723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87D20-3A6D-92DA-C870-E1705F808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77422-A336-9CA4-8CB2-3DBEACE321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90FFB-26D6-DBD2-00B6-CC54E73B2BC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5505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2723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For the Village of Pine Hollow, since only the fifty households along Maple Street will benefit from the proposed improvements, only these households comprise the service area and would need to be surveyed</a:t>
            </a:r>
          </a:p>
        </p:txBody>
      </p:sp>
    </p:spTree>
    <p:extLst>
      <p:ext uri="{BB962C8B-B14F-4D97-AF65-F5344CB8AC3E}">
        <p14:creationId xmlns:p14="http://schemas.microsoft.com/office/powerpoint/2010/main" val="302229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3376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Although the City of </a:t>
            </a:r>
            <a:r>
              <a:rPr lang="en-US" dirty="0" err="1"/>
              <a:t>Lakehaven</a:t>
            </a:r>
            <a:r>
              <a:rPr lang="en-US" dirty="0"/>
              <a:t> is above 51% LMI, the proposed scope of work is limiting the beneficiaries to the twenty-five households on each street.</a:t>
            </a:r>
          </a:p>
          <a:p>
            <a:pPr marL="162020" indent="0">
              <a:buNone/>
            </a:pPr>
            <a:endParaRPr lang="en-US" dirty="0"/>
          </a:p>
          <a:p>
            <a:pPr marL="162020" indent="0">
              <a:buNone/>
            </a:pPr>
            <a:r>
              <a:rPr lang="en-US" dirty="0"/>
              <a:t>Each street needs to be treated as a separate service area, and each would need to be determined to be 51% LMI.</a:t>
            </a:r>
          </a:p>
        </p:txBody>
      </p:sp>
    </p:spTree>
    <p:extLst>
      <p:ext uri="{BB962C8B-B14F-4D97-AF65-F5344CB8AC3E}">
        <p14:creationId xmlns:p14="http://schemas.microsoft.com/office/powerpoint/2010/main" val="329950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training is organized into seven structured sections, each building on the last.</a:t>
            </a:r>
          </a:p>
          <a:p>
            <a:r>
              <a:rPr lang="en-US" dirty="0"/>
              <a:t>We begin with why income surveys exist within the CDBG framework. From there, we move into core definitions that drive validity — particularly the distinction between family, household, and person.</a:t>
            </a:r>
          </a:p>
          <a:p>
            <a:r>
              <a:rPr lang="en-US" dirty="0"/>
              <a:t>Next, we cover survey planning — defining the service area, building the universe, confidentiality requirements, and sequencing.</a:t>
            </a:r>
          </a:p>
          <a:p>
            <a:r>
              <a:rPr lang="en-US" dirty="0"/>
              <a:t>Section Four addresses survey design and data collection methods.</a:t>
            </a:r>
          </a:p>
          <a:p>
            <a:r>
              <a:rPr lang="en-US" dirty="0"/>
              <a:t>Section Five moves into sampling and statistical requirements — confidence levels, margins of error, and required responses.</a:t>
            </a:r>
          </a:p>
          <a:p>
            <a:r>
              <a:rPr lang="en-US" dirty="0"/>
              <a:t>Section Six explains how to calculate and present final LMI results in an application.</a:t>
            </a:r>
          </a:p>
          <a:p>
            <a:r>
              <a:rPr lang="en-US" dirty="0"/>
              <a:t>Finally, we close with common mistakes and audit findings.</a:t>
            </a:r>
          </a:p>
          <a:p>
            <a:r>
              <a:rPr lang="en-US" dirty="0"/>
              <a:t>Each section builds toward defensibility — because methodology, not outcome, determines eligibility.</a:t>
            </a:r>
          </a:p>
          <a:p>
            <a:pPr marL="0" indent="0">
              <a:buNone/>
            </a:pPr>
            <a:endParaRPr lang="en-US" dirty="0"/>
          </a:p>
        </p:txBody>
      </p:sp>
    </p:spTree>
    <p:extLst>
      <p:ext uri="{BB962C8B-B14F-4D97-AF65-F5344CB8AC3E}">
        <p14:creationId xmlns:p14="http://schemas.microsoft.com/office/powerpoint/2010/main" val="3583568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OCR reviews methodology before reviewing outcome.</a:t>
            </a:r>
          </a:p>
          <a:p>
            <a:pPr marL="162020" indent="0">
              <a:buNone/>
            </a:pPr>
            <a:endParaRPr lang="en-US" dirty="0"/>
          </a:p>
          <a:p>
            <a:pPr marL="162020" indent="0">
              <a:buNone/>
            </a:pPr>
            <a:r>
              <a:rPr lang="en-US" dirty="0"/>
              <a:t>A survey showing 60 percent LMI will not be accepted if it cannot demonstrate proper universe definition, random sampling, correct income limits, and replicable calculation procedures.</a:t>
            </a:r>
          </a:p>
          <a:p>
            <a:pPr marL="162020" indent="0">
              <a:buNone/>
            </a:pPr>
            <a:endParaRPr lang="en-US" dirty="0"/>
          </a:p>
          <a:p>
            <a:pPr marL="162020" indent="0">
              <a:buNone/>
            </a:pPr>
            <a:r>
              <a:rPr lang="en-US" dirty="0"/>
              <a:t>Reviewers typically focus on four central questions.</a:t>
            </a:r>
          </a:p>
          <a:p>
            <a:pPr marL="162020" indent="0">
              <a:buNone/>
            </a:pPr>
            <a:endParaRPr lang="en-US" dirty="0"/>
          </a:p>
          <a:p>
            <a:pPr marL="162020" indent="0">
              <a:buNone/>
            </a:pPr>
            <a:r>
              <a:rPr lang="en-US" dirty="0"/>
              <a:t>First, was the universe properly defined and documented? Does the service area logically correspond to the activity?</a:t>
            </a:r>
          </a:p>
          <a:p>
            <a:pPr marL="162020" indent="0">
              <a:buNone/>
            </a:pPr>
            <a:endParaRPr lang="en-US" dirty="0"/>
          </a:p>
          <a:p>
            <a:pPr marL="162020" indent="0">
              <a:buNone/>
            </a:pPr>
            <a:r>
              <a:rPr lang="en-US" dirty="0"/>
              <a:t>Second, was the sampling frame complete? Were non-residential and vacant units appropriately removed, and were all residential units included?</a:t>
            </a:r>
          </a:p>
          <a:p>
            <a:pPr marL="162020" indent="0">
              <a:buNone/>
            </a:pPr>
            <a:endParaRPr lang="en-US" dirty="0"/>
          </a:p>
          <a:p>
            <a:pPr marL="162020" indent="0">
              <a:buNone/>
            </a:pPr>
            <a:r>
              <a:rPr lang="en-US" dirty="0"/>
              <a:t>Third, was the sample randomly drawn using documented procedures, and does it meet the required confidence level and margin of error standards?</a:t>
            </a:r>
          </a:p>
          <a:p>
            <a:pPr marL="162020" indent="0">
              <a:buNone/>
            </a:pPr>
            <a:endParaRPr lang="en-US" dirty="0"/>
          </a:p>
          <a:p>
            <a:pPr marL="162020" indent="0">
              <a:buNone/>
            </a:pPr>
            <a:r>
              <a:rPr lang="en-US" dirty="0"/>
              <a:t>Fourth, were income determinations applied consistently and correctly based on current HUD income limits?</a:t>
            </a:r>
          </a:p>
          <a:p>
            <a:pPr marL="162020" indent="0">
              <a:buNone/>
            </a:pPr>
            <a:endParaRPr lang="en-US" dirty="0"/>
          </a:p>
          <a:p>
            <a:pPr marL="162020" indent="0">
              <a:buNone/>
            </a:pPr>
            <a:r>
              <a:rPr lang="en-US" dirty="0"/>
              <a:t>OCR applies a reasonableness standard. The process must be statistically defensible and clearly documented.</a:t>
            </a:r>
          </a:p>
          <a:p>
            <a:pPr marL="162020" indent="0">
              <a:buNone/>
            </a:pPr>
            <a:endParaRPr lang="en-US" dirty="0"/>
          </a:p>
          <a:p>
            <a:pPr marL="162020" indent="0">
              <a:buNone/>
            </a:pPr>
            <a:r>
              <a:rPr lang="en-US" dirty="0"/>
              <a:t>Documentation expectations include the full sampling frame spreadsheet, documentation of removed addresses, evidence of random number generation, response tracking logs, completed calculation worksheets, and a narrative explanation included in the application.</a:t>
            </a:r>
          </a:p>
          <a:p>
            <a:pPr marL="162020" indent="0">
              <a:buNone/>
            </a:pPr>
            <a:endParaRPr lang="en-US" dirty="0"/>
          </a:p>
          <a:p>
            <a:pPr marL="162020" indent="0">
              <a:buNone/>
            </a:pPr>
            <a:r>
              <a:rPr lang="en-US" dirty="0"/>
              <a:t>Replicability is key. Another reviewer must be able to follow the documentation and reproduce the steps.</a:t>
            </a:r>
          </a:p>
          <a:p>
            <a:pPr marL="162020" indent="0">
              <a:buNone/>
            </a:pPr>
            <a:endParaRPr lang="en-US" dirty="0"/>
          </a:p>
          <a:p>
            <a:pPr marL="162020" indent="0">
              <a:buNone/>
            </a:pPr>
            <a:r>
              <a:rPr lang="en-US" dirty="0"/>
              <a:t>Outcome matters — but defensibility matters more.</a:t>
            </a:r>
          </a:p>
          <a:p>
            <a:pPr marL="162020" indent="0">
              <a:buNone/>
            </a:pPr>
            <a:endParaRPr lang="en-US" dirty="0"/>
          </a:p>
          <a:p>
            <a:pPr marL="162020" indent="0">
              <a:buNone/>
            </a:pPr>
            <a:r>
              <a:rPr lang="en-US" dirty="0"/>
              <a:t>A defensible 52 percent passes review.</a:t>
            </a:r>
          </a:p>
          <a:p>
            <a:pPr marL="162020" indent="0">
              <a:buNone/>
            </a:pPr>
            <a:endParaRPr lang="en-US" dirty="0"/>
          </a:p>
          <a:p>
            <a:pPr marL="162020" indent="0">
              <a:buNone/>
            </a:pPr>
            <a:r>
              <a:rPr lang="en-US" dirty="0"/>
              <a:t>An indefensible 60 percent does not.</a:t>
            </a:r>
          </a:p>
          <a:p>
            <a:pPr marL="162020" indent="0">
              <a:buNone/>
            </a:pPr>
            <a:endParaRPr lang="en-US" dirty="0"/>
          </a:p>
          <a:p>
            <a:pPr marL="162020" indent="0">
              <a:buNone/>
            </a:pPr>
            <a:r>
              <a:rPr lang="en-US" dirty="0"/>
              <a:t>That distinction defines how surveys are evaluated.</a:t>
            </a:r>
          </a:p>
          <a:p>
            <a:endParaRPr lang="en-US" dirty="0"/>
          </a:p>
        </p:txBody>
      </p:sp>
    </p:spTree>
    <p:extLst>
      <p:ext uri="{BB962C8B-B14F-4D97-AF65-F5344CB8AC3E}">
        <p14:creationId xmlns:p14="http://schemas.microsoft.com/office/powerpoint/2010/main" val="3590063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Section Three shifts from definitions to execution.</a:t>
            </a:r>
          </a:p>
          <a:p>
            <a:endParaRPr lang="en-US" dirty="0"/>
          </a:p>
          <a:p>
            <a:pPr marL="162020" indent="0">
              <a:buNone/>
            </a:pPr>
            <a:r>
              <a:rPr lang="en-US" dirty="0"/>
              <a:t>This is where income surveys succeed or fail operationally.</a:t>
            </a:r>
          </a:p>
          <a:p>
            <a:pPr marL="162020" indent="0">
              <a:buNone/>
            </a:pPr>
            <a:endParaRPr lang="en-US" dirty="0"/>
          </a:p>
          <a:p>
            <a:pPr marL="162020" indent="0">
              <a:buNone/>
            </a:pPr>
            <a:r>
              <a:rPr lang="en-US" dirty="0"/>
              <a:t>Even a perfectly designed sampling methodology can collapse if roles are unclear, confidentiality protocols are weak, the universe is poorly defined, or outreach is mishandled.</a:t>
            </a:r>
          </a:p>
          <a:p>
            <a:pPr marL="162020" indent="0">
              <a:buNone/>
            </a:pPr>
            <a:endParaRPr lang="en-US" dirty="0"/>
          </a:p>
          <a:p>
            <a:pPr marL="162020" indent="0">
              <a:buNone/>
            </a:pPr>
            <a:r>
              <a:rPr lang="en-US" dirty="0"/>
              <a:t>Survey planning is about discipline. It is about sequencing tasks properly, training staff appropriately, and documenting each step in real time.</a:t>
            </a:r>
          </a:p>
          <a:p>
            <a:pPr marL="162020" indent="0">
              <a:buNone/>
            </a:pPr>
            <a:endParaRPr lang="en-US" dirty="0"/>
          </a:p>
          <a:p>
            <a:pPr marL="162020" indent="0">
              <a:buNone/>
            </a:pPr>
            <a:r>
              <a:rPr lang="en-US" dirty="0"/>
              <a:t>This section addresses the practical framework: who conducts the survey, how confidentiality is protected, how the universe is defined, how the sampling frame is built, how outreach is managed, and how the timeline is structured.</a:t>
            </a:r>
          </a:p>
          <a:p>
            <a:pPr marL="162020" indent="0">
              <a:buNone/>
            </a:pPr>
            <a:endParaRPr lang="en-US" dirty="0"/>
          </a:p>
          <a:p>
            <a:pPr marL="162020" indent="0">
              <a:buNone/>
            </a:pPr>
            <a:r>
              <a:rPr lang="en-US" dirty="0"/>
              <a:t>Planning is not administrative overhead. It is risk management.</a:t>
            </a:r>
          </a:p>
          <a:p>
            <a:pPr marL="162020" indent="0">
              <a:buNone/>
            </a:pPr>
            <a:endParaRPr lang="en-US" dirty="0"/>
          </a:p>
          <a:p>
            <a:pPr marL="162020" indent="0">
              <a:buNone/>
            </a:pPr>
            <a:r>
              <a:rPr lang="en-US" dirty="0"/>
              <a:t>A poorly planned survey creates avoidable technical errors.</a:t>
            </a:r>
          </a:p>
          <a:p>
            <a:pPr marL="162020" indent="0">
              <a:buNone/>
            </a:pPr>
            <a:endParaRPr lang="en-US" dirty="0"/>
          </a:p>
          <a:p>
            <a:pPr marL="162020" indent="0">
              <a:buNone/>
            </a:pPr>
            <a:r>
              <a:rPr lang="en-US" dirty="0"/>
              <a:t>A well-planned survey builds defensibility from the start.</a:t>
            </a:r>
          </a:p>
          <a:p>
            <a:endParaRPr lang="en-US" dirty="0"/>
          </a:p>
        </p:txBody>
      </p:sp>
    </p:spTree>
    <p:extLst>
      <p:ext uri="{BB962C8B-B14F-4D97-AF65-F5344CB8AC3E}">
        <p14:creationId xmlns:p14="http://schemas.microsoft.com/office/powerpoint/2010/main" val="1813296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The first planning decision is determining who will conduct the survey.</a:t>
            </a:r>
          </a:p>
          <a:p>
            <a:pPr marL="162020" indent="0">
              <a:buNone/>
            </a:pPr>
            <a:endParaRPr lang="en-US" dirty="0"/>
          </a:p>
          <a:p>
            <a:pPr marL="162020" indent="0">
              <a:buNone/>
            </a:pPr>
            <a:r>
              <a:rPr lang="en-US" dirty="0"/>
              <a:t>Municipal staff may conduct the survey directly, or a consultant may be retained. Either approach is permissible, but responsibilities must be clearly defined.</a:t>
            </a:r>
          </a:p>
          <a:p>
            <a:pPr marL="162020" indent="0">
              <a:buNone/>
            </a:pPr>
            <a:endParaRPr lang="en-US" dirty="0"/>
          </a:p>
          <a:p>
            <a:pPr marL="162020" indent="0">
              <a:buNone/>
            </a:pPr>
            <a:r>
              <a:rPr lang="en-US" dirty="0"/>
              <a:t>If municipal staff conduct the survey, they must receive training on HUD definitions, counting protocols, confidentiality procedures, and sampling integrity. Interviewers must understand the difference between family and household, and they must follow consistent scripts.</a:t>
            </a:r>
          </a:p>
          <a:p>
            <a:pPr marL="162020" indent="0">
              <a:buNone/>
            </a:pPr>
            <a:endParaRPr lang="en-US" dirty="0"/>
          </a:p>
          <a:p>
            <a:pPr marL="162020" indent="0">
              <a:buNone/>
            </a:pPr>
            <a:r>
              <a:rPr lang="en-US" dirty="0"/>
              <a:t>If consultants conduct the survey, the municipality remains responsible for compliance. Delegation does not transfer accountability.</a:t>
            </a:r>
          </a:p>
          <a:p>
            <a:pPr marL="162020" indent="0">
              <a:buNone/>
            </a:pPr>
            <a:endParaRPr lang="en-US" dirty="0"/>
          </a:p>
          <a:p>
            <a:pPr marL="162020" indent="0">
              <a:buNone/>
            </a:pPr>
            <a:r>
              <a:rPr lang="en-US" dirty="0"/>
              <a:t>Separation of duties is important. The person defining the service area and sampling frame should not be the same person independently validating calculations. Internal review reduces error risk.</a:t>
            </a:r>
          </a:p>
          <a:p>
            <a:pPr marL="162020" indent="0">
              <a:buNone/>
            </a:pPr>
            <a:endParaRPr lang="en-US" dirty="0"/>
          </a:p>
          <a:p>
            <a:pPr marL="162020" indent="0">
              <a:buNone/>
            </a:pPr>
            <a:r>
              <a:rPr lang="en-US" dirty="0"/>
              <a:t>Interviewers must be trained before fieldwork begins. Training should cover:</a:t>
            </a:r>
          </a:p>
          <a:p>
            <a:pPr lvl="0"/>
            <a:endParaRPr lang="en-US" dirty="0">
              <a:effectLst/>
            </a:endParaRPr>
          </a:p>
          <a:p>
            <a:pPr lvl="0"/>
            <a:r>
              <a:rPr lang="en-US" dirty="0">
                <a:effectLst/>
              </a:rPr>
              <a:t>Definitions of family, household, and person</a:t>
            </a:r>
          </a:p>
          <a:p>
            <a:pPr lvl="0"/>
            <a:r>
              <a:rPr lang="en-US" dirty="0">
                <a:effectLst/>
              </a:rPr>
              <a:t>How to explain informed consent</a:t>
            </a:r>
          </a:p>
          <a:p>
            <a:pPr lvl="0"/>
            <a:r>
              <a:rPr lang="en-US" dirty="0">
                <a:effectLst/>
              </a:rPr>
              <a:t>How to handle multiple families at one address</a:t>
            </a:r>
          </a:p>
          <a:p>
            <a:pPr lvl="0"/>
            <a:r>
              <a:rPr lang="en-US" dirty="0">
                <a:effectLst/>
              </a:rPr>
              <a:t>How to avoid coaching respondents</a:t>
            </a:r>
          </a:p>
          <a:p>
            <a:pPr lvl="0"/>
            <a:r>
              <a:rPr lang="en-US" dirty="0">
                <a:effectLst/>
              </a:rPr>
              <a:t>How to document refusals and non-responses</a:t>
            </a:r>
          </a:p>
          <a:p>
            <a:pPr marL="162020" indent="0">
              <a:buNone/>
            </a:pPr>
            <a:endParaRPr lang="en-US" dirty="0"/>
          </a:p>
          <a:p>
            <a:pPr marL="162020" indent="0">
              <a:buNone/>
            </a:pPr>
            <a:r>
              <a:rPr lang="en-US" dirty="0"/>
              <a:t>Consistency across interviewers is critical. Variations in explanation or income interpretation can introduce bias.</a:t>
            </a:r>
          </a:p>
          <a:p>
            <a:pPr marL="162020" indent="0">
              <a:buNone/>
            </a:pPr>
            <a:endParaRPr lang="en-US" dirty="0"/>
          </a:p>
          <a:p>
            <a:pPr marL="162020" indent="0">
              <a:buNone/>
            </a:pPr>
            <a:r>
              <a:rPr lang="en-US" dirty="0"/>
              <a:t>Supervision must also be established. A supervisor should review response logs daily, track response rates, and identify patterns such as clusters of non-response.</a:t>
            </a:r>
          </a:p>
          <a:p>
            <a:pPr marL="162020" indent="0">
              <a:buNone/>
            </a:pPr>
            <a:endParaRPr lang="en-US" dirty="0"/>
          </a:p>
          <a:p>
            <a:pPr marL="162020" indent="0">
              <a:buNone/>
            </a:pPr>
            <a:r>
              <a:rPr lang="en-US" dirty="0"/>
              <a:t>The survey is not just data collection — it is a controlled process. Roles must be clear, documented, and monitored.</a:t>
            </a:r>
          </a:p>
          <a:p>
            <a:pPr marL="162020" indent="0">
              <a:buNone/>
            </a:pPr>
            <a:endParaRPr lang="en-US" dirty="0"/>
          </a:p>
          <a:p>
            <a:pPr marL="162020" indent="0">
              <a:buNone/>
            </a:pPr>
            <a:r>
              <a:rPr lang="en-US" dirty="0"/>
              <a:t>Operational clarity reduces compliance risk.</a:t>
            </a:r>
          </a:p>
          <a:p>
            <a:endParaRPr lang="en-US" dirty="0"/>
          </a:p>
        </p:txBody>
      </p:sp>
    </p:spTree>
    <p:extLst>
      <p:ext uri="{BB962C8B-B14F-4D97-AF65-F5344CB8AC3E}">
        <p14:creationId xmlns:p14="http://schemas.microsoft.com/office/powerpoint/2010/main" val="2171378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Confidentiality is not optional — it is mandatory.</a:t>
            </a:r>
          </a:p>
          <a:p>
            <a:pPr marL="162020" indent="0">
              <a:buNone/>
            </a:pPr>
            <a:endParaRPr lang="en-US" dirty="0"/>
          </a:p>
          <a:p>
            <a:pPr marL="162020" indent="0">
              <a:buNone/>
            </a:pPr>
            <a:r>
              <a:rPr lang="en-US" dirty="0"/>
              <a:t>Survey responses include income data, which is sensitive personal information. Respondents must be assured that their data will not be publicly disclosed and will only be used for CDBG eligibility determination.</a:t>
            </a:r>
          </a:p>
          <a:p>
            <a:pPr marL="162020" indent="0">
              <a:buNone/>
            </a:pPr>
            <a:endParaRPr lang="en-US" dirty="0"/>
          </a:p>
          <a:p>
            <a:pPr marL="162020" indent="0">
              <a:buNone/>
            </a:pPr>
            <a:r>
              <a:rPr lang="en-US" dirty="0"/>
              <a:t>Before data collection begins, a written confidentiality policy should be adopted. All staff and interviewers should sign confidentiality acknowledgments.</a:t>
            </a:r>
          </a:p>
          <a:p>
            <a:pPr marL="162020" indent="0">
              <a:buNone/>
            </a:pPr>
            <a:endParaRPr lang="en-US" dirty="0"/>
          </a:p>
          <a:p>
            <a:pPr marL="162020" indent="0">
              <a:buNone/>
            </a:pPr>
            <a:r>
              <a:rPr lang="en-US" dirty="0"/>
              <a:t>Survey instruments should include an informed consent statement explaining:</a:t>
            </a:r>
          </a:p>
          <a:p>
            <a:pPr lvl="0"/>
            <a:r>
              <a:rPr lang="en-US" dirty="0">
                <a:effectLst/>
              </a:rPr>
              <a:t>Purpose of the survey</a:t>
            </a:r>
          </a:p>
          <a:p>
            <a:pPr lvl="0"/>
            <a:r>
              <a:rPr lang="en-US" dirty="0">
                <a:effectLst/>
              </a:rPr>
              <a:t>Voluntary nature of participation</a:t>
            </a:r>
          </a:p>
          <a:p>
            <a:pPr lvl="0"/>
            <a:r>
              <a:rPr lang="en-US" dirty="0">
                <a:effectLst/>
              </a:rPr>
              <a:t>Confidential handling of information</a:t>
            </a:r>
          </a:p>
          <a:p>
            <a:pPr lvl="0"/>
            <a:r>
              <a:rPr lang="en-US" dirty="0">
                <a:effectLst/>
              </a:rPr>
              <a:t>Intended use for federal funding eligibility</a:t>
            </a:r>
          </a:p>
          <a:p>
            <a:pPr marL="162020" indent="0">
              <a:buNone/>
            </a:pPr>
            <a:endParaRPr lang="en-US" dirty="0"/>
          </a:p>
          <a:p>
            <a:pPr marL="162020" indent="0">
              <a:buNone/>
            </a:pPr>
            <a:r>
              <a:rPr lang="en-US" dirty="0"/>
              <a:t>De-identification procedures are critical.</a:t>
            </a:r>
          </a:p>
          <a:p>
            <a:pPr marL="162020" indent="0">
              <a:buNone/>
            </a:pPr>
            <a:endParaRPr lang="en-US" dirty="0"/>
          </a:p>
          <a:p>
            <a:pPr marL="162020" indent="0">
              <a:buNone/>
            </a:pPr>
            <a:r>
              <a:rPr lang="en-US" dirty="0"/>
              <a:t>Unique Family IDs should be assigned before sampling. The working dataset used for analysis should not contain names. A separate crosswalk file linking addresses to IDs should be stored securely.</a:t>
            </a:r>
          </a:p>
          <a:p>
            <a:pPr marL="162020" indent="0">
              <a:buNone/>
            </a:pPr>
            <a:endParaRPr lang="en-US" dirty="0"/>
          </a:p>
          <a:p>
            <a:pPr marL="162020" indent="0">
              <a:buNone/>
            </a:pPr>
            <a:r>
              <a:rPr lang="en-US" dirty="0"/>
              <a:t>Electronic data must be password protected and stored on secure systems. Paper surveys must be locked in secure storage.</a:t>
            </a:r>
          </a:p>
          <a:p>
            <a:pPr marL="162020" indent="0">
              <a:buNone/>
            </a:pPr>
            <a:endParaRPr lang="en-US" dirty="0"/>
          </a:p>
          <a:p>
            <a:pPr marL="162020" indent="0">
              <a:buNone/>
            </a:pPr>
            <a:r>
              <a:rPr lang="en-US" dirty="0"/>
              <a:t>If web-based tools are used, ensure secure platforms and restricted access permissions.</a:t>
            </a:r>
          </a:p>
          <a:p>
            <a:pPr marL="162020" indent="0">
              <a:buNone/>
            </a:pPr>
            <a:endParaRPr lang="en-US" dirty="0"/>
          </a:p>
          <a:p>
            <a:pPr marL="162020" indent="0">
              <a:buNone/>
            </a:pPr>
            <a:r>
              <a:rPr lang="en-US" dirty="0"/>
              <a:t>Confidentiality breaches undermine public trust and create legal exposure.</a:t>
            </a:r>
          </a:p>
          <a:p>
            <a:pPr marL="162020" indent="0">
              <a:buNone/>
            </a:pPr>
            <a:endParaRPr lang="en-US" dirty="0"/>
          </a:p>
          <a:p>
            <a:pPr marL="162020" indent="0">
              <a:buNone/>
            </a:pPr>
            <a:r>
              <a:rPr lang="en-US" dirty="0"/>
              <a:t>OCR reviewers may request documentation of confidentiality procedures.</a:t>
            </a:r>
          </a:p>
          <a:p>
            <a:pPr marL="162020" indent="0">
              <a:buNone/>
            </a:pPr>
            <a:endParaRPr lang="en-US" dirty="0"/>
          </a:p>
          <a:p>
            <a:pPr marL="162020" indent="0">
              <a:buNone/>
            </a:pPr>
            <a:r>
              <a:rPr lang="en-US" dirty="0"/>
              <a:t>Planning for confidentiality from the outset protects both respondents and the municipality.</a:t>
            </a:r>
          </a:p>
          <a:p>
            <a:pPr marL="162020" indent="0">
              <a:buNone/>
            </a:pPr>
            <a:br>
              <a:rPr lang="en-US" dirty="0"/>
            </a:br>
            <a:endParaRPr lang="en-US" dirty="0"/>
          </a:p>
          <a:p>
            <a:endParaRPr lang="en-US" dirty="0"/>
          </a:p>
        </p:txBody>
      </p:sp>
    </p:spTree>
    <p:extLst>
      <p:ext uri="{BB962C8B-B14F-4D97-AF65-F5344CB8AC3E}">
        <p14:creationId xmlns:p14="http://schemas.microsoft.com/office/powerpoint/2010/main" val="2931865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The universe is defined as all residential units within the service area.</a:t>
            </a:r>
          </a:p>
          <a:p>
            <a:pPr marL="162020" indent="0">
              <a:buNone/>
            </a:pPr>
            <a:endParaRPr lang="en-US" dirty="0"/>
          </a:p>
          <a:p>
            <a:pPr marL="162020" indent="0">
              <a:buNone/>
            </a:pPr>
            <a:r>
              <a:rPr lang="en-US" dirty="0"/>
              <a:t>This includes owner-occupied and renter-occupied units. It includes single-family homes, multi-family units, mobile homes, and accessory dwelling units.</a:t>
            </a:r>
          </a:p>
          <a:p>
            <a:pPr marL="162020" indent="0">
              <a:buNone/>
            </a:pPr>
            <a:endParaRPr lang="en-US" dirty="0"/>
          </a:p>
          <a:p>
            <a:pPr marL="162020" indent="0">
              <a:buNone/>
            </a:pPr>
            <a:r>
              <a:rPr lang="en-US" dirty="0"/>
              <a:t>What cannot be excluded?</a:t>
            </a:r>
          </a:p>
          <a:p>
            <a:pPr marL="162020" indent="0">
              <a:buNone/>
            </a:pPr>
            <a:endParaRPr lang="en-US" dirty="0"/>
          </a:p>
          <a:p>
            <a:pPr marL="162020" indent="0">
              <a:buNone/>
            </a:pPr>
            <a:r>
              <a:rPr lang="en-US" dirty="0"/>
              <a:t>Higher-income neighborhoods within the service area cannot be excluded simply because they may reduce the LMI percentage.</a:t>
            </a:r>
          </a:p>
          <a:p>
            <a:pPr marL="162020" indent="0">
              <a:buNone/>
            </a:pPr>
            <a:endParaRPr lang="en-US" dirty="0"/>
          </a:p>
          <a:p>
            <a:pPr marL="162020" indent="0">
              <a:buNone/>
            </a:pPr>
            <a:r>
              <a:rPr lang="en-US" dirty="0"/>
              <a:t>Vacant units should be removed only if confirmed vacant. Commercial properties must be removed. But assumptions about income cannot drive exclusions.</a:t>
            </a:r>
          </a:p>
          <a:p>
            <a:pPr marL="162020" indent="0">
              <a:buNone/>
            </a:pPr>
            <a:endParaRPr lang="en-US" dirty="0"/>
          </a:p>
          <a:p>
            <a:pPr marL="162020" indent="0">
              <a:buNone/>
            </a:pPr>
            <a:r>
              <a:rPr lang="en-US" dirty="0"/>
              <a:t>Convenience sampling — such as surveying only households that attend public meetings — is not permitted.</a:t>
            </a:r>
          </a:p>
          <a:p>
            <a:pPr marL="162020" indent="0">
              <a:buNone/>
            </a:pPr>
            <a:endParaRPr lang="en-US" dirty="0"/>
          </a:p>
          <a:p>
            <a:pPr marL="162020" indent="0">
              <a:buNone/>
            </a:pPr>
            <a:r>
              <a:rPr lang="en-US" dirty="0"/>
              <a:t>The universe must reflect the full residential population benefiting from the activity.</a:t>
            </a:r>
          </a:p>
          <a:p>
            <a:pPr marL="162020" indent="0">
              <a:buNone/>
            </a:pPr>
            <a:endParaRPr lang="en-US" dirty="0"/>
          </a:p>
          <a:p>
            <a:pPr marL="162020" indent="0">
              <a:buNone/>
            </a:pPr>
            <a:r>
              <a:rPr lang="en-US" dirty="0"/>
              <a:t>If the universe is improperly defined, the sampling frame becomes incomplete. An incomplete universe leads to biased results.</a:t>
            </a:r>
          </a:p>
          <a:p>
            <a:pPr marL="162020" indent="0">
              <a:buNone/>
            </a:pPr>
            <a:endParaRPr lang="en-US" dirty="0"/>
          </a:p>
          <a:p>
            <a:pPr marL="162020" indent="0">
              <a:buNone/>
            </a:pPr>
            <a:r>
              <a:rPr lang="en-US" dirty="0"/>
              <a:t>Documentation should show:</a:t>
            </a:r>
          </a:p>
          <a:p>
            <a:pPr lvl="0"/>
            <a:r>
              <a:rPr lang="en-US" dirty="0">
                <a:effectLst/>
              </a:rPr>
              <a:t>How the service area boundary was defined</a:t>
            </a:r>
          </a:p>
          <a:p>
            <a:pPr lvl="0"/>
            <a:r>
              <a:rPr lang="en-US" dirty="0">
                <a:effectLst/>
              </a:rPr>
              <a:t>Source of residential address list</a:t>
            </a:r>
          </a:p>
          <a:p>
            <a:pPr lvl="0"/>
            <a:r>
              <a:rPr lang="en-US" dirty="0">
                <a:effectLst/>
              </a:rPr>
              <a:t>Documentation of removed non-residential properties</a:t>
            </a:r>
          </a:p>
          <a:p>
            <a:pPr lvl="0"/>
            <a:r>
              <a:rPr lang="en-US" dirty="0">
                <a:effectLst/>
              </a:rPr>
              <a:t>Justification for removing confirmed vacant units</a:t>
            </a:r>
          </a:p>
          <a:p>
            <a:pPr marL="162020" indent="0">
              <a:buNone/>
            </a:pPr>
            <a:endParaRPr lang="en-US" dirty="0"/>
          </a:p>
          <a:p>
            <a:pPr marL="162020" indent="0">
              <a:buNone/>
            </a:pPr>
            <a:r>
              <a:rPr lang="en-US" dirty="0"/>
              <a:t>A flawed universe cannot be corrected by statistical adjustment later.</a:t>
            </a:r>
          </a:p>
          <a:p>
            <a:pPr marL="162020" indent="0">
              <a:buNone/>
            </a:pPr>
            <a:endParaRPr lang="en-US" dirty="0"/>
          </a:p>
          <a:p>
            <a:pPr marL="162020" indent="0">
              <a:buNone/>
            </a:pPr>
            <a:r>
              <a:rPr lang="en-US" dirty="0"/>
              <a:t>The universe is the foundation. Sampling builds on it.</a:t>
            </a:r>
          </a:p>
          <a:p>
            <a:pPr marL="162020" indent="0">
              <a:buNone/>
            </a:pPr>
            <a:br>
              <a:rPr lang="en-US" dirty="0"/>
            </a:br>
            <a:endParaRPr lang="en-US" dirty="0"/>
          </a:p>
          <a:p>
            <a:endParaRPr lang="en-US" dirty="0"/>
          </a:p>
        </p:txBody>
      </p:sp>
    </p:spTree>
    <p:extLst>
      <p:ext uri="{BB962C8B-B14F-4D97-AF65-F5344CB8AC3E}">
        <p14:creationId xmlns:p14="http://schemas.microsoft.com/office/powerpoint/2010/main" val="3961769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The sampling frame is the operational list of residential addresses from which the sample will be drawn.</a:t>
            </a:r>
          </a:p>
          <a:p>
            <a:pPr marL="162020" indent="0">
              <a:buNone/>
            </a:pPr>
            <a:endParaRPr lang="en-US" dirty="0"/>
          </a:p>
          <a:p>
            <a:pPr marL="162020" indent="0">
              <a:buNone/>
            </a:pPr>
            <a:r>
              <a:rPr lang="en-US" dirty="0"/>
              <a:t>Acceptable sources include utility rolls, tax assessment records, 911 address databases, or other comprehensive municipal lists.</a:t>
            </a:r>
          </a:p>
          <a:p>
            <a:pPr marL="162020" indent="0">
              <a:buNone/>
            </a:pPr>
            <a:endParaRPr lang="en-US" dirty="0"/>
          </a:p>
          <a:p>
            <a:pPr marL="162020" indent="0">
              <a:buNone/>
            </a:pPr>
            <a:r>
              <a:rPr lang="en-US" dirty="0"/>
              <a:t>The list must be cleaned.</a:t>
            </a:r>
          </a:p>
          <a:p>
            <a:pPr marL="162020" indent="0">
              <a:buNone/>
            </a:pPr>
            <a:endParaRPr lang="en-US" dirty="0"/>
          </a:p>
          <a:p>
            <a:pPr marL="162020" indent="0">
              <a:buNone/>
            </a:pPr>
            <a:r>
              <a:rPr lang="en-US" dirty="0"/>
              <a:t>Non-residential units must be removed — including churches, offices, retail establishments, and industrial properties.</a:t>
            </a:r>
          </a:p>
          <a:p>
            <a:pPr marL="162020" indent="0">
              <a:buNone/>
            </a:pPr>
            <a:endParaRPr lang="en-US" dirty="0"/>
          </a:p>
          <a:p>
            <a:pPr marL="162020" indent="0">
              <a:buNone/>
            </a:pPr>
            <a:r>
              <a:rPr lang="en-US" dirty="0"/>
              <a:t>Confirmed long-term vacant units should be removed. However, assumptions about vacancy are insufficient. Documentation should support removals.</a:t>
            </a:r>
          </a:p>
          <a:p>
            <a:pPr marL="162020" indent="0">
              <a:buNone/>
            </a:pPr>
            <a:endParaRPr lang="en-US" dirty="0"/>
          </a:p>
          <a:p>
            <a:pPr marL="162020" indent="0">
              <a:buNone/>
            </a:pPr>
            <a:r>
              <a:rPr lang="en-US" dirty="0"/>
              <a:t>Multi-unit buildings must include each individual unit as a separate line item. Failing to separate units artificially reduces the universe and distorts required sample size calculations.</a:t>
            </a:r>
          </a:p>
          <a:p>
            <a:pPr marL="162020" indent="0">
              <a:buNone/>
            </a:pPr>
            <a:endParaRPr lang="en-US" dirty="0"/>
          </a:p>
          <a:p>
            <a:pPr marL="162020" indent="0">
              <a:buNone/>
            </a:pPr>
            <a:r>
              <a:rPr lang="en-US" dirty="0"/>
              <a:t>Duplicate addresses must be eliminated.</a:t>
            </a:r>
          </a:p>
          <a:p>
            <a:pPr marL="162020" indent="0">
              <a:buNone/>
            </a:pPr>
            <a:endParaRPr lang="en-US" dirty="0"/>
          </a:p>
          <a:p>
            <a:pPr marL="162020" indent="0">
              <a:buNone/>
            </a:pPr>
            <a:r>
              <a:rPr lang="en-US" dirty="0"/>
              <a:t>Address completeness must be verified to avoid undeliverable mailings or missed field visits.</a:t>
            </a:r>
          </a:p>
          <a:p>
            <a:pPr marL="162020" indent="0">
              <a:buNone/>
            </a:pPr>
            <a:endParaRPr lang="en-US" dirty="0"/>
          </a:p>
          <a:p>
            <a:pPr marL="162020" indent="0">
              <a:buNone/>
            </a:pPr>
            <a:r>
              <a:rPr lang="en-US" dirty="0"/>
              <a:t>Bad lists doom good surveys.</a:t>
            </a:r>
          </a:p>
          <a:p>
            <a:pPr marL="162020" indent="0">
              <a:buNone/>
            </a:pPr>
            <a:endParaRPr lang="en-US" dirty="0"/>
          </a:p>
          <a:p>
            <a:pPr marL="162020" indent="0">
              <a:buNone/>
            </a:pPr>
            <a:r>
              <a:rPr lang="en-US" dirty="0"/>
              <a:t>If the sampling frame is incomplete or inaccurate, even a perfectly executed random selection will not produce representative results.</a:t>
            </a:r>
          </a:p>
          <a:p>
            <a:pPr marL="162020" indent="0">
              <a:buNone/>
            </a:pPr>
            <a:endParaRPr lang="en-US" dirty="0"/>
          </a:p>
          <a:p>
            <a:pPr marL="162020" indent="0">
              <a:buNone/>
            </a:pPr>
            <a:r>
              <a:rPr lang="en-US" dirty="0"/>
              <a:t>The sampling frame must be documented and retained as part of the survey file.</a:t>
            </a:r>
          </a:p>
          <a:p>
            <a:pPr marL="162020" indent="0">
              <a:buNone/>
            </a:pPr>
            <a:endParaRPr lang="en-US" dirty="0"/>
          </a:p>
          <a:p>
            <a:pPr marL="162020" indent="0">
              <a:buNone/>
            </a:pPr>
            <a:r>
              <a:rPr lang="en-US" dirty="0"/>
              <a:t>Clean data at the front end prevents technical challenges at the back end.</a:t>
            </a:r>
          </a:p>
          <a:p>
            <a:endParaRPr lang="en-US" dirty="0"/>
          </a:p>
        </p:txBody>
      </p:sp>
    </p:spTree>
    <p:extLst>
      <p:ext uri="{BB962C8B-B14F-4D97-AF65-F5344CB8AC3E}">
        <p14:creationId xmlns:p14="http://schemas.microsoft.com/office/powerpoint/2010/main" val="275371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Public outreach increases participation and reduces suspicion.</a:t>
            </a:r>
          </a:p>
          <a:p>
            <a:pPr marL="162020" indent="0">
              <a:buNone/>
            </a:pPr>
            <a:endParaRPr lang="en-US" dirty="0"/>
          </a:p>
          <a:p>
            <a:pPr marL="162020" indent="0">
              <a:buNone/>
            </a:pPr>
            <a:r>
              <a:rPr lang="en-US" dirty="0"/>
              <a:t>Advance notice should be provided before survey mailings or field visits begin.</a:t>
            </a:r>
          </a:p>
          <a:p>
            <a:pPr marL="162020" indent="0">
              <a:buNone/>
            </a:pPr>
            <a:endParaRPr lang="en-US" dirty="0"/>
          </a:p>
          <a:p>
            <a:pPr marL="162020" indent="0">
              <a:buNone/>
            </a:pPr>
            <a:r>
              <a:rPr lang="en-US" dirty="0"/>
              <a:t>Outreach methods may include:</a:t>
            </a:r>
          </a:p>
          <a:p>
            <a:pPr lvl="0"/>
            <a:r>
              <a:rPr lang="en-US" dirty="0">
                <a:effectLst/>
              </a:rPr>
              <a:t>Public meetings</a:t>
            </a:r>
          </a:p>
          <a:p>
            <a:pPr lvl="0"/>
            <a:r>
              <a:rPr lang="en-US" dirty="0">
                <a:effectLst/>
              </a:rPr>
              <a:t>Newspaper notices</a:t>
            </a:r>
          </a:p>
          <a:p>
            <a:pPr lvl="0"/>
            <a:r>
              <a:rPr lang="en-US" dirty="0">
                <a:effectLst/>
              </a:rPr>
              <a:t>Municipal website postings</a:t>
            </a:r>
          </a:p>
          <a:p>
            <a:pPr lvl="0"/>
            <a:r>
              <a:rPr lang="en-US" dirty="0">
                <a:effectLst/>
              </a:rPr>
              <a:t>Social media announcements</a:t>
            </a:r>
          </a:p>
          <a:p>
            <a:pPr lvl="0"/>
            <a:r>
              <a:rPr lang="en-US" dirty="0">
                <a:effectLst/>
              </a:rPr>
              <a:t>Flyers at town halls or community centers</a:t>
            </a:r>
          </a:p>
          <a:p>
            <a:pPr marL="162020" indent="0">
              <a:buNone/>
            </a:pPr>
            <a:endParaRPr lang="en-US" dirty="0"/>
          </a:p>
          <a:p>
            <a:pPr marL="162020" indent="0">
              <a:buNone/>
            </a:pPr>
            <a:r>
              <a:rPr lang="en-US" dirty="0"/>
              <a:t>Messaging should explain:</a:t>
            </a:r>
          </a:p>
          <a:p>
            <a:pPr lvl="0"/>
            <a:r>
              <a:rPr lang="en-US" dirty="0">
                <a:effectLst/>
              </a:rPr>
              <a:t>Why the survey is being conducted</a:t>
            </a:r>
          </a:p>
          <a:p>
            <a:pPr lvl="0"/>
            <a:r>
              <a:rPr lang="en-US" dirty="0">
                <a:effectLst/>
              </a:rPr>
              <a:t>How results will be used</a:t>
            </a:r>
          </a:p>
          <a:p>
            <a:pPr lvl="0"/>
            <a:r>
              <a:rPr lang="en-US" dirty="0">
                <a:effectLst/>
              </a:rPr>
              <a:t>Confidential nature of responses</a:t>
            </a:r>
          </a:p>
          <a:p>
            <a:pPr lvl="0"/>
            <a:r>
              <a:rPr lang="en-US" dirty="0">
                <a:effectLst/>
              </a:rPr>
              <a:t>Importance of participation</a:t>
            </a:r>
          </a:p>
          <a:p>
            <a:pPr marL="162020" indent="0">
              <a:buNone/>
            </a:pPr>
            <a:endParaRPr lang="en-US" dirty="0"/>
          </a:p>
          <a:p>
            <a:pPr marL="162020" indent="0">
              <a:buNone/>
            </a:pPr>
            <a:r>
              <a:rPr lang="en-US" dirty="0"/>
              <a:t>Residents are more likely to respond when they understand that the survey supports federal funding for community improvements.</a:t>
            </a:r>
          </a:p>
          <a:p>
            <a:pPr marL="162020" indent="0">
              <a:buNone/>
            </a:pPr>
            <a:endParaRPr lang="en-US" dirty="0"/>
          </a:p>
          <a:p>
            <a:pPr marL="162020" indent="0">
              <a:buNone/>
            </a:pPr>
            <a:r>
              <a:rPr lang="en-US" dirty="0"/>
              <a:t>Lack of outreach often results in low response rates, higher refusal rates, and increased field costs.</a:t>
            </a:r>
          </a:p>
          <a:p>
            <a:pPr marL="162020" indent="0">
              <a:buNone/>
            </a:pPr>
            <a:endParaRPr lang="en-US" dirty="0"/>
          </a:p>
          <a:p>
            <a:pPr marL="162020" indent="0">
              <a:buNone/>
            </a:pPr>
            <a:r>
              <a:rPr lang="en-US" dirty="0"/>
              <a:t>Outreach materials should be culturally appropriate and translated where necessary.</a:t>
            </a:r>
          </a:p>
          <a:p>
            <a:pPr marL="162020" indent="0">
              <a:buNone/>
            </a:pPr>
            <a:endParaRPr lang="en-US" dirty="0"/>
          </a:p>
          <a:p>
            <a:pPr marL="162020" indent="0">
              <a:buNone/>
            </a:pPr>
            <a:r>
              <a:rPr lang="en-US" dirty="0"/>
              <a:t>Survey participation is voluntary, but trust improves response rates.</a:t>
            </a:r>
          </a:p>
          <a:p>
            <a:pPr marL="162020" indent="0">
              <a:buNone/>
            </a:pPr>
            <a:endParaRPr lang="en-US" dirty="0"/>
          </a:p>
          <a:p>
            <a:pPr marL="162020" indent="0">
              <a:buNone/>
            </a:pPr>
            <a:r>
              <a:rPr lang="en-US" dirty="0"/>
              <a:t>Planning outreach in advance strengthens the entire survey effort.</a:t>
            </a:r>
          </a:p>
          <a:p>
            <a:endParaRPr lang="en-US" dirty="0"/>
          </a:p>
        </p:txBody>
      </p:sp>
    </p:spTree>
    <p:extLst>
      <p:ext uri="{BB962C8B-B14F-4D97-AF65-F5344CB8AC3E}">
        <p14:creationId xmlns:p14="http://schemas.microsoft.com/office/powerpoint/2010/main" val="2370658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Sequencing matters.</a:t>
            </a:r>
          </a:p>
          <a:p>
            <a:pPr marL="162020" indent="0">
              <a:buNone/>
            </a:pPr>
            <a:endParaRPr lang="en-US" dirty="0"/>
          </a:p>
          <a:p>
            <a:pPr marL="162020" indent="0">
              <a:buNone/>
            </a:pPr>
            <a:r>
              <a:rPr lang="en-US" dirty="0"/>
              <a:t>Planning must precede fielding.</a:t>
            </a:r>
          </a:p>
          <a:p>
            <a:pPr marL="162020" indent="0">
              <a:buNone/>
            </a:pPr>
            <a:endParaRPr lang="en-US" dirty="0"/>
          </a:p>
          <a:p>
            <a:pPr marL="162020" indent="0">
              <a:buNone/>
            </a:pPr>
            <a:r>
              <a:rPr lang="en-US" dirty="0"/>
              <a:t>The typical order of operations includes:</a:t>
            </a:r>
          </a:p>
          <a:p>
            <a:pPr lvl="0"/>
            <a:r>
              <a:rPr lang="en-US" dirty="0">
                <a:effectLst/>
              </a:rPr>
              <a:t>Define service area</a:t>
            </a:r>
          </a:p>
          <a:p>
            <a:pPr lvl="0"/>
            <a:r>
              <a:rPr lang="en-US" dirty="0">
                <a:effectLst/>
              </a:rPr>
              <a:t>Build and clean sampling frame</a:t>
            </a:r>
          </a:p>
          <a:p>
            <a:pPr lvl="0"/>
            <a:r>
              <a:rPr lang="en-US" dirty="0">
                <a:effectLst/>
              </a:rPr>
              <a:t>Assign unique IDs</a:t>
            </a:r>
          </a:p>
          <a:p>
            <a:pPr lvl="0"/>
            <a:r>
              <a:rPr lang="en-US" dirty="0">
                <a:effectLst/>
              </a:rPr>
              <a:t>Calculate required responses</a:t>
            </a:r>
          </a:p>
          <a:p>
            <a:pPr lvl="0"/>
            <a:r>
              <a:rPr lang="en-US" dirty="0">
                <a:effectLst/>
              </a:rPr>
              <a:t>Draw random sample</a:t>
            </a:r>
          </a:p>
          <a:p>
            <a:pPr lvl="0"/>
            <a:r>
              <a:rPr lang="en-US" dirty="0">
                <a:effectLst/>
              </a:rPr>
              <a:t>Conduct outreach</a:t>
            </a:r>
          </a:p>
          <a:p>
            <a:pPr lvl="0"/>
            <a:r>
              <a:rPr lang="en-US" dirty="0">
                <a:effectLst/>
              </a:rPr>
              <a:t>Initiate mail or web survey</a:t>
            </a:r>
          </a:p>
          <a:p>
            <a:pPr lvl="0"/>
            <a:r>
              <a:rPr lang="en-US" dirty="0">
                <a:effectLst/>
              </a:rPr>
              <a:t>Follow with in-person fieldwork</a:t>
            </a:r>
          </a:p>
          <a:p>
            <a:pPr marL="162020" indent="0">
              <a:buNone/>
            </a:pPr>
            <a:endParaRPr lang="en-US" dirty="0"/>
          </a:p>
          <a:p>
            <a:pPr marL="162020" indent="0">
              <a:buNone/>
            </a:pPr>
            <a:r>
              <a:rPr lang="en-US" dirty="0"/>
              <a:t>Skipping steps or changing sequence introduces risk.</a:t>
            </a:r>
          </a:p>
          <a:p>
            <a:pPr marL="162020" indent="0">
              <a:buNone/>
            </a:pPr>
            <a:endParaRPr lang="en-US" dirty="0"/>
          </a:p>
          <a:p>
            <a:pPr marL="162020" indent="0">
              <a:buNone/>
            </a:pPr>
            <a:r>
              <a:rPr lang="en-US" dirty="0"/>
              <a:t>For example, assigning IDs after drawing the sample can compromise uniqueness. Conducting fieldwork before outreach can reduce cooperation.</a:t>
            </a:r>
          </a:p>
          <a:p>
            <a:pPr marL="162020" indent="0">
              <a:buNone/>
            </a:pPr>
            <a:endParaRPr lang="en-US" dirty="0"/>
          </a:p>
          <a:p>
            <a:pPr marL="162020" indent="0">
              <a:buNone/>
            </a:pPr>
            <a:r>
              <a:rPr lang="en-US" dirty="0"/>
              <a:t>Typical survey timelines range from four to eight weeks depending on size and staffing.</a:t>
            </a:r>
          </a:p>
          <a:p>
            <a:pPr marL="162020" indent="0">
              <a:buNone/>
            </a:pPr>
            <a:endParaRPr lang="en-US" dirty="0"/>
          </a:p>
          <a:p>
            <a:pPr marL="162020" indent="0">
              <a:buNone/>
            </a:pPr>
            <a:r>
              <a:rPr lang="en-US" dirty="0"/>
              <a:t>Response tracking must occur in real time. Case management logs should document responses, refusals, and follow-up attempts.</a:t>
            </a:r>
          </a:p>
          <a:p>
            <a:pPr marL="162020" indent="0">
              <a:buNone/>
            </a:pPr>
            <a:endParaRPr lang="en-US" dirty="0"/>
          </a:p>
          <a:p>
            <a:pPr marL="162020" indent="0">
              <a:buNone/>
            </a:pPr>
            <a:r>
              <a:rPr lang="en-US" dirty="0"/>
              <a:t>Supervisors should review progress weekly to determine if oversampling or additional outreach is needed.</a:t>
            </a:r>
          </a:p>
          <a:p>
            <a:pPr marL="162020" indent="0">
              <a:buNone/>
            </a:pPr>
            <a:endParaRPr lang="en-US" dirty="0"/>
          </a:p>
          <a:p>
            <a:pPr marL="162020" indent="0">
              <a:buNone/>
            </a:pPr>
            <a:r>
              <a:rPr lang="en-US" dirty="0"/>
              <a:t>Planning is proactive risk control.</a:t>
            </a:r>
          </a:p>
          <a:p>
            <a:pPr marL="162020" indent="0">
              <a:buNone/>
            </a:pPr>
            <a:endParaRPr lang="en-US" dirty="0"/>
          </a:p>
          <a:p>
            <a:pPr marL="162020" indent="0">
              <a:buNone/>
            </a:pPr>
            <a:r>
              <a:rPr lang="en-US" dirty="0"/>
              <a:t>When sequencing is deliberate and documented, surveys proceed efficiently and defensibly.</a:t>
            </a:r>
          </a:p>
          <a:p>
            <a:endParaRPr lang="en-US" dirty="0"/>
          </a:p>
        </p:txBody>
      </p:sp>
    </p:spTree>
    <p:extLst>
      <p:ext uri="{BB962C8B-B14F-4D97-AF65-F5344CB8AC3E}">
        <p14:creationId xmlns:p14="http://schemas.microsoft.com/office/powerpoint/2010/main" val="891888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Section Four moves us into the mechanics of the survey itself.</a:t>
            </a:r>
          </a:p>
          <a:p>
            <a:pPr marL="162020" indent="0">
              <a:buNone/>
            </a:pPr>
            <a:endParaRPr lang="en-US" dirty="0"/>
          </a:p>
          <a:p>
            <a:pPr marL="162020" indent="0">
              <a:buNone/>
            </a:pPr>
            <a:r>
              <a:rPr lang="en-US" dirty="0"/>
              <a:t>Up to this point, we have discussed definitions, planning structure, and the framework that protects validity. Now we focus on the design of the instrument and the methods used to collect data.</a:t>
            </a:r>
          </a:p>
          <a:p>
            <a:pPr marL="162020" indent="0">
              <a:buNone/>
            </a:pPr>
            <a:endParaRPr lang="en-US" dirty="0"/>
          </a:p>
          <a:p>
            <a:pPr marL="162020" indent="0">
              <a:buNone/>
            </a:pPr>
            <a:r>
              <a:rPr lang="en-US" dirty="0"/>
              <a:t>Survey design decisions directly affect response rates, data accuracy, cost, and defensibility.</a:t>
            </a:r>
          </a:p>
          <a:p>
            <a:pPr marL="162020" indent="0">
              <a:buNone/>
            </a:pPr>
            <a:endParaRPr lang="en-US" dirty="0"/>
          </a:p>
          <a:p>
            <a:pPr marL="162020" indent="0">
              <a:buNone/>
            </a:pPr>
            <a:r>
              <a:rPr lang="en-US" dirty="0"/>
              <a:t>This section addresses the available survey modes, why HUD and OCR recommend a multimodal approach, what elements are required in the survey instrument, how income questions should be structured, how responses must be tracked, and how cost considerations influence execution.</a:t>
            </a:r>
          </a:p>
          <a:p>
            <a:pPr marL="162020" indent="0">
              <a:buNone/>
            </a:pPr>
            <a:endParaRPr lang="en-US" dirty="0"/>
          </a:p>
          <a:p>
            <a:pPr marL="162020" indent="0">
              <a:buNone/>
            </a:pPr>
            <a:r>
              <a:rPr lang="en-US" dirty="0"/>
              <a:t>A survey that is statistically sound but poorly implemented will fail operationally.</a:t>
            </a:r>
          </a:p>
          <a:p>
            <a:pPr marL="162020" indent="0">
              <a:buNone/>
            </a:pPr>
            <a:endParaRPr lang="en-US" dirty="0"/>
          </a:p>
          <a:p>
            <a:pPr marL="162020" indent="0">
              <a:buNone/>
            </a:pPr>
            <a:r>
              <a:rPr lang="en-US" dirty="0"/>
              <a:t>Design discipline ensures that your methodology works in practice — not just in theory.</a:t>
            </a:r>
          </a:p>
          <a:p>
            <a:endParaRPr lang="en-US" dirty="0"/>
          </a:p>
        </p:txBody>
      </p:sp>
    </p:spTree>
    <p:extLst>
      <p:ext uri="{BB962C8B-B14F-4D97-AF65-F5344CB8AC3E}">
        <p14:creationId xmlns:p14="http://schemas.microsoft.com/office/powerpoint/2010/main" val="2032298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There are four primary survey modes available in CDBG income surveys: mail, web-based, phone, and in-person.</a:t>
            </a:r>
          </a:p>
          <a:p>
            <a:pPr marL="162020" indent="0">
              <a:buNone/>
            </a:pPr>
            <a:endParaRPr lang="en-US" dirty="0"/>
          </a:p>
          <a:p>
            <a:pPr marL="162020" indent="0">
              <a:buNone/>
            </a:pPr>
            <a:r>
              <a:rPr lang="en-US" dirty="0"/>
              <a:t>Mail surveys involve sending letters with either a paper questionnaire or instructions directing residents to complete the survey online. Mail is cost-effective but often yields lower response rates when used alone.</a:t>
            </a:r>
          </a:p>
          <a:p>
            <a:pPr marL="162020" indent="0">
              <a:buNone/>
            </a:pPr>
            <a:endParaRPr lang="en-US" dirty="0"/>
          </a:p>
          <a:p>
            <a:pPr marL="162020" indent="0">
              <a:buNone/>
            </a:pPr>
            <a:r>
              <a:rPr lang="en-US" dirty="0"/>
              <a:t>Web-based surveys allow respondents to complete the survey through an online platform. This reduces data entry error and administrative time. However, reliance solely on web-based tools may exclude households without reliable internet access.</a:t>
            </a:r>
          </a:p>
          <a:p>
            <a:pPr marL="162020" indent="0">
              <a:buNone/>
            </a:pPr>
            <a:endParaRPr lang="en-US" dirty="0"/>
          </a:p>
          <a:p>
            <a:pPr marL="162020" indent="0">
              <a:buNone/>
            </a:pPr>
            <a:r>
              <a:rPr lang="en-US" dirty="0"/>
              <a:t>Telephone surveys allow respondents to call a designated number or be contacted directly by survey staff. While flexible, this approach requires staffing and structured scripts to ensure consistency.</a:t>
            </a:r>
          </a:p>
          <a:p>
            <a:pPr marL="162020" indent="0">
              <a:buNone/>
            </a:pPr>
            <a:endParaRPr lang="en-US" dirty="0"/>
          </a:p>
          <a:p>
            <a:pPr marL="162020" indent="0">
              <a:buNone/>
            </a:pPr>
            <a:r>
              <a:rPr lang="en-US" dirty="0"/>
              <a:t>In-person surveying — typically door-to-door — produces the highest response rates but is the most labor-intensive and costly method.</a:t>
            </a:r>
          </a:p>
          <a:p>
            <a:pPr marL="162020" indent="0">
              <a:buNone/>
            </a:pPr>
            <a:endParaRPr lang="en-US" dirty="0"/>
          </a:p>
          <a:p>
            <a:pPr marL="162020" indent="0">
              <a:buNone/>
            </a:pPr>
            <a:r>
              <a:rPr lang="en-US" dirty="0"/>
              <a:t>Each method has advantages and tradeoffs.</a:t>
            </a:r>
          </a:p>
          <a:p>
            <a:pPr marL="162020" indent="0">
              <a:buNone/>
            </a:pPr>
            <a:endParaRPr lang="en-US" dirty="0"/>
          </a:p>
          <a:p>
            <a:pPr marL="162020" indent="0">
              <a:buNone/>
            </a:pPr>
            <a:r>
              <a:rPr lang="en-US" dirty="0"/>
              <a:t>Rural communities may require greater in-person follow-up due to limited broadband access. Urban communities may achieve higher response rates through web and mail combinations.</a:t>
            </a:r>
          </a:p>
          <a:p>
            <a:pPr marL="162020" indent="0">
              <a:buNone/>
            </a:pPr>
            <a:endParaRPr lang="en-US" dirty="0"/>
          </a:p>
          <a:p>
            <a:pPr marL="162020" indent="0">
              <a:buNone/>
            </a:pPr>
            <a:r>
              <a:rPr lang="en-US" dirty="0"/>
              <a:t>No single mode is universally sufficient.</a:t>
            </a:r>
          </a:p>
          <a:p>
            <a:pPr marL="162020" indent="0">
              <a:buNone/>
            </a:pPr>
            <a:endParaRPr lang="en-US" dirty="0"/>
          </a:p>
          <a:p>
            <a:pPr marL="162020" indent="0">
              <a:buNone/>
            </a:pPr>
            <a:r>
              <a:rPr lang="en-US" dirty="0"/>
              <a:t>Mode selection must consider geography, staffing capacity, budget, timeline, and demographic characteristics of the service area.</a:t>
            </a:r>
          </a:p>
          <a:p>
            <a:pPr marL="162020" indent="0">
              <a:buNone/>
            </a:pPr>
            <a:endParaRPr lang="en-US" dirty="0"/>
          </a:p>
          <a:p>
            <a:pPr marL="162020" indent="0">
              <a:buNone/>
            </a:pPr>
            <a:r>
              <a:rPr lang="en-US" dirty="0"/>
              <a:t>Importantly, whatever mode is selected must preserve random sampling integrity and confidentiality protections.</a:t>
            </a:r>
          </a:p>
          <a:p>
            <a:pPr marL="162020" indent="0">
              <a:buNone/>
            </a:pPr>
            <a:endParaRPr lang="en-US" dirty="0"/>
          </a:p>
          <a:p>
            <a:pPr marL="162020" indent="0">
              <a:buNone/>
            </a:pPr>
            <a:r>
              <a:rPr lang="en-US" dirty="0"/>
              <a:t>The mode is the delivery vehicle — the methodology remains the same.</a:t>
            </a:r>
          </a:p>
          <a:p>
            <a:endParaRPr lang="en-US" dirty="0"/>
          </a:p>
        </p:txBody>
      </p:sp>
    </p:spTree>
    <p:extLst>
      <p:ext uri="{BB962C8B-B14F-4D97-AF65-F5344CB8AC3E}">
        <p14:creationId xmlns:p14="http://schemas.microsoft.com/office/powerpoint/2010/main" val="92814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We are beginning Section One: Why Income Surveys Exist.</a:t>
            </a:r>
          </a:p>
          <a:p>
            <a:pPr marL="162020" indent="0">
              <a:buNone/>
            </a:pPr>
            <a:endParaRPr lang="en-US" dirty="0"/>
          </a:p>
          <a:p>
            <a:pPr marL="162020" indent="0">
              <a:buNone/>
            </a:pPr>
            <a:r>
              <a:rPr lang="en-US" dirty="0"/>
              <a:t>Before we discuss methodology, sampling, and calculations, it is critical to understand why income surveys are even part of the CDBG framework. Income surveys are not standalone exercises. They exist solely to document compliance with the Low- and Moderate-Income Area Benefit national objective.</a:t>
            </a:r>
          </a:p>
          <a:p>
            <a:pPr marL="162020" indent="0">
              <a:buNone/>
            </a:pPr>
            <a:endParaRPr lang="en-US" dirty="0"/>
          </a:p>
          <a:p>
            <a:pPr marL="162020" indent="0">
              <a:buNone/>
            </a:pPr>
            <a:r>
              <a:rPr lang="en-US" dirty="0"/>
              <a:t>Everything we discuss in this session — definitions, sampling rules, confidence intervals, margins of error — flows from that regulatory requirement. If we lose sight of that foundation, it becomes easy to design a survey that appears reasonable but fails federal standards.</a:t>
            </a:r>
          </a:p>
          <a:p>
            <a:pPr marL="162020" indent="0">
              <a:buNone/>
            </a:pPr>
            <a:endParaRPr lang="en-US" dirty="0"/>
          </a:p>
          <a:p>
            <a:pPr marL="162020" indent="0">
              <a:buNone/>
            </a:pPr>
            <a:r>
              <a:rPr lang="en-US" dirty="0"/>
              <a:t>So, as we move through this section, keep one central question in mind: how does this step support defensible documentation of the 51 percent LMI threshold?</a:t>
            </a:r>
          </a:p>
          <a:p>
            <a:pPr marL="162020" indent="0">
              <a:buNone/>
            </a:pPr>
            <a:endParaRPr lang="en-US" dirty="0"/>
          </a:p>
          <a:p>
            <a:pPr marL="162020" indent="0">
              <a:buNone/>
            </a:pPr>
            <a:r>
              <a:rPr lang="en-US" dirty="0"/>
              <a:t>That is the lens through which OCR reviews every survey submitted.</a:t>
            </a:r>
          </a:p>
          <a:p>
            <a:pPr marL="162020" indent="0">
              <a:buNone/>
            </a:pPr>
            <a:endParaRPr lang="en-US" dirty="0"/>
          </a:p>
        </p:txBody>
      </p:sp>
    </p:spTree>
    <p:extLst>
      <p:ext uri="{BB962C8B-B14F-4D97-AF65-F5344CB8AC3E}">
        <p14:creationId xmlns:p14="http://schemas.microsoft.com/office/powerpoint/2010/main" val="3287953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HUD and OCR recommend a multimodal survey strategy whenever feasible.</a:t>
            </a:r>
          </a:p>
          <a:p>
            <a:pPr marL="162020" indent="0">
              <a:buNone/>
            </a:pPr>
            <a:endParaRPr lang="en-US" dirty="0"/>
          </a:p>
          <a:p>
            <a:pPr marL="162020" indent="0">
              <a:buNone/>
            </a:pPr>
            <a:r>
              <a:rPr lang="en-US" dirty="0"/>
              <a:t>A multimodal approach combines at least two data collection methods to increase response rates while controlling costs.</a:t>
            </a:r>
          </a:p>
          <a:p>
            <a:pPr marL="162020" indent="0">
              <a:buNone/>
            </a:pPr>
            <a:endParaRPr lang="en-US" dirty="0"/>
          </a:p>
          <a:p>
            <a:pPr marL="162020" indent="0">
              <a:buNone/>
            </a:pPr>
            <a:r>
              <a:rPr lang="en-US" dirty="0"/>
              <a:t>For example, a survey may begin with mailed invitations directing residents to complete an online form. After a set period, non-responding addresses may receive reminder postcards. Finally, field interviewers conduct in-person follow-up visits to complete the required number of surveys.</a:t>
            </a:r>
          </a:p>
          <a:p>
            <a:pPr marL="162020" indent="0">
              <a:buNone/>
            </a:pPr>
            <a:endParaRPr lang="en-US" dirty="0"/>
          </a:p>
          <a:p>
            <a:pPr marL="162020" indent="0">
              <a:buNone/>
            </a:pPr>
            <a:r>
              <a:rPr lang="en-US" dirty="0"/>
              <a:t>This approach captures early voluntary respondents through low-cost methods while reserving labor-intensive fieldwork for remaining cases.</a:t>
            </a:r>
          </a:p>
          <a:p>
            <a:pPr marL="162020" indent="0">
              <a:buNone/>
            </a:pPr>
            <a:endParaRPr lang="en-US" dirty="0"/>
          </a:p>
          <a:p>
            <a:pPr marL="162020" indent="0">
              <a:buNone/>
            </a:pPr>
            <a:r>
              <a:rPr lang="en-US" dirty="0"/>
              <a:t>The goal is efficiency without compromising representativeness.</a:t>
            </a:r>
          </a:p>
          <a:p>
            <a:pPr marL="162020" indent="0">
              <a:buNone/>
            </a:pPr>
            <a:endParaRPr lang="en-US" dirty="0"/>
          </a:p>
          <a:p>
            <a:pPr marL="162020" indent="0">
              <a:buNone/>
            </a:pPr>
            <a:r>
              <a:rPr lang="en-US" dirty="0"/>
              <a:t>Oversampling and follow-up must remain consistent with the original random selection. You are not replacing non-responders with new randomly selected addresses unless the sampling plan explicitly accounts for that.</a:t>
            </a:r>
          </a:p>
          <a:p>
            <a:pPr marL="162020" indent="0">
              <a:buNone/>
            </a:pPr>
            <a:endParaRPr lang="en-US" dirty="0"/>
          </a:p>
          <a:p>
            <a:pPr marL="162020" indent="0">
              <a:buNone/>
            </a:pPr>
            <a:r>
              <a:rPr lang="en-US" dirty="0"/>
              <a:t>A multimodal strategy reduces non-response bias and improves statistical reliability.</a:t>
            </a:r>
          </a:p>
          <a:p>
            <a:pPr marL="162020" indent="0">
              <a:buNone/>
            </a:pPr>
            <a:endParaRPr lang="en-US" dirty="0"/>
          </a:p>
          <a:p>
            <a:pPr marL="162020" indent="0">
              <a:buNone/>
            </a:pPr>
            <a:r>
              <a:rPr lang="en-US" dirty="0"/>
              <a:t>However, it requires disciplined case management and careful response tracking to avoid duplication.</a:t>
            </a:r>
          </a:p>
          <a:p>
            <a:pPr marL="162020" indent="0">
              <a:buNone/>
            </a:pPr>
            <a:endParaRPr lang="en-US" dirty="0"/>
          </a:p>
          <a:p>
            <a:pPr marL="162020" indent="0">
              <a:buNone/>
            </a:pPr>
            <a:r>
              <a:rPr lang="en-US" dirty="0"/>
              <a:t>The objective is to meet the required response threshold with the least resource strain while preserving defensibility.</a:t>
            </a:r>
          </a:p>
          <a:p>
            <a:pPr marL="162020" indent="0">
              <a:buNone/>
            </a:pPr>
            <a:endParaRPr lang="en-US" dirty="0"/>
          </a:p>
          <a:p>
            <a:pPr marL="162020" indent="0">
              <a:buNone/>
            </a:pPr>
            <a:r>
              <a:rPr lang="en-US" dirty="0"/>
              <a:t>Multimodal execution is not about convenience — it is about balancing cost, response rate, and statistical validity.</a:t>
            </a:r>
          </a:p>
          <a:p>
            <a:endParaRPr lang="en-US" dirty="0"/>
          </a:p>
        </p:txBody>
      </p:sp>
    </p:spTree>
    <p:extLst>
      <p:ext uri="{BB962C8B-B14F-4D97-AF65-F5344CB8AC3E}">
        <p14:creationId xmlns:p14="http://schemas.microsoft.com/office/powerpoint/2010/main" val="1435101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Every income survey instrument must include specific required elements.</a:t>
            </a:r>
          </a:p>
          <a:p>
            <a:pPr marL="162020" indent="0">
              <a:buNone/>
            </a:pPr>
            <a:endParaRPr lang="en-US" dirty="0"/>
          </a:p>
          <a:p>
            <a:pPr marL="162020" indent="0">
              <a:buNone/>
            </a:pPr>
            <a:r>
              <a:rPr lang="en-US" dirty="0"/>
              <a:t>First, informed consent. The respondent must understand the purpose of the survey, that participation is voluntary, how the data will be used, and how confidentiality will be protected.</a:t>
            </a:r>
          </a:p>
          <a:p>
            <a:pPr marL="162020" indent="0">
              <a:buNone/>
            </a:pPr>
            <a:endParaRPr lang="en-US" dirty="0"/>
          </a:p>
          <a:p>
            <a:pPr marL="162020" indent="0">
              <a:buNone/>
            </a:pPr>
            <a:r>
              <a:rPr lang="en-US" dirty="0"/>
              <a:t>Second, family and household composition questions. The instrument must determine:</a:t>
            </a:r>
          </a:p>
          <a:p>
            <a:pPr lvl="0"/>
            <a:r>
              <a:rPr lang="en-US" dirty="0">
                <a:effectLst/>
              </a:rPr>
              <a:t>Number of families at the address</a:t>
            </a:r>
          </a:p>
          <a:p>
            <a:pPr lvl="0"/>
            <a:r>
              <a:rPr lang="en-US" dirty="0">
                <a:effectLst/>
              </a:rPr>
              <a:t>Number of persons in each family</a:t>
            </a:r>
          </a:p>
          <a:p>
            <a:pPr marL="162020" indent="0">
              <a:buNone/>
            </a:pPr>
            <a:endParaRPr lang="en-US" dirty="0"/>
          </a:p>
          <a:p>
            <a:pPr marL="162020" indent="0">
              <a:buNone/>
            </a:pPr>
            <a:r>
              <a:rPr lang="en-US" dirty="0"/>
              <a:t>Third, income determination. The survey must capture sufficient information to determine whether each family’s income is at or below 80 percent AMI.</a:t>
            </a:r>
          </a:p>
          <a:p>
            <a:pPr marL="162020" indent="0">
              <a:buNone/>
            </a:pPr>
            <a:endParaRPr lang="en-US" dirty="0"/>
          </a:p>
          <a:p>
            <a:pPr marL="162020" indent="0">
              <a:buNone/>
            </a:pPr>
            <a:r>
              <a:rPr lang="en-US" dirty="0"/>
              <a:t>Fourth, optional demographic questions may be included but are not required for LMA qualification.</a:t>
            </a:r>
          </a:p>
          <a:p>
            <a:pPr marL="162020" indent="0">
              <a:buNone/>
            </a:pPr>
            <a:endParaRPr lang="en-US" dirty="0"/>
          </a:p>
          <a:p>
            <a:pPr marL="162020" indent="0">
              <a:buNone/>
            </a:pPr>
            <a:r>
              <a:rPr lang="en-US" dirty="0"/>
              <a:t>The instrument must be clear and consistent. Ambiguous wording creates inconsistent responses and undermines reliability.</a:t>
            </a:r>
          </a:p>
          <a:p>
            <a:pPr marL="162020" indent="0">
              <a:buNone/>
            </a:pPr>
            <a:endParaRPr lang="en-US" dirty="0"/>
          </a:p>
          <a:p>
            <a:pPr marL="162020" indent="0">
              <a:buNone/>
            </a:pPr>
            <a:r>
              <a:rPr lang="en-US" dirty="0"/>
              <a:t>If multiple families reside at a single address, the instrument must allow separate surveys for each family using unique IDs.</a:t>
            </a:r>
          </a:p>
          <a:p>
            <a:pPr marL="162020" indent="0">
              <a:buNone/>
            </a:pPr>
            <a:endParaRPr lang="en-US" dirty="0"/>
          </a:p>
          <a:p>
            <a:pPr marL="162020" indent="0">
              <a:buNone/>
            </a:pPr>
            <a:r>
              <a:rPr lang="en-US" dirty="0"/>
              <a:t>The survey tool should also include validation logic where possible — such as ensuring family size is entered before income threshold is displayed.</a:t>
            </a:r>
          </a:p>
          <a:p>
            <a:pPr marL="162020" indent="0">
              <a:buNone/>
            </a:pPr>
            <a:endParaRPr lang="en-US" dirty="0"/>
          </a:p>
          <a:p>
            <a:pPr marL="162020" indent="0">
              <a:buNone/>
            </a:pPr>
            <a:r>
              <a:rPr lang="en-US" dirty="0"/>
              <a:t>Design clarity prevents data cleaning complications later.</a:t>
            </a:r>
          </a:p>
          <a:p>
            <a:pPr marL="162020" indent="0">
              <a:buNone/>
            </a:pPr>
            <a:endParaRPr lang="en-US" dirty="0"/>
          </a:p>
          <a:p>
            <a:pPr marL="162020" indent="0">
              <a:buNone/>
            </a:pPr>
            <a:r>
              <a:rPr lang="en-US" dirty="0"/>
              <a:t>The instrument is not simply a questionnaire — it is the mechanism by which eligibility is established.</a:t>
            </a:r>
          </a:p>
          <a:p>
            <a:pPr marL="162020" indent="0">
              <a:buNone/>
            </a:pPr>
            <a:endParaRPr lang="en-US" dirty="0"/>
          </a:p>
          <a:p>
            <a:pPr marL="162020" indent="0">
              <a:buNone/>
            </a:pPr>
            <a:r>
              <a:rPr lang="en-US" dirty="0"/>
              <a:t>Precision in instrument design protects the validity of the final calculation.</a:t>
            </a:r>
          </a:p>
        </p:txBody>
      </p:sp>
    </p:spTree>
    <p:extLst>
      <p:ext uri="{BB962C8B-B14F-4D97-AF65-F5344CB8AC3E}">
        <p14:creationId xmlns:p14="http://schemas.microsoft.com/office/powerpoint/2010/main" val="3284124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Income question design influences both accuracy and response rates.</a:t>
            </a:r>
          </a:p>
          <a:p>
            <a:pPr marL="162020" indent="0">
              <a:buNone/>
            </a:pPr>
            <a:endParaRPr lang="en-US" dirty="0"/>
          </a:p>
          <a:p>
            <a:pPr marL="162020" indent="0">
              <a:buNone/>
            </a:pPr>
            <a:r>
              <a:rPr lang="en-US" dirty="0"/>
              <a:t>There are two primary approaches.</a:t>
            </a:r>
          </a:p>
          <a:p>
            <a:pPr marL="162020" indent="0">
              <a:buNone/>
            </a:pPr>
            <a:endParaRPr lang="en-US" dirty="0"/>
          </a:p>
          <a:p>
            <a:pPr marL="162020" indent="0">
              <a:buNone/>
            </a:pPr>
            <a:r>
              <a:rPr lang="en-US" dirty="0"/>
              <a:t>The first requests the total combined gross annual income of all family members. This provides detailed data but may reduce participation because respondents are reluctant to disclose exact income.</a:t>
            </a:r>
          </a:p>
          <a:p>
            <a:pPr marL="162020" indent="0">
              <a:buNone/>
            </a:pPr>
            <a:endParaRPr lang="en-US" dirty="0"/>
          </a:p>
          <a:p>
            <a:pPr marL="162020" indent="0">
              <a:buNone/>
            </a:pPr>
            <a:r>
              <a:rPr lang="en-US" dirty="0"/>
              <a:t>The second approach uses a threshold-based question. After determining family size, the applicable income limit is displayed, and the respondent is asked whether their income is above or below that amount.</a:t>
            </a:r>
          </a:p>
          <a:p>
            <a:pPr marL="162020" indent="0">
              <a:buNone/>
            </a:pPr>
            <a:endParaRPr lang="en-US" dirty="0"/>
          </a:p>
          <a:p>
            <a:pPr marL="162020" indent="0">
              <a:buNone/>
            </a:pPr>
            <a:r>
              <a:rPr lang="en-US" dirty="0"/>
              <a:t>This method typically increases participation and simplifies interviewer training.</a:t>
            </a:r>
          </a:p>
          <a:p>
            <a:pPr marL="162020" indent="0">
              <a:buNone/>
            </a:pPr>
            <a:endParaRPr lang="en-US" dirty="0"/>
          </a:p>
          <a:p>
            <a:pPr marL="162020" indent="0">
              <a:buNone/>
            </a:pPr>
            <a:r>
              <a:rPr lang="en-US" dirty="0"/>
              <a:t>However, whichever method is chosen must be applied consistently across all respondents.</a:t>
            </a:r>
          </a:p>
          <a:p>
            <a:pPr marL="162020" indent="0">
              <a:buNone/>
            </a:pPr>
            <a:endParaRPr lang="en-US" dirty="0"/>
          </a:p>
          <a:p>
            <a:pPr marL="162020" indent="0">
              <a:buNone/>
            </a:pPr>
            <a:r>
              <a:rPr lang="en-US" dirty="0"/>
              <a:t>Income limits must correspond to the correct HUD income limit year and the appropriate county.</a:t>
            </a:r>
          </a:p>
          <a:p>
            <a:pPr marL="162020" indent="0">
              <a:buNone/>
            </a:pPr>
            <a:endParaRPr lang="en-US" dirty="0"/>
          </a:p>
          <a:p>
            <a:pPr marL="162020" indent="0">
              <a:buNone/>
            </a:pPr>
            <a:r>
              <a:rPr lang="en-US" dirty="0"/>
              <a:t>Interviewers must avoid coaching respondents or suggesting preferred responses.</a:t>
            </a:r>
          </a:p>
          <a:p>
            <a:pPr marL="162020" indent="0">
              <a:buNone/>
            </a:pPr>
            <a:endParaRPr lang="en-US" dirty="0"/>
          </a:p>
          <a:p>
            <a:pPr marL="162020" indent="0">
              <a:buNone/>
            </a:pPr>
            <a:r>
              <a:rPr lang="en-US" dirty="0"/>
              <a:t>If inconsistencies are identified during data cleaning — such as unusually high incomes or implausible family sizes — verification procedures must be followed.</a:t>
            </a:r>
          </a:p>
          <a:p>
            <a:pPr marL="162020" indent="0">
              <a:buNone/>
            </a:pPr>
            <a:endParaRPr lang="en-US" dirty="0"/>
          </a:p>
          <a:p>
            <a:pPr marL="162020" indent="0">
              <a:buNone/>
            </a:pPr>
            <a:r>
              <a:rPr lang="en-US" dirty="0"/>
              <a:t>Sensitivity, accuracy, and defensibility must all be balanced.</a:t>
            </a:r>
          </a:p>
          <a:p>
            <a:pPr marL="162020" indent="0">
              <a:buNone/>
            </a:pPr>
            <a:endParaRPr lang="en-US" dirty="0"/>
          </a:p>
          <a:p>
            <a:pPr marL="162020" indent="0">
              <a:buNone/>
            </a:pPr>
            <a:r>
              <a:rPr lang="en-US" dirty="0"/>
              <a:t>The goal is accurate classification — not detailed financial profiling.</a:t>
            </a:r>
          </a:p>
          <a:p>
            <a:pPr marL="162020" indent="0">
              <a:buNone/>
            </a:pPr>
            <a:endParaRPr lang="en-US" dirty="0"/>
          </a:p>
          <a:p>
            <a:pPr marL="162020" indent="0">
              <a:buNone/>
            </a:pPr>
            <a:r>
              <a:rPr lang="en-US" dirty="0"/>
              <a:t>A clear, consistent income question protects both participation and compliance.</a:t>
            </a:r>
          </a:p>
          <a:p>
            <a:endParaRPr lang="en-US" dirty="0"/>
          </a:p>
        </p:txBody>
      </p:sp>
    </p:spTree>
    <p:extLst>
      <p:ext uri="{BB962C8B-B14F-4D97-AF65-F5344CB8AC3E}">
        <p14:creationId xmlns:p14="http://schemas.microsoft.com/office/powerpoint/2010/main" val="2845836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Case management is the operational backbone of the survey.</a:t>
            </a:r>
          </a:p>
          <a:p>
            <a:pPr marL="162020" indent="0">
              <a:buNone/>
            </a:pPr>
            <a:endParaRPr lang="en-US" dirty="0"/>
          </a:p>
          <a:p>
            <a:pPr marL="162020" indent="0">
              <a:buNone/>
            </a:pPr>
            <a:r>
              <a:rPr lang="en-US" dirty="0"/>
              <a:t>Every sampled address must be tracked.</a:t>
            </a:r>
          </a:p>
          <a:p>
            <a:pPr marL="162020" indent="0">
              <a:buNone/>
            </a:pPr>
            <a:endParaRPr lang="en-US" dirty="0"/>
          </a:p>
          <a:p>
            <a:pPr marL="162020" indent="0">
              <a:buNone/>
            </a:pPr>
            <a:r>
              <a:rPr lang="en-US" dirty="0"/>
              <a:t>Response logs should document:</a:t>
            </a:r>
          </a:p>
          <a:p>
            <a:pPr lvl="0"/>
            <a:r>
              <a:rPr lang="en-US" dirty="0">
                <a:effectLst/>
              </a:rPr>
              <a:t>Completed surveys</a:t>
            </a:r>
          </a:p>
          <a:p>
            <a:pPr lvl="0"/>
            <a:r>
              <a:rPr lang="en-US" dirty="0">
                <a:effectLst/>
              </a:rPr>
              <a:t>Refusals</a:t>
            </a:r>
          </a:p>
          <a:p>
            <a:pPr lvl="0"/>
            <a:r>
              <a:rPr lang="en-US" dirty="0">
                <a:effectLst/>
              </a:rPr>
              <a:t>No answers</a:t>
            </a:r>
          </a:p>
          <a:p>
            <a:pPr lvl="0"/>
            <a:r>
              <a:rPr lang="en-US" dirty="0">
                <a:effectLst/>
              </a:rPr>
              <a:t>Vacant confirmations</a:t>
            </a:r>
          </a:p>
          <a:p>
            <a:pPr lvl="0"/>
            <a:r>
              <a:rPr lang="en-US" dirty="0">
                <a:effectLst/>
              </a:rPr>
              <a:t>Follow-up attempts</a:t>
            </a:r>
          </a:p>
          <a:p>
            <a:pPr marL="162020" indent="0">
              <a:buNone/>
            </a:pPr>
            <a:endParaRPr lang="en-US" dirty="0"/>
          </a:p>
          <a:p>
            <a:pPr marL="162020" indent="0">
              <a:buNone/>
            </a:pPr>
            <a:r>
              <a:rPr lang="en-US" dirty="0"/>
              <a:t>Disposition codes ensure consistency across interviewers.</a:t>
            </a:r>
          </a:p>
          <a:p>
            <a:pPr marL="162020" indent="0">
              <a:buNone/>
            </a:pPr>
            <a:endParaRPr lang="en-US" dirty="0"/>
          </a:p>
          <a:p>
            <a:pPr marL="162020" indent="0">
              <a:buNone/>
            </a:pPr>
            <a:r>
              <a:rPr lang="en-US" dirty="0"/>
              <a:t>Unique Family IDs prevent duplication and allow multiple families at one address to be recorded separately.</a:t>
            </a:r>
          </a:p>
          <a:p>
            <a:pPr marL="162020" indent="0">
              <a:buNone/>
            </a:pPr>
            <a:endParaRPr lang="en-US" dirty="0"/>
          </a:p>
          <a:p>
            <a:pPr marL="162020" indent="0">
              <a:buNone/>
            </a:pPr>
            <a:r>
              <a:rPr lang="en-US" dirty="0"/>
              <a:t>Field supervisors must review logs daily to monitor progress and identify response gaps.</a:t>
            </a:r>
          </a:p>
          <a:p>
            <a:pPr marL="162020" indent="0">
              <a:buNone/>
            </a:pPr>
            <a:endParaRPr lang="en-US" dirty="0"/>
          </a:p>
          <a:p>
            <a:pPr marL="162020" indent="0">
              <a:buNone/>
            </a:pPr>
            <a:r>
              <a:rPr lang="en-US" dirty="0"/>
              <a:t>Data must be transmitted securely and consistently. Tablets should sync regularly. Paper surveys should be entered promptly and verified.</a:t>
            </a:r>
          </a:p>
          <a:p>
            <a:pPr marL="162020" indent="0">
              <a:buNone/>
            </a:pPr>
            <a:endParaRPr lang="en-US" dirty="0"/>
          </a:p>
          <a:p>
            <a:pPr marL="162020" indent="0">
              <a:buNone/>
            </a:pPr>
            <a:r>
              <a:rPr lang="en-US" dirty="0"/>
              <a:t>If an address originally believed to be single-unit is discovered to contain multiple families, the sampling frame must be updated accordingly.</a:t>
            </a:r>
          </a:p>
          <a:p>
            <a:pPr marL="162020" indent="0">
              <a:buNone/>
            </a:pPr>
            <a:endParaRPr lang="en-US" dirty="0"/>
          </a:p>
          <a:p>
            <a:pPr marL="162020" indent="0">
              <a:buNone/>
            </a:pPr>
            <a:r>
              <a:rPr lang="en-US" dirty="0"/>
              <a:t>Failure to manage cases properly results in duplicate surveys, missed addresses, or incomplete documentation.</a:t>
            </a:r>
          </a:p>
          <a:p>
            <a:pPr marL="162020" indent="0">
              <a:buNone/>
            </a:pPr>
            <a:endParaRPr lang="en-US" dirty="0"/>
          </a:p>
          <a:p>
            <a:pPr marL="162020" indent="0">
              <a:buNone/>
            </a:pPr>
            <a:r>
              <a:rPr lang="en-US" dirty="0"/>
              <a:t>Strong case management preserves random sampling integrity and ensures required response thresholds are met without bias.</a:t>
            </a:r>
          </a:p>
          <a:p>
            <a:pPr marL="162020" indent="0">
              <a:buNone/>
            </a:pPr>
            <a:endParaRPr lang="en-US" dirty="0"/>
          </a:p>
          <a:p>
            <a:pPr marL="162020" indent="0">
              <a:buNone/>
            </a:pPr>
            <a:r>
              <a:rPr lang="en-US" dirty="0"/>
              <a:t>Operational discipline is essential.</a:t>
            </a:r>
          </a:p>
          <a:p>
            <a:endParaRPr lang="en-US" dirty="0"/>
          </a:p>
        </p:txBody>
      </p:sp>
    </p:spTree>
    <p:extLst>
      <p:ext uri="{BB962C8B-B14F-4D97-AF65-F5344CB8AC3E}">
        <p14:creationId xmlns:p14="http://schemas.microsoft.com/office/powerpoint/2010/main" val="647731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Survey cost includes more than postage.</a:t>
            </a:r>
          </a:p>
          <a:p>
            <a:pPr marL="162020" indent="0">
              <a:buNone/>
            </a:pPr>
            <a:endParaRPr lang="en-US" dirty="0"/>
          </a:p>
          <a:p>
            <a:pPr marL="162020" indent="0">
              <a:buNone/>
            </a:pPr>
            <a:r>
              <a:rPr lang="en-US" dirty="0"/>
              <a:t>Material costs may include envelopes, printing, translation services, reminder postcards, and secure data tools.</a:t>
            </a:r>
          </a:p>
          <a:p>
            <a:pPr marL="162020" indent="0">
              <a:buNone/>
            </a:pPr>
            <a:endParaRPr lang="en-US" dirty="0"/>
          </a:p>
          <a:p>
            <a:pPr marL="162020" indent="0">
              <a:buNone/>
            </a:pPr>
            <a:r>
              <a:rPr lang="en-US" dirty="0"/>
              <a:t>Technology costs may include survey platform subscriptions and tablets for fieldwork.</a:t>
            </a:r>
          </a:p>
          <a:p>
            <a:pPr marL="162020" indent="0">
              <a:buNone/>
            </a:pPr>
            <a:endParaRPr lang="en-US" dirty="0"/>
          </a:p>
          <a:p>
            <a:pPr marL="162020" indent="0">
              <a:buNone/>
            </a:pPr>
            <a:r>
              <a:rPr lang="en-US" dirty="0"/>
              <a:t>But the most significant cost is staff time.</a:t>
            </a:r>
          </a:p>
          <a:p>
            <a:pPr marL="162020" indent="0">
              <a:buNone/>
            </a:pPr>
            <a:endParaRPr lang="en-US" dirty="0"/>
          </a:p>
          <a:p>
            <a:pPr marL="162020" indent="0">
              <a:buNone/>
            </a:pPr>
            <a:r>
              <a:rPr lang="en-US" dirty="0"/>
              <a:t>Mail preparation, data entry, follow-up visits, supervision, and documentation require labor hours that must be realistically budgeted.</a:t>
            </a:r>
          </a:p>
          <a:p>
            <a:pPr marL="162020" indent="0">
              <a:buNone/>
            </a:pPr>
            <a:endParaRPr lang="en-US" dirty="0"/>
          </a:p>
          <a:p>
            <a:pPr marL="162020" indent="0">
              <a:buNone/>
            </a:pPr>
            <a:r>
              <a:rPr lang="en-US" dirty="0"/>
              <a:t>Under-resourced surveys fail. When municipalities underestimate staffing needs, response tracking suffers, follow-up is inconsistent, and documentation gaps emerge.</a:t>
            </a:r>
          </a:p>
          <a:p>
            <a:pPr marL="162020" indent="0">
              <a:buNone/>
            </a:pPr>
            <a:endParaRPr lang="en-US" dirty="0"/>
          </a:p>
          <a:p>
            <a:pPr marL="162020" indent="0">
              <a:buNone/>
            </a:pPr>
            <a:r>
              <a:rPr lang="en-US" dirty="0"/>
              <a:t>Multimodal strategies may reduce overall cost by limiting in-person visits, but they still require structured oversight.</a:t>
            </a:r>
          </a:p>
          <a:p>
            <a:pPr marL="162020" indent="0">
              <a:buNone/>
            </a:pPr>
            <a:endParaRPr lang="en-US" dirty="0"/>
          </a:p>
          <a:p>
            <a:pPr marL="162020" indent="0">
              <a:buNone/>
            </a:pPr>
            <a:r>
              <a:rPr lang="en-US" dirty="0"/>
              <a:t>Communities must assess their capacity honestly.</a:t>
            </a:r>
          </a:p>
          <a:p>
            <a:pPr marL="162020" indent="0">
              <a:buNone/>
            </a:pPr>
            <a:endParaRPr lang="en-US" dirty="0"/>
          </a:p>
          <a:p>
            <a:pPr marL="162020" indent="0">
              <a:buNone/>
            </a:pPr>
            <a:r>
              <a:rPr lang="en-US" dirty="0"/>
              <a:t>Cost efficiency should not compromise methodological integrity.</a:t>
            </a:r>
          </a:p>
          <a:p>
            <a:pPr marL="162020" indent="0">
              <a:buNone/>
            </a:pPr>
            <a:endParaRPr lang="en-US" dirty="0"/>
          </a:p>
          <a:p>
            <a:pPr marL="162020" indent="0">
              <a:buNone/>
            </a:pPr>
            <a:r>
              <a:rPr lang="en-US" dirty="0"/>
              <a:t>A properly funded, well-executed survey is far less expensive than a rejected survey that must be redone.</a:t>
            </a:r>
          </a:p>
          <a:p>
            <a:pPr marL="162020" indent="0">
              <a:buNone/>
            </a:pPr>
            <a:endParaRPr lang="en-US" dirty="0"/>
          </a:p>
          <a:p>
            <a:pPr marL="162020" indent="0">
              <a:buNone/>
            </a:pPr>
            <a:r>
              <a:rPr lang="en-US" dirty="0"/>
              <a:t>Investment in planning, staffing, and oversight protects the validity of the final result.</a:t>
            </a:r>
          </a:p>
          <a:p>
            <a:pPr marL="162020" indent="0">
              <a:buNone/>
            </a:pPr>
            <a:endParaRPr lang="en-US" dirty="0"/>
          </a:p>
        </p:txBody>
      </p:sp>
    </p:spTree>
    <p:extLst>
      <p:ext uri="{BB962C8B-B14F-4D97-AF65-F5344CB8AC3E}">
        <p14:creationId xmlns:p14="http://schemas.microsoft.com/office/powerpoint/2010/main" val="1520950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Section Five addresses the statistical foundation of income surveys.</a:t>
            </a:r>
          </a:p>
          <a:p>
            <a:pPr marL="162020" indent="0">
              <a:buNone/>
            </a:pPr>
            <a:endParaRPr lang="en-US" dirty="0"/>
          </a:p>
          <a:p>
            <a:pPr marL="162020" indent="0">
              <a:buNone/>
            </a:pPr>
            <a:r>
              <a:rPr lang="en-US" dirty="0"/>
              <a:t>Up to this point, we have discussed definitions, service areas, planning structure, and survey mechanics. Now we move into the technical core: sampling and statistical validity.</a:t>
            </a:r>
          </a:p>
          <a:p>
            <a:pPr marL="162020" indent="0">
              <a:buNone/>
            </a:pPr>
            <a:endParaRPr lang="en-US" dirty="0"/>
          </a:p>
          <a:p>
            <a:pPr marL="162020" indent="0">
              <a:buNone/>
            </a:pPr>
            <a:r>
              <a:rPr lang="en-US" dirty="0"/>
              <a:t>Sampling determines whether your survey results can be generalized to the full population within the service area. Without statistically sound sampling, the income percentage you calculate is simply a collection of responses — not a defensible estimate.</a:t>
            </a:r>
          </a:p>
          <a:p>
            <a:pPr marL="162020" indent="0">
              <a:buNone/>
            </a:pPr>
            <a:endParaRPr lang="en-US" dirty="0"/>
          </a:p>
          <a:p>
            <a:pPr marL="162020" indent="0">
              <a:buNone/>
            </a:pPr>
            <a:r>
              <a:rPr lang="en-US" dirty="0"/>
              <a:t>This section explains representativeness, population versus sample, confidence levels, margins of error, required response calculations, oversampling strategy, random selection procedures, and common fatal errors.</a:t>
            </a:r>
          </a:p>
          <a:p>
            <a:pPr marL="162020" indent="0">
              <a:buNone/>
            </a:pPr>
            <a:endParaRPr lang="en-US" dirty="0"/>
          </a:p>
          <a:p>
            <a:pPr marL="162020" indent="0">
              <a:buNone/>
            </a:pPr>
            <a:r>
              <a:rPr lang="en-US" dirty="0"/>
              <a:t>These concepts are not academic. They are compliance requirements.</a:t>
            </a:r>
          </a:p>
          <a:p>
            <a:pPr marL="162020" indent="0">
              <a:buNone/>
            </a:pPr>
            <a:endParaRPr lang="en-US" dirty="0"/>
          </a:p>
          <a:p>
            <a:pPr marL="162020" indent="0">
              <a:buNone/>
            </a:pPr>
            <a:r>
              <a:rPr lang="en-US" dirty="0"/>
              <a:t>HUD establishes minimum standards, and OCR verifies them during review.</a:t>
            </a:r>
          </a:p>
          <a:p>
            <a:pPr marL="162020" indent="0">
              <a:buNone/>
            </a:pPr>
            <a:endParaRPr lang="en-US" dirty="0"/>
          </a:p>
          <a:p>
            <a:pPr marL="162020" indent="0">
              <a:buNone/>
            </a:pPr>
            <a:r>
              <a:rPr lang="en-US" dirty="0"/>
              <a:t>If sampling integrity is compromised, the survey fails — regardless of outcome.</a:t>
            </a:r>
          </a:p>
          <a:p>
            <a:endParaRPr lang="en-US" dirty="0"/>
          </a:p>
        </p:txBody>
      </p:sp>
    </p:spTree>
    <p:extLst>
      <p:ext uri="{BB962C8B-B14F-4D97-AF65-F5344CB8AC3E}">
        <p14:creationId xmlns:p14="http://schemas.microsoft.com/office/powerpoint/2010/main" val="1211264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Sampling matters because most communities do not survey every residential unit in the service area. Instead, they survey a subset of units and use those responses to estimate the income characteristics of the full population.</a:t>
            </a:r>
          </a:p>
          <a:p>
            <a:pPr marL="162020" indent="0">
              <a:buNone/>
            </a:pPr>
            <a:endParaRPr lang="en-US" dirty="0"/>
          </a:p>
          <a:p>
            <a:pPr marL="162020" indent="0">
              <a:buNone/>
            </a:pPr>
            <a:r>
              <a:rPr lang="en-US" dirty="0"/>
              <a:t>For that estimate to be valid, the sample must be representative of the universe. Representativeness is achieved through randomization. Random selection ensures that each residential unit in the universe has an equal probability of being selected. When each unit has an equal chance, systematic bias is minimized.</a:t>
            </a:r>
          </a:p>
          <a:p>
            <a:pPr marL="162020" indent="0">
              <a:buNone/>
            </a:pPr>
            <a:endParaRPr lang="en-US" dirty="0"/>
          </a:p>
          <a:p>
            <a:pPr marL="162020" indent="0">
              <a:buNone/>
            </a:pPr>
            <a:r>
              <a:rPr lang="en-US" dirty="0"/>
              <a:t>Bias occurs when certain households are more likely to be included than others. For example, surveying only residents who attend public meetings, respond voluntarily to website postings, or are known personally to municipal staff does not produce a representative sample. It produces convenience data, which HUD does not accept.</a:t>
            </a:r>
          </a:p>
          <a:p>
            <a:pPr marL="162020" indent="0">
              <a:buNone/>
            </a:pPr>
            <a:endParaRPr lang="en-US" dirty="0"/>
          </a:p>
          <a:p>
            <a:pPr marL="162020" indent="0">
              <a:buNone/>
            </a:pPr>
            <a:r>
              <a:rPr lang="en-US" dirty="0"/>
              <a:t>HUD requires a simple random sample unless a statistically justified alternative method is documented. Random sampling allows you to generalize from the sample to the population within a defined confidence level and margin of error.</a:t>
            </a:r>
          </a:p>
          <a:p>
            <a:pPr marL="162020" indent="0">
              <a:buNone/>
            </a:pPr>
            <a:endParaRPr lang="en-US" dirty="0"/>
          </a:p>
          <a:p>
            <a:pPr marL="162020" indent="0">
              <a:buNone/>
            </a:pPr>
            <a:r>
              <a:rPr lang="en-US" dirty="0"/>
              <a:t>Sampling also supports efficiency. Instead of surveying one thousand households, you may only need sixty-five or seventy completed surveys to achieve reliable results. That reduction in burden is the practical benefit of statistical sampling.</a:t>
            </a:r>
          </a:p>
          <a:p>
            <a:pPr marL="162020" indent="0">
              <a:buNone/>
            </a:pPr>
            <a:endParaRPr lang="en-US" dirty="0"/>
          </a:p>
          <a:p>
            <a:pPr marL="162020" indent="0">
              <a:buNone/>
            </a:pPr>
            <a:r>
              <a:rPr lang="en-US" dirty="0"/>
              <a:t>However, the benefit only exists if the method is sound.</a:t>
            </a:r>
          </a:p>
          <a:p>
            <a:pPr marL="162020" indent="0">
              <a:buNone/>
            </a:pPr>
            <a:endParaRPr lang="en-US" dirty="0"/>
          </a:p>
          <a:p>
            <a:pPr marL="162020" indent="0">
              <a:buNone/>
            </a:pPr>
            <a:r>
              <a:rPr lang="en-US" dirty="0"/>
              <a:t>Sampling is not about reducing work. It is about producing reliable, defensible estimates.</a:t>
            </a:r>
          </a:p>
          <a:p>
            <a:endParaRPr lang="en-US" dirty="0"/>
          </a:p>
        </p:txBody>
      </p:sp>
    </p:spTree>
    <p:extLst>
      <p:ext uri="{BB962C8B-B14F-4D97-AF65-F5344CB8AC3E}">
        <p14:creationId xmlns:p14="http://schemas.microsoft.com/office/powerpoint/2010/main" val="309631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The population, also called the universe, includes every residential unit within the defined service area. This includes owner-occupied homes, renter-occupied units, mobile homes, multi-family units, and accessory dwelling units that are occupied.</a:t>
            </a:r>
          </a:p>
          <a:p>
            <a:pPr marL="162020" indent="0">
              <a:buNone/>
            </a:pPr>
            <a:endParaRPr lang="en-US" dirty="0"/>
          </a:p>
          <a:p>
            <a:pPr marL="162020" indent="0">
              <a:buNone/>
            </a:pPr>
            <a:r>
              <a:rPr lang="en-US" dirty="0"/>
              <a:t>The sample is the subset of residential units selected from that universe for survey participation.</a:t>
            </a:r>
          </a:p>
          <a:p>
            <a:pPr marL="162020" indent="0">
              <a:buNone/>
            </a:pPr>
            <a:endParaRPr lang="en-US" dirty="0"/>
          </a:p>
          <a:p>
            <a:pPr marL="162020" indent="0">
              <a:buNone/>
            </a:pPr>
            <a:r>
              <a:rPr lang="en-US" dirty="0"/>
              <a:t>A full count — meaning surveying every residential unit — is allowed but rarely required. Statistical sampling allows you to estimate the income characteristics of the entire population using only a portion of households.</a:t>
            </a:r>
          </a:p>
          <a:p>
            <a:pPr marL="162020" indent="0">
              <a:buNone/>
            </a:pPr>
            <a:endParaRPr lang="en-US" dirty="0"/>
          </a:p>
          <a:p>
            <a:pPr marL="162020" indent="0">
              <a:buNone/>
            </a:pPr>
            <a:r>
              <a:rPr lang="en-US" dirty="0"/>
              <a:t>The relationship between population size and required sample size is not linear. As population increases, the proportion of units that must be surveyed decreases. For example, surveying a service area of two hundred homes may require a higher percentage of completed responses than surveying a service area of two thousand homes.</a:t>
            </a:r>
          </a:p>
          <a:p>
            <a:pPr marL="162020" indent="0">
              <a:buNone/>
            </a:pPr>
            <a:endParaRPr lang="en-US" dirty="0"/>
          </a:p>
          <a:p>
            <a:pPr marL="162020" indent="0">
              <a:buNone/>
            </a:pPr>
            <a:r>
              <a:rPr lang="en-US" dirty="0"/>
              <a:t>However, population size must be accurate. The universe entered into the sample size calculator must match the documented sampling frame.</a:t>
            </a:r>
          </a:p>
          <a:p>
            <a:pPr marL="162020" indent="0">
              <a:buNone/>
            </a:pPr>
            <a:endParaRPr lang="en-US" dirty="0"/>
          </a:p>
          <a:p>
            <a:pPr marL="162020" indent="0">
              <a:buNone/>
            </a:pPr>
            <a:r>
              <a:rPr lang="en-US" dirty="0"/>
              <a:t>If the population number is inflated or understated, the required response threshold becomes inaccurate.</a:t>
            </a:r>
          </a:p>
          <a:p>
            <a:pPr marL="162020" indent="0">
              <a:buNone/>
            </a:pPr>
            <a:endParaRPr lang="en-US" dirty="0"/>
          </a:p>
          <a:p>
            <a:pPr marL="162020" indent="0">
              <a:buNone/>
            </a:pPr>
            <a:r>
              <a:rPr lang="en-US" dirty="0"/>
              <a:t>Population integrity comes first. Sampling validity depends on it.</a:t>
            </a:r>
          </a:p>
          <a:p>
            <a:pPr marL="162020" indent="0">
              <a:buNone/>
            </a:pPr>
            <a:endParaRPr lang="en-US" dirty="0"/>
          </a:p>
          <a:p>
            <a:pPr marL="162020" indent="0">
              <a:buNone/>
            </a:pPr>
            <a:r>
              <a:rPr lang="en-US" dirty="0"/>
              <a:t>Without a complete and accurate universe, even a randomly selected sample cannot represent the true population.</a:t>
            </a:r>
          </a:p>
          <a:p>
            <a:endParaRPr lang="en-US" dirty="0"/>
          </a:p>
        </p:txBody>
      </p:sp>
    </p:spTree>
    <p:extLst>
      <p:ext uri="{BB962C8B-B14F-4D97-AF65-F5344CB8AC3E}">
        <p14:creationId xmlns:p14="http://schemas.microsoft.com/office/powerpoint/2010/main" val="777421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Confidence level expresses the degree of certainty that the true population value falls within a calculated range around your sample estimate.</a:t>
            </a:r>
          </a:p>
          <a:p>
            <a:pPr marL="162020" indent="0">
              <a:buNone/>
            </a:pPr>
            <a:endParaRPr lang="en-US" dirty="0"/>
          </a:p>
          <a:p>
            <a:pPr marL="162020" indent="0">
              <a:buNone/>
            </a:pPr>
            <a:r>
              <a:rPr lang="en-US" dirty="0"/>
              <a:t>HUD requires a minimum confidence level of ninety percent. That requirement is not flexible.</a:t>
            </a:r>
          </a:p>
          <a:p>
            <a:pPr marL="162020" indent="0">
              <a:buNone/>
            </a:pPr>
            <a:endParaRPr lang="en-US" dirty="0"/>
          </a:p>
          <a:p>
            <a:pPr marL="162020" indent="0">
              <a:buNone/>
            </a:pPr>
            <a:r>
              <a:rPr lang="en-US" dirty="0"/>
              <a:t>A ninety percent confidence level means that if you conducted the same survey repeatedly using the same methodology, ninety percent of those surveys would produce results that fall within the stated margin of error.</a:t>
            </a:r>
          </a:p>
          <a:p>
            <a:pPr marL="162020" indent="0">
              <a:buNone/>
            </a:pPr>
            <a:endParaRPr lang="en-US" dirty="0"/>
          </a:p>
          <a:p>
            <a:pPr marL="162020" indent="0">
              <a:buNone/>
            </a:pPr>
            <a:r>
              <a:rPr lang="en-US" dirty="0"/>
              <a:t>Higher confidence levels — such as ninety-five percent — increase certainty but require larger sample sizes. Lower confidence levels reduce reliability and are not permitted.</a:t>
            </a:r>
          </a:p>
          <a:p>
            <a:pPr marL="162020" indent="0">
              <a:buNone/>
            </a:pPr>
            <a:endParaRPr lang="en-US" dirty="0"/>
          </a:p>
          <a:p>
            <a:pPr marL="162020" indent="0">
              <a:buNone/>
            </a:pPr>
            <a:r>
              <a:rPr lang="en-US" dirty="0"/>
              <a:t>Confidence level does not change the percentage you observe in your sample. It changes how confident you can be that the percentage reflects the true population.</a:t>
            </a:r>
          </a:p>
          <a:p>
            <a:pPr marL="162020" indent="0">
              <a:buNone/>
            </a:pPr>
            <a:endParaRPr lang="en-US" dirty="0"/>
          </a:p>
          <a:p>
            <a:pPr marL="162020" indent="0">
              <a:buNone/>
            </a:pPr>
            <a:r>
              <a:rPr lang="en-US" dirty="0"/>
              <a:t>For example, if your survey shows fifty-four percent LMI at ninety percent confidence, you are statistically confident — within the stated margin of error — that the true population percentage is close to that estimate.</a:t>
            </a:r>
          </a:p>
          <a:p>
            <a:pPr marL="162020" indent="0">
              <a:buNone/>
            </a:pPr>
            <a:endParaRPr lang="en-US" dirty="0"/>
          </a:p>
          <a:p>
            <a:pPr marL="162020" indent="0">
              <a:buNone/>
            </a:pPr>
            <a:r>
              <a:rPr lang="en-US" dirty="0"/>
              <a:t>OCR verifies that the minimum ninety percent confidence standard is met in the sample size calculation documentation.</a:t>
            </a:r>
          </a:p>
          <a:p>
            <a:pPr marL="162020" indent="0">
              <a:buNone/>
            </a:pPr>
            <a:endParaRPr lang="en-US" dirty="0"/>
          </a:p>
          <a:p>
            <a:pPr marL="162020" indent="0">
              <a:buNone/>
            </a:pPr>
            <a:r>
              <a:rPr lang="en-US" dirty="0"/>
              <a:t>Confidence is about probability, not optimism.</a:t>
            </a:r>
          </a:p>
          <a:p>
            <a:pPr marL="162020" indent="0">
              <a:buNone/>
            </a:pPr>
            <a:endParaRPr lang="en-US" dirty="0"/>
          </a:p>
        </p:txBody>
      </p:sp>
    </p:spTree>
    <p:extLst>
      <p:ext uri="{BB962C8B-B14F-4D97-AF65-F5344CB8AC3E}">
        <p14:creationId xmlns:p14="http://schemas.microsoft.com/office/powerpoint/2010/main" val="1835310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Margin of error represents the range within which the true population value is expected to fall, based on the sample results.</a:t>
            </a:r>
          </a:p>
          <a:p>
            <a:pPr marL="162020" indent="0">
              <a:buNone/>
            </a:pPr>
            <a:endParaRPr lang="en-US" dirty="0"/>
          </a:p>
          <a:p>
            <a:pPr marL="162020" indent="0">
              <a:buNone/>
            </a:pPr>
            <a:r>
              <a:rPr lang="en-US" dirty="0"/>
              <a:t>HUD requires a maximum margin of error of ten percent. If American Community Survey data for the service area show a smaller margin of error, that smaller value becomes the ceiling.</a:t>
            </a:r>
          </a:p>
          <a:p>
            <a:pPr marL="162020" indent="0">
              <a:buNone/>
            </a:pPr>
            <a:endParaRPr lang="en-US" dirty="0"/>
          </a:p>
          <a:p>
            <a:pPr marL="162020" indent="0">
              <a:buNone/>
            </a:pPr>
            <a:r>
              <a:rPr lang="en-US" dirty="0"/>
              <a:t>Lower margins of error produce more precise estimates but require larger sample sizes.</a:t>
            </a:r>
          </a:p>
          <a:p>
            <a:pPr marL="162020" indent="0">
              <a:buNone/>
            </a:pPr>
            <a:endParaRPr lang="en-US" dirty="0"/>
          </a:p>
          <a:p>
            <a:pPr marL="162020" indent="0">
              <a:buNone/>
            </a:pPr>
            <a:r>
              <a:rPr lang="en-US" dirty="0"/>
              <a:t>For example, a ten percent margin of error means that if your survey result shows fifty-five percent LMI, the true population percentage could reasonably fall ten percentage points above or below that estimate.</a:t>
            </a:r>
          </a:p>
          <a:p>
            <a:pPr marL="162020" indent="0">
              <a:buNone/>
            </a:pPr>
            <a:endParaRPr lang="en-US" dirty="0"/>
          </a:p>
          <a:p>
            <a:pPr marL="162020" indent="0">
              <a:buNone/>
            </a:pPr>
            <a:r>
              <a:rPr lang="en-US" dirty="0"/>
              <a:t>A smaller margin of error narrows that range and increases precision.</a:t>
            </a:r>
          </a:p>
          <a:p>
            <a:pPr marL="162020" indent="0">
              <a:buNone/>
            </a:pPr>
            <a:endParaRPr lang="en-US" dirty="0"/>
          </a:p>
          <a:p>
            <a:pPr marL="162020" indent="0">
              <a:buNone/>
            </a:pPr>
            <a:r>
              <a:rPr lang="en-US" dirty="0"/>
              <a:t>Margin of error reflects the tradeoff between precision and resource investment. Achieving a five percent margin of error requires significantly more completed surveys than achieving a ten percent margin of error.</a:t>
            </a:r>
          </a:p>
          <a:p>
            <a:pPr marL="162020" indent="0">
              <a:buNone/>
            </a:pPr>
            <a:endParaRPr lang="en-US" dirty="0"/>
          </a:p>
          <a:p>
            <a:pPr marL="162020" indent="0">
              <a:buNone/>
            </a:pPr>
            <a:r>
              <a:rPr lang="en-US" dirty="0"/>
              <a:t>HUD sets the maximum at ten percent to balance statistical reliability with administrative burden.</a:t>
            </a:r>
          </a:p>
          <a:p>
            <a:pPr marL="162020" indent="0">
              <a:buNone/>
            </a:pPr>
            <a:endParaRPr lang="en-US" dirty="0"/>
          </a:p>
          <a:p>
            <a:pPr marL="162020" indent="0">
              <a:buNone/>
            </a:pPr>
            <a:r>
              <a:rPr lang="en-US" dirty="0"/>
              <a:t>Applicants must document the margin of error used in the calculation and demonstrate that it meets HUD standards.</a:t>
            </a:r>
          </a:p>
          <a:p>
            <a:pPr marL="162020" indent="0">
              <a:buNone/>
            </a:pPr>
            <a:endParaRPr lang="en-US" dirty="0"/>
          </a:p>
          <a:p>
            <a:pPr marL="162020" indent="0">
              <a:buNone/>
            </a:pPr>
            <a:r>
              <a:rPr lang="en-US" dirty="0"/>
              <a:t>Precision matters, especially for results close to fifty-one percent.</a:t>
            </a:r>
          </a:p>
          <a:p>
            <a:endParaRPr lang="en-US" dirty="0"/>
          </a:p>
        </p:txBody>
      </p:sp>
    </p:spTree>
    <p:extLst>
      <p:ext uri="{BB962C8B-B14F-4D97-AF65-F5344CB8AC3E}">
        <p14:creationId xmlns:p14="http://schemas.microsoft.com/office/powerpoint/2010/main" val="32078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This training is designed to give you the knowledge and structure to conduct, supervise, or review an income survey that will withstand scrutiny.</a:t>
            </a:r>
          </a:p>
          <a:p>
            <a:pPr marL="162020" indent="0">
              <a:buNone/>
            </a:pPr>
            <a:endParaRPr lang="en-US" dirty="0"/>
          </a:p>
          <a:p>
            <a:pPr marL="162020" indent="0">
              <a:buNone/>
            </a:pPr>
            <a:r>
              <a:rPr lang="en-US" dirty="0"/>
              <a:t>By the end of today’s session, you should be able to clearly define what an income survey is within the CDBG context and explain when it is permitted under federal regulations. You should understand how OCR evaluates methodology and why outcome alone is never sufficient.</a:t>
            </a:r>
          </a:p>
          <a:p>
            <a:pPr marL="162020" indent="0">
              <a:buNone/>
            </a:pPr>
            <a:endParaRPr lang="en-US" dirty="0"/>
          </a:p>
          <a:p>
            <a:pPr marL="162020" indent="0">
              <a:buNone/>
            </a:pPr>
            <a:r>
              <a:rPr lang="en-US" dirty="0"/>
              <a:t>You will also be able to determine when a survey is justified instead of relying on census or LMISD data. We will cover how surveys are reviewed, how calculations must be performed, and how the results are incorporated into an application narrative.</a:t>
            </a:r>
          </a:p>
          <a:p>
            <a:pPr marL="162020" indent="0">
              <a:buNone/>
            </a:pPr>
            <a:endParaRPr lang="en-US" dirty="0"/>
          </a:p>
          <a:p>
            <a:pPr marL="162020" indent="0">
              <a:buNone/>
            </a:pPr>
            <a:r>
              <a:rPr lang="en-US" dirty="0"/>
              <a:t>Most importantly, you will understand what users must be able to do after this session: define a proper service area, establish a valid sampling frame, calculate required response thresholds using appropriate confidence levels and margins of error, avoid common counting errors, and document the process clearly.</a:t>
            </a:r>
          </a:p>
          <a:p>
            <a:pPr marL="162020" indent="0">
              <a:buNone/>
            </a:pPr>
            <a:endParaRPr lang="en-US" dirty="0"/>
          </a:p>
          <a:p>
            <a:pPr marL="162020" indent="0">
              <a:buNone/>
            </a:pPr>
            <a:r>
              <a:rPr lang="en-US" dirty="0"/>
              <a:t>This session is not about how to get to 51 percent. It is about how to design a process that is statistically sound, legally defensible, and replicable.</a:t>
            </a:r>
          </a:p>
          <a:p>
            <a:pPr marL="162020" indent="0">
              <a:buNone/>
            </a:pPr>
            <a:endParaRPr lang="en-US" dirty="0"/>
          </a:p>
          <a:p>
            <a:pPr marL="162020" indent="0">
              <a:buNone/>
            </a:pPr>
            <a:r>
              <a:rPr lang="en-US" dirty="0"/>
              <a:t>If your methodology is solid, your results will stand. If your methodology is weak, the survey will fail — even if it exceeds the threshold.</a:t>
            </a:r>
          </a:p>
          <a:p>
            <a:pPr marL="162020" indent="0">
              <a:buNone/>
            </a:pPr>
            <a:endParaRPr lang="en-US" dirty="0"/>
          </a:p>
        </p:txBody>
      </p:sp>
    </p:spTree>
    <p:extLst>
      <p:ext uri="{BB962C8B-B14F-4D97-AF65-F5344CB8AC3E}">
        <p14:creationId xmlns:p14="http://schemas.microsoft.com/office/powerpoint/2010/main" val="3535379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Required responses are calculated using three inputs: total population size, desired confidence level, and acceptable margin of error.</a:t>
            </a:r>
          </a:p>
          <a:p>
            <a:pPr marL="162020" indent="0">
              <a:buNone/>
            </a:pPr>
            <a:endParaRPr lang="en-US" dirty="0"/>
          </a:p>
          <a:p>
            <a:pPr marL="162020" indent="0">
              <a:buNone/>
            </a:pPr>
            <a:r>
              <a:rPr lang="en-US" dirty="0"/>
              <a:t>Online sample size calculators use standard statistical formulas to determine the minimum number of completed surveys required.</a:t>
            </a:r>
          </a:p>
          <a:p>
            <a:pPr marL="162020" indent="0">
              <a:buNone/>
            </a:pPr>
            <a:endParaRPr lang="en-US" dirty="0"/>
          </a:p>
          <a:p>
            <a:pPr marL="162020" indent="0">
              <a:buNone/>
            </a:pPr>
            <a:r>
              <a:rPr lang="en-US" dirty="0"/>
              <a:t>For example, if a service area contains one thousand eight hundred residential units, using a ninety percent confidence level and a ten percent margin of error may require approximately sixty-six completed surveys.</a:t>
            </a:r>
          </a:p>
          <a:p>
            <a:pPr marL="162020" indent="0">
              <a:buNone/>
            </a:pPr>
            <a:endParaRPr lang="en-US" dirty="0"/>
          </a:p>
          <a:p>
            <a:pPr marL="162020" indent="0">
              <a:buNone/>
            </a:pPr>
            <a:r>
              <a:rPr lang="en-US" dirty="0"/>
              <a:t>That number refers to completed surveys — not addresses drawn.</a:t>
            </a:r>
          </a:p>
          <a:p>
            <a:pPr marL="162020" indent="0">
              <a:buNone/>
            </a:pPr>
            <a:endParaRPr lang="en-US" dirty="0"/>
          </a:p>
          <a:p>
            <a:pPr marL="162020" indent="0">
              <a:buNone/>
            </a:pPr>
            <a:r>
              <a:rPr lang="en-US" dirty="0"/>
              <a:t>If fewer completed surveys are collected than the minimum required, the statistical threshold is not met and the survey is invalid.</a:t>
            </a:r>
          </a:p>
          <a:p>
            <a:pPr marL="162020" indent="0">
              <a:buNone/>
            </a:pPr>
            <a:endParaRPr lang="en-US" dirty="0"/>
          </a:p>
          <a:p>
            <a:pPr marL="162020" indent="0">
              <a:buNone/>
            </a:pPr>
            <a:r>
              <a:rPr lang="en-US" dirty="0"/>
              <a:t>Documentation must include the population size used, the confidence level selected, the margin of error applied, and the resulting required completed surveys.</a:t>
            </a:r>
          </a:p>
          <a:p>
            <a:pPr marL="162020" indent="0">
              <a:buNone/>
            </a:pPr>
            <a:endParaRPr lang="en-US" dirty="0"/>
          </a:p>
          <a:p>
            <a:pPr marL="162020" indent="0">
              <a:buNone/>
            </a:pPr>
            <a:r>
              <a:rPr lang="en-US" dirty="0"/>
              <a:t>OCR reviewers verify that the inputs used in the calculation match the documented universe.</a:t>
            </a:r>
          </a:p>
          <a:p>
            <a:pPr marL="162020" indent="0">
              <a:buNone/>
            </a:pPr>
            <a:endParaRPr lang="en-US" dirty="0"/>
          </a:p>
          <a:p>
            <a:pPr marL="162020" indent="0">
              <a:buNone/>
            </a:pPr>
            <a:r>
              <a:rPr lang="en-US" dirty="0"/>
              <a:t>Failure to document these inputs is a frequent review issue.</a:t>
            </a:r>
          </a:p>
          <a:p>
            <a:pPr marL="162020" indent="0">
              <a:buNone/>
            </a:pPr>
            <a:endParaRPr lang="en-US" dirty="0"/>
          </a:p>
          <a:p>
            <a:pPr marL="162020" indent="0">
              <a:buNone/>
            </a:pPr>
            <a:r>
              <a:rPr lang="en-US" dirty="0"/>
              <a:t>Calculation transparency protects defensibility.</a:t>
            </a:r>
          </a:p>
          <a:p>
            <a:endParaRPr lang="en-US" dirty="0"/>
          </a:p>
        </p:txBody>
      </p:sp>
    </p:spTree>
    <p:extLst>
      <p:ext uri="{BB962C8B-B14F-4D97-AF65-F5344CB8AC3E}">
        <p14:creationId xmlns:p14="http://schemas.microsoft.com/office/powerpoint/2010/main" val="917479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In this example, the </a:t>
            </a:r>
            <a:r>
              <a:rPr lang="en-US" b="1" dirty="0"/>
              <a:t>Town of Riverton</a:t>
            </a:r>
            <a:r>
              <a:rPr lang="en-US" dirty="0"/>
              <a:t> is applying for CDBG funds to upgrade a water district that serves </a:t>
            </a:r>
            <a:r>
              <a:rPr lang="en-US" b="1" dirty="0"/>
              <a:t>250 households</a:t>
            </a:r>
            <a:r>
              <a:rPr lang="en-US" dirty="0"/>
              <a:t>.</a:t>
            </a:r>
          </a:p>
          <a:p>
            <a:pPr marL="162020" indent="0">
              <a:buNone/>
            </a:pPr>
            <a:endParaRPr lang="en-US" dirty="0"/>
          </a:p>
          <a:p>
            <a:pPr marL="162020" indent="0">
              <a:buNone/>
            </a:pPr>
            <a:r>
              <a:rPr lang="en-US" dirty="0"/>
              <a:t>The town itself is over the </a:t>
            </a:r>
            <a:r>
              <a:rPr lang="en-US" b="1" dirty="0"/>
              <a:t>51 percent LMI threshold based on ACS data</a:t>
            </a:r>
            <a:r>
              <a:rPr lang="en-US" dirty="0"/>
              <a:t>, but the proposed project only benefits a </a:t>
            </a:r>
            <a:r>
              <a:rPr lang="en-US" b="1" dirty="0"/>
              <a:t>specific water district within the town</a:t>
            </a:r>
            <a:r>
              <a:rPr lang="en-US" dirty="0"/>
              <a:t>. Because ACS data applies to the </a:t>
            </a:r>
            <a:r>
              <a:rPr lang="en-US" b="1" dirty="0"/>
              <a:t>entire municipality</a:t>
            </a:r>
            <a:r>
              <a:rPr lang="en-US" dirty="0"/>
              <a:t>, it cannot be assumed to represent the district.</a:t>
            </a:r>
          </a:p>
          <a:p>
            <a:pPr marL="162020" indent="0">
              <a:buNone/>
            </a:pPr>
            <a:endParaRPr lang="en-US" dirty="0"/>
          </a:p>
          <a:p>
            <a:pPr marL="162020" indent="0">
              <a:buNone/>
            </a:pPr>
            <a:r>
              <a:rPr lang="en-US" dirty="0"/>
              <a:t>This means an </a:t>
            </a:r>
            <a:r>
              <a:rPr lang="en-US" b="1" dirty="0"/>
              <a:t>income survey is required for the households within the district</a:t>
            </a:r>
            <a:r>
              <a:rPr lang="en-US" dirty="0"/>
              <a:t>.</a:t>
            </a:r>
          </a:p>
          <a:p>
            <a:pPr marL="162020" indent="0">
              <a:buNone/>
            </a:pPr>
            <a:endParaRPr lang="en-US" dirty="0"/>
          </a:p>
          <a:p>
            <a:pPr marL="162020" indent="0">
              <a:buNone/>
            </a:pPr>
            <a:r>
              <a:rPr lang="en-US" dirty="0"/>
              <a:t>Using the standard </a:t>
            </a:r>
            <a:r>
              <a:rPr lang="en-US" b="1" dirty="0"/>
              <a:t>90 percent confidence level and 10 percent margin of error</a:t>
            </a:r>
            <a:r>
              <a:rPr lang="en-US" dirty="0"/>
              <a:t>, Riverton needs roughly </a:t>
            </a:r>
            <a:r>
              <a:rPr lang="en-US" b="1" dirty="0"/>
              <a:t>60 valid responses</a:t>
            </a:r>
            <a:r>
              <a:rPr lang="en-US" dirty="0"/>
              <a:t> for the survey to be statistically valid.</a:t>
            </a:r>
          </a:p>
          <a:p>
            <a:pPr marL="162020" indent="0">
              <a:buNone/>
            </a:pPr>
            <a:endParaRPr lang="en-US" dirty="0"/>
          </a:p>
          <a:p>
            <a:pPr marL="162020" indent="0">
              <a:buNone/>
            </a:pPr>
            <a:r>
              <a:rPr lang="en-US" dirty="0"/>
              <a:t>Because response rates are rarely 100 percent, we recommend distributing </a:t>
            </a:r>
            <a:r>
              <a:rPr lang="en-US" b="1" dirty="0"/>
              <a:t>150 to 180 surveys</a:t>
            </a:r>
            <a:r>
              <a:rPr lang="en-US" dirty="0"/>
              <a:t> to ensure the required number of completed responses is achieved.</a:t>
            </a:r>
          </a:p>
          <a:p>
            <a:endParaRPr lang="en-US" dirty="0"/>
          </a:p>
        </p:txBody>
      </p:sp>
    </p:spTree>
    <p:extLst>
      <p:ext uri="{BB962C8B-B14F-4D97-AF65-F5344CB8AC3E}">
        <p14:creationId xmlns:p14="http://schemas.microsoft.com/office/powerpoint/2010/main" val="11537538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Our second example is the </a:t>
            </a:r>
            <a:r>
              <a:rPr lang="en-US" b="1" dirty="0"/>
              <a:t>Village of Pine Hollow</a:t>
            </a:r>
            <a:r>
              <a:rPr lang="en-US" dirty="0"/>
              <a:t>, which has identified failing sewer lines along </a:t>
            </a:r>
            <a:r>
              <a:rPr lang="en-US" b="1" dirty="0"/>
              <a:t>Maple Street</a:t>
            </a:r>
            <a:r>
              <a:rPr lang="en-US" dirty="0"/>
              <a:t>, serving about </a:t>
            </a:r>
            <a:r>
              <a:rPr lang="en-US" b="1" dirty="0"/>
              <a:t>50 households</a:t>
            </a:r>
            <a:r>
              <a:rPr lang="en-US" dirty="0"/>
              <a:t>.</a:t>
            </a:r>
          </a:p>
          <a:p>
            <a:pPr marL="162020" indent="0">
              <a:buNone/>
            </a:pPr>
            <a:endParaRPr lang="en-US" dirty="0"/>
          </a:p>
          <a:p>
            <a:pPr marL="162020" indent="0">
              <a:buNone/>
            </a:pPr>
            <a:r>
              <a:rPr lang="en-US" dirty="0"/>
              <a:t>Even if the village had qualifying ACS data, the improvements only benefit residents </a:t>
            </a:r>
            <a:r>
              <a:rPr lang="en-US" b="1" dirty="0"/>
              <a:t>on that street</a:t>
            </a:r>
            <a:r>
              <a:rPr lang="en-US" dirty="0"/>
              <a:t>, so the income determination must reflect those households specifically.</a:t>
            </a:r>
          </a:p>
          <a:p>
            <a:pPr marL="162020" indent="0">
              <a:buNone/>
            </a:pPr>
            <a:endParaRPr lang="en-US" dirty="0"/>
          </a:p>
          <a:p>
            <a:pPr marL="162020" indent="0">
              <a:buNone/>
            </a:pPr>
            <a:r>
              <a:rPr lang="en-US" dirty="0"/>
              <a:t>When the universe is this small, the statistical calculation requires about </a:t>
            </a:r>
            <a:r>
              <a:rPr lang="en-US" b="1" dirty="0"/>
              <a:t>33 completed surveys</a:t>
            </a:r>
            <a:r>
              <a:rPr lang="en-US" dirty="0"/>
              <a:t>.</a:t>
            </a:r>
          </a:p>
          <a:p>
            <a:pPr marL="162020" indent="0">
              <a:buNone/>
            </a:pPr>
            <a:endParaRPr lang="en-US" dirty="0"/>
          </a:p>
          <a:p>
            <a:pPr marL="162020" indent="0">
              <a:buNone/>
            </a:pPr>
            <a:r>
              <a:rPr lang="en-US" dirty="0"/>
              <a:t>In practice, most communities simply </a:t>
            </a:r>
            <a:r>
              <a:rPr lang="en-US" b="1" dirty="0"/>
              <a:t>survey every household in the project area</a:t>
            </a:r>
            <a:r>
              <a:rPr lang="en-US" dirty="0"/>
              <a:t>. This approach simplifies the process and increases the likelihood of meeting the required response threshold</a:t>
            </a:r>
          </a:p>
          <a:p>
            <a:endParaRPr lang="en-US" dirty="0"/>
          </a:p>
        </p:txBody>
      </p:sp>
    </p:spTree>
    <p:extLst>
      <p:ext uri="{BB962C8B-B14F-4D97-AF65-F5344CB8AC3E}">
        <p14:creationId xmlns:p14="http://schemas.microsoft.com/office/powerpoint/2010/main" val="145403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Our final example is the </a:t>
            </a:r>
            <a:r>
              <a:rPr lang="en-US" b="1" dirty="0"/>
              <a:t>City of </a:t>
            </a:r>
            <a:r>
              <a:rPr lang="en-US" b="1" dirty="0" err="1"/>
              <a:t>Lakehaven</a:t>
            </a:r>
            <a:r>
              <a:rPr lang="en-US" dirty="0"/>
              <a:t>, where sewer improvements are proposed in </a:t>
            </a:r>
            <a:r>
              <a:rPr lang="en-US" b="1" dirty="0"/>
              <a:t>three separate neighborhoods </a:t>
            </a:r>
            <a:r>
              <a:rPr lang="en-US" dirty="0"/>
              <a:t>across the city. Because the neighborhoods are </a:t>
            </a:r>
            <a:r>
              <a:rPr lang="en-US" b="1" dirty="0"/>
              <a:t>not contiguous</a:t>
            </a:r>
            <a:r>
              <a:rPr lang="en-US" dirty="0"/>
              <a:t>, each one is considered its </a:t>
            </a:r>
            <a:r>
              <a:rPr lang="en-US" b="1" dirty="0"/>
              <a:t>own benefit area</a:t>
            </a:r>
            <a:r>
              <a:rPr lang="en-US" dirty="0"/>
              <a:t>, meaning a separate survey universe must be used for each neighborhood.</a:t>
            </a:r>
          </a:p>
          <a:p>
            <a:pPr marL="162020" indent="0">
              <a:buNone/>
            </a:pPr>
            <a:endParaRPr lang="en-US" dirty="0"/>
          </a:p>
          <a:p>
            <a:pPr marL="162020" indent="0">
              <a:buNone/>
            </a:pPr>
            <a:r>
              <a:rPr lang="en-US" dirty="0"/>
              <a:t>In this example, each neighborhood contains </a:t>
            </a:r>
            <a:r>
              <a:rPr lang="en-US" b="1" dirty="0"/>
              <a:t>about 25 households</a:t>
            </a:r>
            <a:r>
              <a:rPr lang="en-US" dirty="0"/>
              <a:t>, and the city wants to conduct the survey using a </a:t>
            </a:r>
            <a:r>
              <a:rPr lang="en-US" b="1" dirty="0"/>
              <a:t>95 percent confidence level and a 5 percent margin of error</a:t>
            </a:r>
            <a:r>
              <a:rPr lang="en-US" dirty="0"/>
              <a:t>, which is a very rigorous statistical standard.</a:t>
            </a:r>
          </a:p>
          <a:p>
            <a:pPr marL="162020" indent="0">
              <a:buNone/>
            </a:pPr>
            <a:endParaRPr lang="en-US" dirty="0"/>
          </a:p>
          <a:p>
            <a:pPr marL="162020" indent="0">
              <a:buNone/>
            </a:pPr>
            <a:r>
              <a:rPr lang="en-US" dirty="0"/>
              <a:t>With a universe this small, the sampling calculation requires </a:t>
            </a:r>
            <a:r>
              <a:rPr lang="en-US" b="1" dirty="0"/>
              <a:t>approximately 24 valid responses</a:t>
            </a:r>
            <a:r>
              <a:rPr lang="en-US" dirty="0"/>
              <a:t>, which means the survey must reach </a:t>
            </a:r>
            <a:r>
              <a:rPr lang="en-US" b="1" dirty="0"/>
              <a:t>nearly every household</a:t>
            </a:r>
            <a:r>
              <a:rPr lang="en-US" dirty="0"/>
              <a:t>.</a:t>
            </a:r>
          </a:p>
          <a:p>
            <a:pPr marL="162020" indent="0">
              <a:buNone/>
            </a:pPr>
            <a:endParaRPr lang="en-US" dirty="0"/>
          </a:p>
          <a:p>
            <a:pPr marL="162020" indent="0">
              <a:buNone/>
            </a:pPr>
            <a:r>
              <a:rPr lang="en-US" dirty="0"/>
              <a:t>For this reason, the recommended approach is to </a:t>
            </a:r>
            <a:r>
              <a:rPr lang="en-US" b="1" dirty="0"/>
              <a:t>survey all households and conduct follow-ups with any non-responding homes</a:t>
            </a:r>
            <a:r>
              <a:rPr lang="en-US" dirty="0"/>
              <a:t> to ensure the required number of completed surveys is achieved.</a:t>
            </a:r>
          </a:p>
          <a:p>
            <a:endParaRPr lang="en-US" dirty="0"/>
          </a:p>
        </p:txBody>
      </p:sp>
    </p:spTree>
    <p:extLst>
      <p:ext uri="{BB962C8B-B14F-4D97-AF65-F5344CB8AC3E}">
        <p14:creationId xmlns:p14="http://schemas.microsoft.com/office/powerpoint/2010/main" val="1201433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Oversampling accounts for non-response and ensures that the minimum number of completed surveys is achieved.</a:t>
            </a:r>
          </a:p>
          <a:p>
            <a:pPr marL="162020" indent="0">
              <a:buNone/>
            </a:pPr>
            <a:endParaRPr lang="en-US" dirty="0"/>
          </a:p>
          <a:p>
            <a:pPr marL="162020" indent="0">
              <a:buNone/>
            </a:pPr>
            <a:r>
              <a:rPr lang="en-US" dirty="0"/>
              <a:t>Response rates are rarely one hundred percent. Therefore, HUD guidance recommends drawing between one hundred fifty and two hundred percent of the required completed surveys.</a:t>
            </a:r>
          </a:p>
          <a:p>
            <a:pPr marL="162020" indent="0">
              <a:buNone/>
            </a:pPr>
            <a:endParaRPr lang="en-US" dirty="0"/>
          </a:p>
          <a:p>
            <a:pPr marL="162020" indent="0">
              <a:buNone/>
            </a:pPr>
            <a:r>
              <a:rPr lang="en-US" dirty="0"/>
              <a:t>Using the earlier example of sixty-six required completed surveys, you might draw one hundred thirty or more addresses to account for anticipated non-response.</a:t>
            </a:r>
          </a:p>
          <a:p>
            <a:pPr marL="162020" indent="0">
              <a:buNone/>
            </a:pPr>
            <a:endParaRPr lang="en-US" dirty="0"/>
          </a:p>
          <a:p>
            <a:pPr marL="162020" indent="0">
              <a:buNone/>
            </a:pPr>
            <a:r>
              <a:rPr lang="en-US" dirty="0"/>
              <a:t>Oversampling preserves random selection because all addresses are drawn using the same documented random method.</a:t>
            </a:r>
          </a:p>
          <a:p>
            <a:pPr marL="162020" indent="0">
              <a:buNone/>
            </a:pPr>
            <a:endParaRPr lang="en-US" dirty="0"/>
          </a:p>
          <a:p>
            <a:pPr marL="162020" indent="0">
              <a:buNone/>
            </a:pPr>
            <a:r>
              <a:rPr lang="en-US" dirty="0"/>
              <a:t>If initial response rates are lower than expected, additional addresses may be activated from the oversampled list in sequence.</a:t>
            </a:r>
          </a:p>
          <a:p>
            <a:pPr marL="162020" indent="0">
              <a:buNone/>
            </a:pPr>
            <a:endParaRPr lang="en-US" dirty="0"/>
          </a:p>
          <a:p>
            <a:pPr marL="162020" indent="0">
              <a:buNone/>
            </a:pPr>
            <a:r>
              <a:rPr lang="en-US" dirty="0"/>
              <a:t>Oversampling prevents disruption. Without it, communities may need to redraw a new sample mid-process, which complicates documentation.</a:t>
            </a:r>
          </a:p>
          <a:p>
            <a:pPr marL="162020" indent="0">
              <a:buNone/>
            </a:pPr>
            <a:endParaRPr lang="en-US" dirty="0"/>
          </a:p>
          <a:p>
            <a:pPr marL="162020" indent="0">
              <a:buNone/>
            </a:pPr>
            <a:r>
              <a:rPr lang="en-US" dirty="0"/>
              <a:t>Planning for non-response is not pessimism — it is statistical realism.</a:t>
            </a:r>
          </a:p>
          <a:p>
            <a:pPr marL="162020" indent="0">
              <a:buNone/>
            </a:pPr>
            <a:endParaRPr lang="en-US" dirty="0"/>
          </a:p>
          <a:p>
            <a:pPr marL="162020" indent="0">
              <a:buNone/>
            </a:pPr>
            <a:r>
              <a:rPr lang="en-US" dirty="0"/>
              <a:t>Oversampling is a protective measure built into the methodology to ensure compliance with required response thresholds.</a:t>
            </a:r>
          </a:p>
          <a:p>
            <a:endParaRPr lang="en-US" dirty="0"/>
          </a:p>
        </p:txBody>
      </p:sp>
    </p:spTree>
    <p:extLst>
      <p:ext uri="{BB962C8B-B14F-4D97-AF65-F5344CB8AC3E}">
        <p14:creationId xmlns:p14="http://schemas.microsoft.com/office/powerpoint/2010/main" val="30372242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Drawing a random sample begins with assigning a random number to every residential unit in the sampling frame.</a:t>
            </a:r>
          </a:p>
          <a:p>
            <a:pPr marL="162020" indent="0">
              <a:buNone/>
            </a:pPr>
            <a:endParaRPr lang="en-US" dirty="0"/>
          </a:p>
          <a:p>
            <a:pPr marL="162020" indent="0">
              <a:buNone/>
            </a:pPr>
            <a:r>
              <a:rPr lang="en-US" dirty="0"/>
              <a:t>In Excel, this can be done using the RAND function. Each address receives a unique random value.</a:t>
            </a:r>
          </a:p>
          <a:p>
            <a:pPr marL="162020" indent="0">
              <a:buNone/>
            </a:pPr>
            <a:endParaRPr lang="en-US" dirty="0"/>
          </a:p>
          <a:p>
            <a:pPr marL="162020" indent="0">
              <a:buNone/>
            </a:pPr>
            <a:r>
              <a:rPr lang="en-US" dirty="0"/>
              <a:t>Once random numbers are assigned, the dataset is sorted from smallest to largest random number.</a:t>
            </a:r>
          </a:p>
          <a:p>
            <a:pPr marL="162020" indent="0">
              <a:buNone/>
            </a:pPr>
            <a:endParaRPr lang="en-US" dirty="0"/>
          </a:p>
          <a:p>
            <a:pPr marL="162020" indent="0">
              <a:buNone/>
            </a:pPr>
            <a:r>
              <a:rPr lang="en-US" dirty="0"/>
              <a:t>The first set of addresses equal to the oversampled quantity becomes the selected sample.</a:t>
            </a:r>
          </a:p>
          <a:p>
            <a:pPr marL="162020" indent="0">
              <a:buNone/>
            </a:pPr>
            <a:endParaRPr lang="en-US" dirty="0"/>
          </a:p>
          <a:p>
            <a:pPr marL="162020" indent="0">
              <a:buNone/>
            </a:pPr>
            <a:r>
              <a:rPr lang="en-US" dirty="0"/>
              <a:t>Documentation must retain:</a:t>
            </a:r>
          </a:p>
          <a:p>
            <a:pPr marL="162020" indent="0">
              <a:buNone/>
            </a:pPr>
            <a:endParaRPr lang="en-US" dirty="0"/>
          </a:p>
          <a:p>
            <a:pPr marL="162020" indent="0">
              <a:buNone/>
            </a:pPr>
            <a:r>
              <a:rPr lang="en-US" dirty="0"/>
              <a:t>The full sampling frame.</a:t>
            </a:r>
          </a:p>
          <a:p>
            <a:pPr marL="162020" indent="0">
              <a:buNone/>
            </a:pPr>
            <a:endParaRPr lang="en-US" dirty="0"/>
          </a:p>
          <a:p>
            <a:pPr marL="162020" indent="0">
              <a:buNone/>
            </a:pPr>
            <a:r>
              <a:rPr lang="en-US" dirty="0"/>
              <a:t>The random number column.</a:t>
            </a:r>
          </a:p>
          <a:p>
            <a:pPr marL="162020" indent="0">
              <a:buNone/>
            </a:pPr>
            <a:endParaRPr lang="en-US" dirty="0"/>
          </a:p>
          <a:p>
            <a:pPr marL="162020" indent="0">
              <a:buNone/>
            </a:pPr>
            <a:r>
              <a:rPr lang="en-US" dirty="0"/>
              <a:t>The sorted list.</a:t>
            </a:r>
          </a:p>
          <a:p>
            <a:pPr marL="162020" indent="0">
              <a:buNone/>
            </a:pPr>
            <a:endParaRPr lang="en-US" dirty="0"/>
          </a:p>
          <a:p>
            <a:pPr marL="162020" indent="0">
              <a:buNone/>
            </a:pPr>
            <a:r>
              <a:rPr lang="en-US" dirty="0"/>
              <a:t>The final selected sample list.</a:t>
            </a:r>
          </a:p>
          <a:p>
            <a:pPr marL="162020" indent="0">
              <a:buNone/>
            </a:pPr>
            <a:endParaRPr lang="en-US" dirty="0"/>
          </a:p>
          <a:p>
            <a:pPr marL="162020" indent="0">
              <a:buNone/>
            </a:pPr>
            <a:r>
              <a:rPr lang="en-US" dirty="0"/>
              <a:t>The process must be reproducible. Another reviewer should be able to follow the documentation and generate the same selected addresses.</a:t>
            </a:r>
          </a:p>
          <a:p>
            <a:pPr marL="162020" indent="0">
              <a:buNone/>
            </a:pPr>
            <a:endParaRPr lang="en-US" dirty="0"/>
          </a:p>
          <a:p>
            <a:pPr marL="162020" indent="0">
              <a:buNone/>
            </a:pPr>
            <a:r>
              <a:rPr lang="en-US" dirty="0"/>
              <a:t>Random selection must occur before outreach or contact begins.</a:t>
            </a:r>
          </a:p>
          <a:p>
            <a:pPr marL="162020" indent="0">
              <a:buNone/>
            </a:pPr>
            <a:endParaRPr lang="en-US" dirty="0"/>
          </a:p>
          <a:p>
            <a:pPr marL="162020" indent="0">
              <a:buNone/>
            </a:pPr>
            <a:r>
              <a:rPr lang="en-US" dirty="0"/>
              <a:t>Transparency protects against allegations of selective inclusion or exclusion.</a:t>
            </a:r>
          </a:p>
          <a:p>
            <a:pPr marL="162020" indent="0">
              <a:buNone/>
            </a:pPr>
            <a:endParaRPr lang="en-US" dirty="0"/>
          </a:p>
          <a:p>
            <a:pPr marL="162020" indent="0">
              <a:buNone/>
            </a:pPr>
            <a:r>
              <a:rPr lang="en-US" dirty="0"/>
              <a:t>Randomization is mechanical — documentation is what makes it defensible.</a:t>
            </a:r>
          </a:p>
          <a:p>
            <a:endParaRPr lang="en-US" dirty="0"/>
          </a:p>
        </p:txBody>
      </p:sp>
    </p:spTree>
    <p:extLst>
      <p:ext uri="{BB962C8B-B14F-4D97-AF65-F5344CB8AC3E}">
        <p14:creationId xmlns:p14="http://schemas.microsoft.com/office/powerpoint/2010/main" val="26934491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Subarea sampling applies when a project spans multiple distinct geographic areas.</a:t>
            </a:r>
          </a:p>
          <a:p>
            <a:pPr marL="162020" indent="0">
              <a:buNone/>
            </a:pPr>
            <a:endParaRPr lang="en-US" dirty="0"/>
          </a:p>
          <a:p>
            <a:pPr marL="162020" indent="0">
              <a:buNone/>
            </a:pPr>
            <a:r>
              <a:rPr lang="en-US" dirty="0"/>
              <a:t>Each subarea may require its own sampling frame and required response calculation.</a:t>
            </a:r>
          </a:p>
          <a:p>
            <a:pPr marL="162020" indent="0">
              <a:buNone/>
            </a:pPr>
            <a:endParaRPr lang="en-US" dirty="0"/>
          </a:p>
          <a:p>
            <a:pPr marL="162020" indent="0">
              <a:buNone/>
            </a:pPr>
            <a:r>
              <a:rPr lang="en-US" dirty="0"/>
              <a:t>Nested samples occur when one geographic area exists within another — such as a water district within a town boundary.</a:t>
            </a:r>
          </a:p>
          <a:p>
            <a:pPr marL="162020" indent="0">
              <a:buNone/>
            </a:pPr>
            <a:endParaRPr lang="en-US" dirty="0"/>
          </a:p>
          <a:p>
            <a:pPr marL="162020" indent="0">
              <a:buNone/>
            </a:pPr>
            <a:r>
              <a:rPr lang="en-US" dirty="0"/>
              <a:t>Separate sampling frames are constructed for each geography, and samples are drawn independently.</a:t>
            </a:r>
          </a:p>
          <a:p>
            <a:pPr marL="162020" indent="0">
              <a:buNone/>
            </a:pPr>
            <a:endParaRPr lang="en-US" dirty="0"/>
          </a:p>
          <a:p>
            <a:pPr marL="162020" indent="0">
              <a:buNone/>
            </a:pPr>
            <a:r>
              <a:rPr lang="en-US" dirty="0"/>
              <a:t>When reporting results, populations must not be double counted unless HUD guidance explicitly permits it.</a:t>
            </a:r>
          </a:p>
          <a:p>
            <a:pPr marL="162020" indent="0">
              <a:buNone/>
            </a:pPr>
            <a:endParaRPr lang="en-US" dirty="0"/>
          </a:p>
          <a:p>
            <a:pPr marL="162020" indent="0">
              <a:buNone/>
            </a:pPr>
            <a:r>
              <a:rPr lang="en-US" dirty="0"/>
              <a:t>Combining overlapping datasets without proper adjustment is a technical error.</a:t>
            </a:r>
          </a:p>
          <a:p>
            <a:pPr marL="162020" indent="0">
              <a:buNone/>
            </a:pPr>
            <a:endParaRPr lang="en-US" dirty="0"/>
          </a:p>
          <a:p>
            <a:pPr marL="162020" indent="0">
              <a:buNone/>
            </a:pPr>
            <a:r>
              <a:rPr lang="en-US" dirty="0"/>
              <a:t>Subarea methodologies must follow CPD Notice guidance and be carefully documented.</a:t>
            </a:r>
          </a:p>
          <a:p>
            <a:pPr marL="162020" indent="0">
              <a:buNone/>
            </a:pPr>
            <a:endParaRPr lang="en-US" dirty="0"/>
          </a:p>
          <a:p>
            <a:pPr marL="162020" indent="0">
              <a:buNone/>
            </a:pPr>
            <a:r>
              <a:rPr lang="en-US" dirty="0"/>
              <a:t>These more complex structures require additional clarity in calculation worksheets and narrative explanations.</a:t>
            </a:r>
          </a:p>
          <a:p>
            <a:pPr marL="162020" indent="0">
              <a:buNone/>
            </a:pPr>
            <a:endParaRPr lang="en-US" dirty="0"/>
          </a:p>
          <a:p>
            <a:pPr marL="162020" indent="0">
              <a:buNone/>
            </a:pPr>
            <a:r>
              <a:rPr lang="en-US" dirty="0"/>
              <a:t>Advanced sampling approaches are permissible — but only when properly structured and fully documented.</a:t>
            </a:r>
          </a:p>
          <a:p>
            <a:endParaRPr lang="en-US" dirty="0"/>
          </a:p>
        </p:txBody>
      </p:sp>
    </p:spTree>
    <p:extLst>
      <p:ext uri="{BB962C8B-B14F-4D97-AF65-F5344CB8AC3E}">
        <p14:creationId xmlns:p14="http://schemas.microsoft.com/office/powerpoint/2010/main" val="240013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Fatal sampling errors invalidate otherwise well-executed surveys.</a:t>
            </a:r>
          </a:p>
          <a:p>
            <a:pPr marL="162020" indent="0">
              <a:buNone/>
            </a:pPr>
            <a:endParaRPr lang="en-US" dirty="0"/>
          </a:p>
          <a:p>
            <a:pPr marL="162020" indent="0">
              <a:buNone/>
            </a:pPr>
            <a:r>
              <a:rPr lang="en-US" dirty="0"/>
              <a:t>These include:</a:t>
            </a:r>
          </a:p>
          <a:p>
            <a:r>
              <a:rPr lang="en-US" dirty="0"/>
              <a:t>Non-random selection.</a:t>
            </a:r>
          </a:p>
          <a:p>
            <a:r>
              <a:rPr lang="en-US" dirty="0"/>
              <a:t>Insufficient completed surveys below required thresholds.</a:t>
            </a:r>
          </a:p>
          <a:p>
            <a:r>
              <a:rPr lang="en-US" dirty="0"/>
              <a:t>Failure to meet the minimum ninety percent confidence level.</a:t>
            </a:r>
          </a:p>
          <a:p>
            <a:r>
              <a:rPr lang="en-US" dirty="0"/>
              <a:t>Using a margin of error greater than permitted.</a:t>
            </a:r>
          </a:p>
          <a:p>
            <a:r>
              <a:rPr lang="en-US" dirty="0"/>
              <a:t>Combining census data with survey data to reach fifty-one percent.</a:t>
            </a:r>
          </a:p>
          <a:p>
            <a:r>
              <a:rPr lang="en-US" dirty="0"/>
              <a:t>Excluding residential units without documentation.</a:t>
            </a:r>
          </a:p>
          <a:p>
            <a:r>
              <a:rPr lang="en-US" dirty="0"/>
              <a:t>Failing to oversample.</a:t>
            </a:r>
          </a:p>
          <a:p>
            <a:r>
              <a:rPr lang="en-US" dirty="0"/>
              <a:t>Failing to document randomization steps.</a:t>
            </a:r>
          </a:p>
          <a:p>
            <a:r>
              <a:rPr lang="en-US" dirty="0"/>
              <a:t>Using outdated income limits.</a:t>
            </a:r>
          </a:p>
          <a:p>
            <a:pPr marL="162020" indent="0">
              <a:buNone/>
            </a:pPr>
            <a:endParaRPr lang="en-US" dirty="0"/>
          </a:p>
          <a:p>
            <a:pPr marL="162020" indent="0">
              <a:buNone/>
            </a:pPr>
            <a:r>
              <a:rPr lang="en-US" dirty="0"/>
              <a:t>Each of these errors compromises statistical defensibility.</a:t>
            </a:r>
          </a:p>
          <a:p>
            <a:pPr marL="162020" indent="0">
              <a:buNone/>
            </a:pPr>
            <a:endParaRPr lang="en-US" dirty="0"/>
          </a:p>
          <a:p>
            <a:pPr marL="162020" indent="0">
              <a:buNone/>
            </a:pPr>
            <a:r>
              <a:rPr lang="en-US" dirty="0"/>
              <a:t>Sampling integrity is the backbone of the survey.</a:t>
            </a:r>
          </a:p>
          <a:p>
            <a:pPr marL="162020" indent="0">
              <a:buNone/>
            </a:pPr>
            <a:endParaRPr lang="en-US" dirty="0"/>
          </a:p>
          <a:p>
            <a:pPr marL="162020" indent="0">
              <a:buNone/>
            </a:pPr>
            <a:r>
              <a:rPr lang="en-US" dirty="0"/>
              <a:t>If sampling fails, the entire survey fails.</a:t>
            </a:r>
          </a:p>
          <a:p>
            <a:pPr marL="162020" indent="0">
              <a:buNone/>
            </a:pPr>
            <a:endParaRPr lang="en-US" dirty="0"/>
          </a:p>
          <a:p>
            <a:pPr marL="162020" indent="0">
              <a:buNone/>
            </a:pPr>
            <a:r>
              <a:rPr lang="en-US" dirty="0"/>
              <a:t>Statistical discipline is not optional. It is required for eligibility determination.</a:t>
            </a:r>
          </a:p>
          <a:p>
            <a:pPr marL="162020" indent="0">
              <a:buNone/>
            </a:pPr>
            <a:endParaRPr lang="en-US" dirty="0"/>
          </a:p>
          <a:p>
            <a:pPr marL="162020" indent="0">
              <a:buNone/>
            </a:pPr>
            <a:r>
              <a:rPr lang="en-US" dirty="0"/>
              <a:t>Careful planning, documentation, and adherence to HUD standards protect the validity of your final LMI calculation.</a:t>
            </a:r>
          </a:p>
          <a:p>
            <a:endParaRPr lang="en-US" dirty="0"/>
          </a:p>
        </p:txBody>
      </p:sp>
    </p:spTree>
    <p:extLst>
      <p:ext uri="{BB962C8B-B14F-4D97-AF65-F5344CB8AC3E}">
        <p14:creationId xmlns:p14="http://schemas.microsoft.com/office/powerpoint/2010/main" val="14339706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Section Six focuses on how survey results are actually used in a CDBG application.</a:t>
            </a:r>
          </a:p>
          <a:p>
            <a:pPr marL="162020" indent="0">
              <a:buNone/>
            </a:pPr>
            <a:endParaRPr lang="en-US" dirty="0"/>
          </a:p>
          <a:p>
            <a:pPr marL="162020" indent="0">
              <a:buNone/>
            </a:pPr>
            <a:r>
              <a:rPr lang="en-US" dirty="0"/>
              <a:t>At this point, you have defined the service area, built the sampling frame, drawn a random sample, collected responses, and verified income limits. Now the question becomes: how do you translate those results into a defensible national objective determination?</a:t>
            </a:r>
          </a:p>
          <a:p>
            <a:pPr marL="162020" indent="0">
              <a:buNone/>
            </a:pPr>
            <a:endParaRPr lang="en-US" dirty="0"/>
          </a:p>
          <a:p>
            <a:pPr marL="162020" indent="0">
              <a:buNone/>
            </a:pPr>
            <a:r>
              <a:rPr lang="en-US" dirty="0"/>
              <a:t>This section explains how to calculate the final LMI percentage correctly, how to present the results clearly in the application narrative, how long survey data remain valid, and what options exist if the final percentage does not meet the fifty-one percent threshold.</a:t>
            </a:r>
          </a:p>
          <a:p>
            <a:pPr marL="162020" indent="0">
              <a:buNone/>
            </a:pPr>
            <a:endParaRPr lang="en-US" dirty="0"/>
          </a:p>
          <a:p>
            <a:pPr marL="162020" indent="0">
              <a:buNone/>
            </a:pPr>
            <a:r>
              <a:rPr lang="en-US" dirty="0"/>
              <a:t>Methodology must be correct — but presentation also matters.</a:t>
            </a:r>
          </a:p>
          <a:p>
            <a:pPr marL="162020" indent="0">
              <a:buNone/>
            </a:pPr>
            <a:endParaRPr lang="en-US" dirty="0"/>
          </a:p>
          <a:p>
            <a:pPr marL="162020" indent="0">
              <a:buNone/>
            </a:pPr>
            <a:r>
              <a:rPr lang="en-US" dirty="0"/>
              <a:t>OCR reviewers must be able to follow your logic, verify your math, and confirm compliance quickly and confidently.</a:t>
            </a:r>
          </a:p>
          <a:p>
            <a:endParaRPr lang="en-US" dirty="0"/>
          </a:p>
        </p:txBody>
      </p:sp>
    </p:spTree>
    <p:extLst>
      <p:ext uri="{BB962C8B-B14F-4D97-AF65-F5344CB8AC3E}">
        <p14:creationId xmlns:p14="http://schemas.microsoft.com/office/powerpoint/2010/main" val="6657958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Calculating the final LMI percentage is straightforward mathematically, but precision is critical.</a:t>
            </a:r>
          </a:p>
          <a:p>
            <a:pPr marL="162020" indent="0">
              <a:buNone/>
            </a:pPr>
            <a:endParaRPr lang="en-US" dirty="0"/>
          </a:p>
          <a:p>
            <a:pPr marL="162020" indent="0">
              <a:buNone/>
            </a:pPr>
            <a:r>
              <a:rPr lang="en-US" dirty="0"/>
              <a:t>The formula is:</a:t>
            </a:r>
          </a:p>
          <a:p>
            <a:r>
              <a:rPr lang="en-US" dirty="0"/>
              <a:t>Total number of LMI persons identified in the completed surveys divided by the total number of persons represented in those completed surveys.</a:t>
            </a:r>
          </a:p>
          <a:p>
            <a:pPr marL="162020" indent="0">
              <a:buNone/>
            </a:pPr>
            <a:endParaRPr lang="en-US" dirty="0"/>
          </a:p>
          <a:p>
            <a:pPr marL="162020" indent="0">
              <a:buNone/>
            </a:pPr>
            <a:r>
              <a:rPr lang="en-US" dirty="0"/>
              <a:t>The denominator is the total number of persons in all families represented in valid, completed surveys — not the total number of households in the service area.</a:t>
            </a:r>
          </a:p>
          <a:p>
            <a:pPr marL="162020" indent="0">
              <a:buNone/>
            </a:pPr>
            <a:endParaRPr lang="en-US" dirty="0"/>
          </a:p>
          <a:p>
            <a:pPr marL="162020" indent="0">
              <a:buNone/>
            </a:pPr>
            <a:r>
              <a:rPr lang="en-US" dirty="0"/>
              <a:t>Each family’s income status determines whether every person in that family counts as LMI.</a:t>
            </a:r>
          </a:p>
          <a:p>
            <a:pPr marL="162020" indent="0">
              <a:buNone/>
            </a:pPr>
            <a:endParaRPr lang="en-US" dirty="0"/>
          </a:p>
          <a:p>
            <a:pPr marL="162020" indent="0">
              <a:buNone/>
            </a:pPr>
            <a:r>
              <a:rPr lang="en-US" dirty="0"/>
              <a:t>For example, if a completed survey identifies a family of four whose income is below eighty percent of AMI, all four persons count as LMI persons.</a:t>
            </a:r>
          </a:p>
          <a:p>
            <a:pPr marL="162020" indent="0">
              <a:buNone/>
            </a:pPr>
            <a:endParaRPr lang="en-US" dirty="0"/>
          </a:p>
          <a:p>
            <a:pPr marL="162020" indent="0">
              <a:buNone/>
            </a:pPr>
            <a:r>
              <a:rPr lang="en-US" dirty="0"/>
              <a:t>If a family of three exceeds the income limit, all three persons count as non-LMI.</a:t>
            </a:r>
          </a:p>
          <a:p>
            <a:pPr marL="162020" indent="0">
              <a:buNone/>
            </a:pPr>
            <a:endParaRPr lang="en-US" dirty="0"/>
          </a:p>
          <a:p>
            <a:pPr marL="162020" indent="0">
              <a:buNone/>
            </a:pPr>
            <a:r>
              <a:rPr lang="en-US" dirty="0"/>
              <a:t>Once totals are calculated, divide LMI persons by total persons and express the result as a percentage.</a:t>
            </a:r>
          </a:p>
          <a:p>
            <a:pPr marL="162020" indent="0">
              <a:buNone/>
            </a:pPr>
            <a:endParaRPr lang="en-US" dirty="0"/>
          </a:p>
          <a:p>
            <a:pPr marL="162020" indent="0">
              <a:buNone/>
            </a:pPr>
            <a:r>
              <a:rPr lang="en-US" dirty="0"/>
              <a:t>Verification checks are important.</a:t>
            </a:r>
          </a:p>
          <a:p>
            <a:pPr marL="162020" indent="0">
              <a:buNone/>
            </a:pPr>
            <a:endParaRPr lang="en-US" dirty="0"/>
          </a:p>
          <a:p>
            <a:pPr marL="162020" indent="0">
              <a:buNone/>
            </a:pPr>
            <a:r>
              <a:rPr lang="en-US" dirty="0"/>
              <a:t>Ensure that:</a:t>
            </a:r>
          </a:p>
          <a:p>
            <a:r>
              <a:rPr lang="en-US" dirty="0"/>
              <a:t>The number of persons equals the sum of all family sizes.</a:t>
            </a:r>
          </a:p>
          <a:p>
            <a:r>
              <a:rPr lang="en-US" dirty="0"/>
              <a:t>Income limits applied match the correct HUD year.</a:t>
            </a:r>
          </a:p>
          <a:p>
            <a:r>
              <a:rPr lang="en-US" dirty="0"/>
              <a:t>There are no duplicate family IDs.</a:t>
            </a:r>
          </a:p>
          <a:p>
            <a:r>
              <a:rPr lang="en-US" dirty="0"/>
              <a:t>The final percentage must meet or exceed fifty-one percent.</a:t>
            </a:r>
          </a:p>
          <a:p>
            <a:r>
              <a:rPr lang="en-US" dirty="0"/>
              <a:t>If the percentage is fifty-point-eight percent, it qualifies.</a:t>
            </a:r>
          </a:p>
          <a:p>
            <a:r>
              <a:rPr lang="en-US" dirty="0"/>
              <a:t>If it is fifty-point-four percent, it does not.</a:t>
            </a:r>
          </a:p>
          <a:p>
            <a:pPr marL="162020" indent="0">
              <a:buNone/>
            </a:pPr>
            <a:endParaRPr lang="en-US" dirty="0"/>
          </a:p>
          <a:p>
            <a:pPr marL="162020" indent="0">
              <a:buNone/>
            </a:pPr>
            <a:r>
              <a:rPr lang="en-US" dirty="0"/>
              <a:t>Precision in counting determines eligibility.</a:t>
            </a:r>
          </a:p>
          <a:p>
            <a:endParaRPr lang="en-US" dirty="0"/>
          </a:p>
        </p:txBody>
      </p:sp>
    </p:spTree>
    <p:extLst>
      <p:ext uri="{BB962C8B-B14F-4D97-AF65-F5344CB8AC3E}">
        <p14:creationId xmlns:p14="http://schemas.microsoft.com/office/powerpoint/2010/main" val="381972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To understand income surveys, we need to briefly revisit the CDBG national objectives.</a:t>
            </a:r>
          </a:p>
          <a:p>
            <a:pPr marL="162020" indent="0">
              <a:buNone/>
            </a:pPr>
            <a:endParaRPr lang="en-US" dirty="0"/>
          </a:p>
          <a:p>
            <a:pPr marL="162020" indent="0">
              <a:buNone/>
            </a:pPr>
            <a:r>
              <a:rPr lang="en-US" dirty="0"/>
              <a:t>Every CDBG-funded activity must meet one of three objectives: benefit to low- and moderate-income persons, prevention or elimination of slums or blight, or urgent need.</a:t>
            </a:r>
          </a:p>
          <a:p>
            <a:pPr marL="162020" indent="0">
              <a:buNone/>
            </a:pPr>
            <a:endParaRPr lang="en-US" dirty="0"/>
          </a:p>
          <a:p>
            <a:pPr marL="162020" indent="0">
              <a:buNone/>
            </a:pPr>
            <a:r>
              <a:rPr lang="en-US" dirty="0"/>
              <a:t>Most infrastructure projects qualify under the Low- and Moderate-Income Area Benefit category, often referred to as LMA. Under this category, at least 51 percent of the persons residing in the service area must be low- and moderate-income.</a:t>
            </a:r>
          </a:p>
          <a:p>
            <a:pPr marL="162020" indent="0">
              <a:buNone/>
            </a:pPr>
            <a:endParaRPr lang="en-US" dirty="0"/>
          </a:p>
          <a:p>
            <a:pPr marL="162020" indent="0">
              <a:buNone/>
            </a:pPr>
            <a:r>
              <a:rPr lang="en-US" dirty="0"/>
              <a:t>That 51 percent threshold is codified in regulation. It is not flexible, and it is not negotiable.</a:t>
            </a:r>
          </a:p>
          <a:p>
            <a:pPr marL="162020" indent="0">
              <a:buNone/>
            </a:pPr>
            <a:endParaRPr lang="en-US" dirty="0"/>
          </a:p>
          <a:p>
            <a:pPr marL="162020" indent="0">
              <a:buNone/>
            </a:pPr>
            <a:r>
              <a:rPr lang="en-US" dirty="0"/>
              <a:t>The documentation must show that the service area — meaning the geographic area benefiting from the activity — contains at least 51 percent LMI persons.</a:t>
            </a:r>
          </a:p>
          <a:p>
            <a:pPr marL="162020" indent="0">
              <a:buNone/>
            </a:pPr>
            <a:endParaRPr lang="en-US" dirty="0"/>
          </a:p>
          <a:p>
            <a:pPr marL="162020" indent="0">
              <a:buNone/>
            </a:pPr>
            <a:r>
              <a:rPr lang="en-US" dirty="0"/>
              <a:t>LMISD data based on Census and American Community Survey estimates must be used to the fullest extent feasible. Surveys are not the default method. They are an alternative when census data are insufficient or misaligned with the service area.</a:t>
            </a:r>
          </a:p>
          <a:p>
            <a:pPr marL="162020" indent="0">
              <a:buNone/>
            </a:pPr>
            <a:endParaRPr lang="en-US" dirty="0"/>
          </a:p>
          <a:p>
            <a:pPr marL="162020" indent="0">
              <a:buNone/>
            </a:pPr>
            <a:r>
              <a:rPr lang="en-US" dirty="0"/>
              <a:t>Because eligibility hinges on this threshold, the documentation supporting it must be precise, transparent, and statistically defensible.</a:t>
            </a:r>
          </a:p>
          <a:p>
            <a:pPr marL="162020" indent="0">
              <a:buNone/>
            </a:pPr>
            <a:endParaRPr lang="en-US" dirty="0"/>
          </a:p>
          <a:p>
            <a:pPr marL="162020" indent="0">
              <a:buNone/>
            </a:pPr>
            <a:r>
              <a:rPr lang="en-US" dirty="0"/>
              <a:t>An income survey is therefore a compliance tool embedded in the national objectives structure of CDBG.</a:t>
            </a:r>
          </a:p>
          <a:p>
            <a:pPr marL="162020" indent="0">
              <a:buNone/>
            </a:pPr>
            <a:endParaRPr lang="en-US" dirty="0"/>
          </a:p>
        </p:txBody>
      </p:sp>
    </p:spTree>
    <p:extLst>
      <p:ext uri="{BB962C8B-B14F-4D97-AF65-F5344CB8AC3E}">
        <p14:creationId xmlns:p14="http://schemas.microsoft.com/office/powerpoint/2010/main" val="25140149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Survey results must be clearly and logically presented in the application.</a:t>
            </a:r>
          </a:p>
          <a:p>
            <a:pPr marL="162020" indent="0">
              <a:buNone/>
            </a:pPr>
            <a:endParaRPr lang="en-US" dirty="0"/>
          </a:p>
          <a:p>
            <a:pPr marL="162020" indent="0">
              <a:buNone/>
            </a:pPr>
            <a:r>
              <a:rPr lang="en-US" dirty="0"/>
              <a:t>OCR reviewers are not recreating your survey — they are verifying defensibility.</a:t>
            </a:r>
          </a:p>
          <a:p>
            <a:pPr marL="162020" indent="0">
              <a:buNone/>
            </a:pPr>
            <a:endParaRPr lang="en-US" dirty="0"/>
          </a:p>
          <a:p>
            <a:pPr marL="162020" indent="0">
              <a:buNone/>
            </a:pPr>
            <a:r>
              <a:rPr lang="en-US" dirty="0"/>
              <a:t>Your narrative should include:</a:t>
            </a:r>
          </a:p>
          <a:p>
            <a:r>
              <a:rPr lang="en-US" dirty="0"/>
              <a:t>A clear description of the service area and how it was defined.</a:t>
            </a:r>
          </a:p>
          <a:p>
            <a:r>
              <a:rPr lang="en-US" dirty="0"/>
              <a:t>Total number of residential units in the universe.</a:t>
            </a:r>
          </a:p>
          <a:p>
            <a:r>
              <a:rPr lang="en-US" dirty="0"/>
              <a:t>Required number of completed surveys based on documented calculation inputs.</a:t>
            </a:r>
          </a:p>
          <a:p>
            <a:r>
              <a:rPr lang="en-US" dirty="0"/>
              <a:t>Number of surveys completed.</a:t>
            </a:r>
          </a:p>
          <a:p>
            <a:r>
              <a:rPr lang="en-US" dirty="0"/>
              <a:t>Final number of persons represented.</a:t>
            </a:r>
          </a:p>
          <a:p>
            <a:r>
              <a:rPr lang="en-US" dirty="0"/>
              <a:t>Number and percentage of LMI persons.</a:t>
            </a:r>
          </a:p>
          <a:p>
            <a:r>
              <a:rPr lang="en-US" dirty="0"/>
              <a:t>Attach exhibits including:</a:t>
            </a:r>
          </a:p>
          <a:p>
            <a:r>
              <a:rPr lang="en-US" dirty="0"/>
              <a:t>Service area map.</a:t>
            </a:r>
          </a:p>
          <a:p>
            <a:r>
              <a:rPr lang="en-US" dirty="0"/>
              <a:t>Sampling frame documentation.</a:t>
            </a:r>
          </a:p>
          <a:p>
            <a:r>
              <a:rPr lang="en-US" dirty="0"/>
              <a:t>Randomization documentation.</a:t>
            </a:r>
          </a:p>
          <a:p>
            <a:r>
              <a:rPr lang="en-US" dirty="0"/>
              <a:t>Calculation worksheet.</a:t>
            </a:r>
          </a:p>
          <a:p>
            <a:r>
              <a:rPr lang="en-US" dirty="0"/>
              <a:t>Survey instrument template.</a:t>
            </a:r>
          </a:p>
          <a:p>
            <a:pPr marL="162020" indent="0">
              <a:buNone/>
            </a:pPr>
            <a:endParaRPr lang="en-US" dirty="0"/>
          </a:p>
          <a:p>
            <a:pPr marL="162020" indent="0">
              <a:buNone/>
            </a:pPr>
            <a:r>
              <a:rPr lang="en-US" dirty="0"/>
              <a:t>Do not bury key figures in narrative text. Present summary statistics clearly and concisely.</a:t>
            </a:r>
          </a:p>
          <a:p>
            <a:pPr marL="162020" indent="0">
              <a:buNone/>
            </a:pPr>
            <a:endParaRPr lang="en-US" dirty="0"/>
          </a:p>
          <a:p>
            <a:pPr marL="162020" indent="0">
              <a:buNone/>
            </a:pPr>
            <a:r>
              <a:rPr lang="en-US" dirty="0"/>
              <a:t>Reviewers should be able to trace:</a:t>
            </a:r>
          </a:p>
          <a:p>
            <a:r>
              <a:rPr lang="en-US" dirty="0"/>
              <a:t>Universe → Sample → Completed Surveys → Person Counts → Final Percentage.</a:t>
            </a:r>
          </a:p>
          <a:p>
            <a:pPr marL="162020" indent="0">
              <a:buNone/>
            </a:pPr>
            <a:endParaRPr lang="en-US" dirty="0"/>
          </a:p>
          <a:p>
            <a:pPr marL="162020" indent="0">
              <a:buNone/>
            </a:pPr>
            <a:r>
              <a:rPr lang="en-US" dirty="0"/>
              <a:t>If documentation is organized logically, review proceeds smoothly.</a:t>
            </a:r>
          </a:p>
          <a:p>
            <a:pPr marL="162020" indent="0">
              <a:buNone/>
            </a:pPr>
            <a:endParaRPr lang="en-US" dirty="0"/>
          </a:p>
          <a:p>
            <a:pPr marL="162020" indent="0">
              <a:buNone/>
            </a:pPr>
            <a:r>
              <a:rPr lang="en-US" dirty="0"/>
              <a:t>If documentation is fragmented or incomplete, reviewers must request clarification, which delays processing.</a:t>
            </a:r>
          </a:p>
          <a:p>
            <a:pPr marL="162020" indent="0">
              <a:buNone/>
            </a:pPr>
            <a:endParaRPr lang="en-US" dirty="0"/>
          </a:p>
          <a:p>
            <a:pPr marL="162020" indent="0">
              <a:buNone/>
            </a:pPr>
            <a:r>
              <a:rPr lang="en-US" dirty="0"/>
              <a:t>Clear presentation reflects methodological discipline.</a:t>
            </a:r>
          </a:p>
          <a:p>
            <a:pPr marL="162020" indent="0">
              <a:buNone/>
            </a:pPr>
            <a:endParaRPr lang="en-US" dirty="0"/>
          </a:p>
          <a:p>
            <a:pPr marL="162020" indent="0">
              <a:buNone/>
            </a:pPr>
            <a:r>
              <a:rPr lang="en-US" dirty="0"/>
              <a:t>Defensibility is strengthened when the logic is transparent.</a:t>
            </a:r>
          </a:p>
          <a:p>
            <a:endParaRPr lang="en-US" dirty="0"/>
          </a:p>
        </p:txBody>
      </p:sp>
    </p:spTree>
    <p:extLst>
      <p:ext uri="{BB962C8B-B14F-4D97-AF65-F5344CB8AC3E}">
        <p14:creationId xmlns:p14="http://schemas.microsoft.com/office/powerpoint/2010/main" val="17479206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Income survey data are not valid indefinitely.</a:t>
            </a:r>
          </a:p>
          <a:p>
            <a:pPr marL="162020" indent="0">
              <a:buNone/>
            </a:pPr>
            <a:endParaRPr lang="en-US" dirty="0"/>
          </a:p>
          <a:p>
            <a:pPr marL="162020" indent="0">
              <a:buNone/>
            </a:pPr>
            <a:r>
              <a:rPr lang="en-US" dirty="0"/>
              <a:t>OCR guidance permits surveys to be used for up to five years, provided the service area and population characteristics have not materially changed.</a:t>
            </a:r>
          </a:p>
          <a:p>
            <a:pPr marL="162020" indent="0">
              <a:buNone/>
            </a:pPr>
            <a:endParaRPr lang="en-US" dirty="0"/>
          </a:p>
          <a:p>
            <a:pPr marL="162020" indent="0">
              <a:buNone/>
            </a:pPr>
            <a:r>
              <a:rPr lang="en-US" dirty="0"/>
              <a:t>However, applicants must evaluate whether conditions remain stable.</a:t>
            </a:r>
          </a:p>
          <a:p>
            <a:pPr marL="162020" indent="0">
              <a:buNone/>
            </a:pPr>
            <a:endParaRPr lang="en-US" dirty="0"/>
          </a:p>
          <a:p>
            <a:pPr marL="162020" indent="0">
              <a:buNone/>
            </a:pPr>
            <a:r>
              <a:rPr lang="en-US" dirty="0"/>
              <a:t>If new development, significant demographic shifts, or boundary changes occur, a new survey may be required.</a:t>
            </a:r>
          </a:p>
          <a:p>
            <a:pPr marL="162020" indent="0">
              <a:buNone/>
            </a:pPr>
            <a:endParaRPr lang="en-US" dirty="0"/>
          </a:p>
          <a:p>
            <a:pPr marL="162020" indent="0">
              <a:buNone/>
            </a:pPr>
            <a:r>
              <a:rPr lang="en-US" dirty="0"/>
              <a:t>Re-using survey data requires documentation that:</a:t>
            </a:r>
          </a:p>
          <a:p>
            <a:pPr marL="162020" indent="0">
              <a:buNone/>
            </a:pPr>
            <a:endParaRPr lang="en-US" dirty="0"/>
          </a:p>
          <a:p>
            <a:pPr marL="162020" indent="0">
              <a:buNone/>
            </a:pPr>
            <a:r>
              <a:rPr lang="en-US" dirty="0"/>
              <a:t>The service area boundaries remain identical.</a:t>
            </a:r>
          </a:p>
          <a:p>
            <a:pPr marL="162020" indent="0">
              <a:buNone/>
            </a:pPr>
            <a:endParaRPr lang="en-US" dirty="0"/>
          </a:p>
          <a:p>
            <a:pPr marL="162020" indent="0">
              <a:buNone/>
            </a:pPr>
            <a:r>
              <a:rPr lang="en-US" dirty="0"/>
              <a:t>The residential universe has not significantly changed.</a:t>
            </a:r>
          </a:p>
          <a:p>
            <a:pPr marL="162020" indent="0">
              <a:buNone/>
            </a:pPr>
            <a:endParaRPr lang="en-US" dirty="0"/>
          </a:p>
          <a:p>
            <a:pPr marL="162020" indent="0">
              <a:buNone/>
            </a:pPr>
            <a:r>
              <a:rPr lang="en-US" dirty="0"/>
              <a:t>Income limits used were appropriate at the time of application.</a:t>
            </a:r>
          </a:p>
          <a:p>
            <a:pPr marL="162020" indent="0">
              <a:buNone/>
            </a:pPr>
            <a:endParaRPr lang="en-US" dirty="0"/>
          </a:p>
          <a:p>
            <a:pPr marL="162020" indent="0">
              <a:buNone/>
            </a:pPr>
            <a:r>
              <a:rPr lang="en-US" dirty="0"/>
              <a:t>Surveys cannot be reused if they no longer reflect current conditions.</a:t>
            </a:r>
          </a:p>
          <a:p>
            <a:pPr marL="162020" indent="0">
              <a:buNone/>
            </a:pPr>
            <a:endParaRPr lang="en-US" dirty="0"/>
          </a:p>
          <a:p>
            <a:pPr marL="162020" indent="0">
              <a:buNone/>
            </a:pPr>
            <a:r>
              <a:rPr lang="en-US" dirty="0"/>
              <a:t>When reusing data, clearly reference the original survey date and attach prior documentation.</a:t>
            </a:r>
          </a:p>
          <a:p>
            <a:pPr marL="162020" indent="0">
              <a:buNone/>
            </a:pPr>
            <a:endParaRPr lang="en-US" dirty="0"/>
          </a:p>
          <a:p>
            <a:pPr marL="162020" indent="0">
              <a:buNone/>
            </a:pPr>
            <a:r>
              <a:rPr lang="en-US" dirty="0"/>
              <a:t>OCR reviews reuse requests carefully to ensure conditions remain comparable.</a:t>
            </a:r>
          </a:p>
          <a:p>
            <a:pPr marL="162020" indent="0">
              <a:buNone/>
            </a:pPr>
            <a:endParaRPr lang="en-US" dirty="0"/>
          </a:p>
          <a:p>
            <a:pPr marL="162020" indent="0">
              <a:buNone/>
            </a:pPr>
            <a:r>
              <a:rPr lang="en-US" dirty="0"/>
              <a:t>Outdated data undermine defensibility.</a:t>
            </a:r>
          </a:p>
          <a:p>
            <a:pPr marL="162020" indent="0">
              <a:buNone/>
            </a:pPr>
            <a:endParaRPr lang="en-US" dirty="0"/>
          </a:p>
          <a:p>
            <a:pPr marL="162020" indent="0">
              <a:buNone/>
            </a:pPr>
            <a:r>
              <a:rPr lang="en-US" dirty="0"/>
              <a:t>Applicants should evaluate reuse cautiously rather than assume automatic validity.</a:t>
            </a:r>
          </a:p>
          <a:p>
            <a:endParaRPr lang="en-US" dirty="0"/>
          </a:p>
        </p:txBody>
      </p:sp>
    </p:spTree>
    <p:extLst>
      <p:ext uri="{BB962C8B-B14F-4D97-AF65-F5344CB8AC3E}">
        <p14:creationId xmlns:p14="http://schemas.microsoft.com/office/powerpoint/2010/main" val="4108408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If the final LMI percentage falls below fifty-one percent, the activity does not qualify under the LMA national objective.</a:t>
            </a:r>
          </a:p>
          <a:p>
            <a:pPr marL="162020" indent="0">
              <a:buNone/>
            </a:pPr>
            <a:endParaRPr lang="en-US" dirty="0"/>
          </a:p>
          <a:p>
            <a:pPr marL="162020" indent="0">
              <a:buNone/>
            </a:pPr>
            <a:r>
              <a:rPr lang="en-US" dirty="0"/>
              <a:t>However, several options may exist.</a:t>
            </a:r>
          </a:p>
          <a:p>
            <a:pPr marL="162020" indent="0">
              <a:buNone/>
            </a:pPr>
            <a:endParaRPr lang="en-US" dirty="0"/>
          </a:p>
          <a:p>
            <a:pPr marL="162020" indent="0">
              <a:buNone/>
            </a:pPr>
            <a:r>
              <a:rPr lang="en-US" dirty="0"/>
              <a:t>First, verify calculations carefully. Confirm family counts, income limits, and person totals. Minor counting errors can affect borderline results.</a:t>
            </a:r>
          </a:p>
          <a:p>
            <a:pPr marL="162020" indent="0">
              <a:buNone/>
            </a:pPr>
            <a:endParaRPr lang="en-US" dirty="0"/>
          </a:p>
          <a:p>
            <a:pPr marL="162020" indent="0">
              <a:buNone/>
            </a:pPr>
            <a:r>
              <a:rPr lang="en-US" dirty="0"/>
              <a:t>Second, evaluate whether service area boundaries were correctly defined. Adjustments may be possible if documentation supports refinement.</a:t>
            </a:r>
          </a:p>
          <a:p>
            <a:pPr marL="162020" indent="0">
              <a:buNone/>
            </a:pPr>
            <a:endParaRPr lang="en-US" dirty="0"/>
          </a:p>
          <a:p>
            <a:pPr marL="162020" indent="0">
              <a:buNone/>
            </a:pPr>
            <a:r>
              <a:rPr lang="en-US" dirty="0"/>
              <a:t>Third, consider whether an alternative national objective applies, such as Low- and Moderate-Income Limited Clientele, Slum and Blight, or Urgent Need — if appropriate and defensible.</a:t>
            </a:r>
          </a:p>
          <a:p>
            <a:pPr marL="162020" indent="0">
              <a:buNone/>
            </a:pPr>
            <a:endParaRPr lang="en-US" dirty="0"/>
          </a:p>
          <a:p>
            <a:pPr marL="162020" indent="0">
              <a:buNone/>
            </a:pPr>
            <a:r>
              <a:rPr lang="en-US" dirty="0"/>
              <a:t>Fourth, consider whether a new survey is justified if methodological issues are identified.</a:t>
            </a:r>
          </a:p>
          <a:p>
            <a:pPr marL="162020" indent="0">
              <a:buNone/>
            </a:pPr>
            <a:endParaRPr lang="en-US" dirty="0"/>
          </a:p>
          <a:p>
            <a:pPr marL="162020" indent="0">
              <a:buNone/>
            </a:pPr>
            <a:r>
              <a:rPr lang="en-US" dirty="0"/>
              <a:t>What is not acceptable is manipulating data or excluding valid responses to reach fifty-one percent.</a:t>
            </a:r>
          </a:p>
          <a:p>
            <a:pPr marL="162020" indent="0">
              <a:buNone/>
            </a:pPr>
            <a:endParaRPr lang="en-US" dirty="0"/>
          </a:p>
          <a:p>
            <a:pPr marL="162020" indent="0">
              <a:buNone/>
            </a:pPr>
            <a:r>
              <a:rPr lang="en-US" dirty="0"/>
              <a:t>Eligibility must be earned through defensible methodology.</a:t>
            </a:r>
          </a:p>
          <a:p>
            <a:pPr marL="162020" indent="0">
              <a:buNone/>
            </a:pPr>
            <a:endParaRPr lang="en-US" dirty="0"/>
          </a:p>
          <a:p>
            <a:pPr marL="162020" indent="0">
              <a:buNone/>
            </a:pPr>
            <a:r>
              <a:rPr lang="en-US" dirty="0"/>
              <a:t>Missing the threshold is disappointing — but it is not a failure of the process if the methodology was sound.</a:t>
            </a:r>
          </a:p>
          <a:p>
            <a:pPr marL="162020" indent="0">
              <a:buNone/>
            </a:pPr>
            <a:endParaRPr lang="en-US" dirty="0"/>
          </a:p>
          <a:p>
            <a:pPr marL="162020" indent="0">
              <a:buNone/>
            </a:pPr>
            <a:r>
              <a:rPr lang="en-US" dirty="0"/>
              <a:t>Integrity of the process protects long-term program credibility.</a:t>
            </a:r>
          </a:p>
          <a:p>
            <a:endParaRPr lang="en-US" dirty="0"/>
          </a:p>
        </p:txBody>
      </p:sp>
    </p:spTree>
    <p:extLst>
      <p:ext uri="{BB962C8B-B14F-4D97-AF65-F5344CB8AC3E}">
        <p14:creationId xmlns:p14="http://schemas.microsoft.com/office/powerpoint/2010/main" val="2880447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We now conclude with Section Seven: Common Mistakes and Audit Findings.</a:t>
            </a:r>
          </a:p>
          <a:p>
            <a:pPr marL="162020" indent="0">
              <a:buNone/>
            </a:pPr>
            <a:endParaRPr lang="en-US" dirty="0"/>
          </a:p>
          <a:p>
            <a:pPr marL="162020" indent="0">
              <a:buNone/>
            </a:pPr>
            <a:r>
              <a:rPr lang="en-US" dirty="0"/>
              <a:t>This final section is not theoretical. It reflects the recurring issues that cause surveys to be rejected during OCR review or questioned during monitoring.</a:t>
            </a:r>
          </a:p>
          <a:p>
            <a:pPr marL="162020" indent="0">
              <a:buNone/>
            </a:pPr>
            <a:endParaRPr lang="en-US" dirty="0"/>
          </a:p>
          <a:p>
            <a:pPr marL="162020" indent="0">
              <a:buNone/>
            </a:pPr>
            <a:r>
              <a:rPr lang="en-US" dirty="0"/>
              <a:t>Most survey failures are preventable. They result from small shortcuts, incomplete documentation, or misunderstandings of core definitions.</a:t>
            </a:r>
          </a:p>
          <a:p>
            <a:pPr marL="162020" indent="0">
              <a:buNone/>
            </a:pPr>
            <a:endParaRPr lang="en-US" dirty="0"/>
          </a:p>
          <a:p>
            <a:pPr marL="162020" indent="0">
              <a:buNone/>
            </a:pPr>
            <a:r>
              <a:rPr lang="en-US" dirty="0"/>
              <a:t>The purpose of this section is to reinforce what matters most and to highlight the errors that most often undermine defensibility.</a:t>
            </a:r>
          </a:p>
          <a:p>
            <a:pPr marL="162020" indent="0">
              <a:buNone/>
            </a:pPr>
            <a:endParaRPr lang="en-US" dirty="0"/>
          </a:p>
          <a:p>
            <a:pPr marL="162020" indent="0">
              <a:buNone/>
            </a:pPr>
            <a:r>
              <a:rPr lang="en-US" dirty="0"/>
              <a:t>If you remember nothing else from today’s session, remember this: methodology must be deliberate, documented, and replicable.</a:t>
            </a:r>
          </a:p>
          <a:p>
            <a:pPr marL="162020" indent="0">
              <a:buNone/>
            </a:pPr>
            <a:endParaRPr lang="en-US" dirty="0"/>
          </a:p>
          <a:p>
            <a:pPr marL="162020" indent="0">
              <a:buNone/>
            </a:pPr>
            <a:r>
              <a:rPr lang="en-US" dirty="0"/>
              <a:t>Survey validity is not determined by outcome alone.</a:t>
            </a:r>
          </a:p>
          <a:p>
            <a:pPr marL="162020" indent="0">
              <a:buNone/>
            </a:pPr>
            <a:endParaRPr lang="en-US" dirty="0"/>
          </a:p>
          <a:p>
            <a:pPr marL="162020" indent="0">
              <a:buNone/>
            </a:pPr>
            <a:r>
              <a:rPr lang="en-US" dirty="0"/>
              <a:t>It is determined by process.</a:t>
            </a:r>
          </a:p>
          <a:p>
            <a:pPr marL="162020" indent="0">
              <a:buNone/>
            </a:pPr>
            <a:endParaRPr lang="en-US" dirty="0"/>
          </a:p>
          <a:p>
            <a:pPr marL="162020" indent="0">
              <a:buNone/>
            </a:pPr>
            <a:r>
              <a:rPr lang="en-US" dirty="0"/>
              <a:t>Let’s review the mistakes that most often jeopardize otherwise well-intentioned efforts.</a:t>
            </a:r>
          </a:p>
          <a:p>
            <a:endParaRPr lang="en-US" dirty="0"/>
          </a:p>
        </p:txBody>
      </p:sp>
    </p:spTree>
    <p:extLst>
      <p:ext uri="{BB962C8B-B14F-4D97-AF65-F5344CB8AC3E}">
        <p14:creationId xmlns:p14="http://schemas.microsoft.com/office/powerpoint/2010/main" val="10512320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The most common fatal error is non-random sampling.</a:t>
            </a:r>
          </a:p>
          <a:p>
            <a:pPr marL="162020" indent="0">
              <a:buNone/>
            </a:pPr>
            <a:endParaRPr lang="en-US" dirty="0"/>
          </a:p>
          <a:p>
            <a:pPr marL="162020" indent="0">
              <a:buNone/>
            </a:pPr>
            <a:r>
              <a:rPr lang="en-US" dirty="0"/>
              <a:t>If households are selected based on convenience, volunteer participation, or targeted outreach, the survey is invalid. Random selection must be documented and reproducible.</a:t>
            </a:r>
          </a:p>
          <a:p>
            <a:pPr marL="162020" indent="0">
              <a:buNone/>
            </a:pPr>
            <a:endParaRPr lang="en-US" dirty="0"/>
          </a:p>
          <a:p>
            <a:pPr marL="162020" indent="0">
              <a:buNone/>
            </a:pPr>
            <a:r>
              <a:rPr lang="en-US" dirty="0"/>
              <a:t>The second most common error is improper definition of family and household. Treating multiple unrelated individuals as one family, or combining incomes incorrectly, distorts person counts and invalidates the LMI calculation.</a:t>
            </a:r>
          </a:p>
          <a:p>
            <a:pPr marL="162020" indent="0">
              <a:buNone/>
            </a:pPr>
            <a:endParaRPr lang="en-US" dirty="0"/>
          </a:p>
          <a:p>
            <a:pPr marL="162020" indent="0">
              <a:buNone/>
            </a:pPr>
            <a:r>
              <a:rPr lang="en-US" dirty="0"/>
              <a:t>Third, insufficient completed surveys. Falling below the required minimum response threshold — even by one survey — invalidates the statistical standard. Oversampling protects against this, but failure to plan for non-response often results in shortfalls.</a:t>
            </a:r>
          </a:p>
          <a:p>
            <a:pPr marL="162020" indent="0">
              <a:buNone/>
            </a:pPr>
            <a:endParaRPr lang="en-US" dirty="0"/>
          </a:p>
          <a:p>
            <a:pPr marL="162020" indent="0">
              <a:buNone/>
            </a:pPr>
            <a:r>
              <a:rPr lang="en-US" dirty="0"/>
              <a:t>Fourth, use of incorrect or outdated HUD income limits. Income limits must match the applicable year and geographic jurisdiction. Reviewers verify this carefully.</a:t>
            </a:r>
          </a:p>
          <a:p>
            <a:pPr marL="162020" indent="0">
              <a:buNone/>
            </a:pPr>
            <a:endParaRPr lang="en-US" dirty="0"/>
          </a:p>
          <a:p>
            <a:pPr marL="162020" indent="0">
              <a:buNone/>
            </a:pPr>
            <a:r>
              <a:rPr lang="en-US" dirty="0"/>
              <a:t>Fifth, incomplete sampling frame documentation. Failure to document removal of non-residential units, duplicate addresses, or vacant units creates uncertainty about the integrity of the universe.</a:t>
            </a:r>
          </a:p>
          <a:p>
            <a:pPr marL="162020" indent="0">
              <a:buNone/>
            </a:pPr>
            <a:endParaRPr lang="en-US" dirty="0"/>
          </a:p>
          <a:p>
            <a:pPr marL="162020" indent="0">
              <a:buNone/>
            </a:pPr>
            <a:r>
              <a:rPr lang="en-US" dirty="0"/>
              <a:t>Sixth, failure to document random number generation and selection procedures. If the process cannot be replicated, it cannot be defended.</a:t>
            </a:r>
          </a:p>
          <a:p>
            <a:pPr marL="162020" indent="0">
              <a:buNone/>
            </a:pPr>
            <a:endParaRPr lang="en-US" dirty="0"/>
          </a:p>
          <a:p>
            <a:pPr marL="162020" indent="0">
              <a:buNone/>
            </a:pPr>
            <a:r>
              <a:rPr lang="en-US" dirty="0"/>
              <a:t>Seventh, mixing datasets. Census data and survey data cannot be blended to achieve the fifty-one percent threshold.</a:t>
            </a:r>
          </a:p>
          <a:p>
            <a:pPr marL="162020" indent="0">
              <a:buNone/>
            </a:pPr>
            <a:endParaRPr lang="en-US" dirty="0"/>
          </a:p>
          <a:p>
            <a:pPr marL="162020" indent="0">
              <a:buNone/>
            </a:pPr>
            <a:r>
              <a:rPr lang="en-US" dirty="0"/>
              <a:t>Eighth, inadequate confidentiality protections. Lack of de-identification procedures or unsecured data storage creates compliance and legal concerns.</a:t>
            </a:r>
          </a:p>
          <a:p>
            <a:pPr marL="162020" indent="0">
              <a:buNone/>
            </a:pPr>
            <a:endParaRPr lang="en-US" dirty="0"/>
          </a:p>
          <a:p>
            <a:pPr marL="162020" indent="0">
              <a:buNone/>
            </a:pPr>
            <a:r>
              <a:rPr lang="en-US" dirty="0"/>
              <a:t>Ninth, unclear service area boundaries. Boundaries must be activity-driven and reasonable. Drawing lines to improve eligibility undermines credibility.</a:t>
            </a:r>
          </a:p>
          <a:p>
            <a:pPr marL="162020" indent="0">
              <a:buNone/>
            </a:pPr>
            <a:endParaRPr lang="en-US" dirty="0"/>
          </a:p>
          <a:p>
            <a:pPr marL="162020" indent="0">
              <a:buNone/>
            </a:pPr>
            <a:r>
              <a:rPr lang="en-US" dirty="0"/>
              <a:t>Finally, weak application narratives. Even a well-executed survey can face delays if the results are poorly presented or documentation is disorganized.</a:t>
            </a:r>
          </a:p>
          <a:p>
            <a:pPr marL="162020" indent="0">
              <a:buNone/>
            </a:pPr>
            <a:endParaRPr lang="en-US" dirty="0"/>
          </a:p>
          <a:p>
            <a:pPr marL="162020" indent="0">
              <a:buNone/>
            </a:pPr>
            <a:r>
              <a:rPr lang="en-US" dirty="0"/>
              <a:t>Audit findings typically focus on documentation gaps rather than malicious intent. Most issues stem from oversight or misunderstanding, not misconduct.</a:t>
            </a:r>
          </a:p>
          <a:p>
            <a:pPr marL="162020" indent="0">
              <a:buNone/>
            </a:pPr>
            <a:endParaRPr lang="en-US" dirty="0"/>
          </a:p>
          <a:p>
            <a:pPr marL="162020" indent="0">
              <a:buNone/>
            </a:pPr>
            <a:r>
              <a:rPr lang="en-US" dirty="0"/>
              <a:t>The consistent theme is this: defensibility requires discipline at every step.</a:t>
            </a:r>
          </a:p>
          <a:p>
            <a:endParaRPr lang="en-US" dirty="0"/>
          </a:p>
        </p:txBody>
      </p:sp>
    </p:spTree>
    <p:extLst>
      <p:ext uri="{BB962C8B-B14F-4D97-AF65-F5344CB8AC3E}">
        <p14:creationId xmlns:p14="http://schemas.microsoft.com/office/powerpoint/2010/main" val="15334911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In the </a:t>
            </a:r>
            <a:r>
              <a:rPr lang="en-US" b="1" dirty="0"/>
              <a:t>Riverton example</a:t>
            </a:r>
            <a:r>
              <a:rPr lang="en-US" dirty="0"/>
              <a:t>, a common mistake would be conducting the survey </a:t>
            </a:r>
            <a:r>
              <a:rPr lang="en-US" b="1" dirty="0"/>
              <a:t>across the entire town instead of within the water district</a:t>
            </a:r>
            <a:r>
              <a:rPr lang="en-US" dirty="0"/>
              <a:t>. </a:t>
            </a:r>
          </a:p>
          <a:p>
            <a:pPr marL="162020" indent="0">
              <a:buNone/>
            </a:pPr>
            <a:endParaRPr lang="en-US" dirty="0"/>
          </a:p>
          <a:p>
            <a:pPr marL="162020" indent="0">
              <a:buNone/>
            </a:pPr>
            <a:r>
              <a:rPr lang="en-US" dirty="0"/>
              <a:t>Another issue could arise if the survey’s margin of error </a:t>
            </a:r>
            <a:r>
              <a:rPr lang="en-US" b="1" dirty="0"/>
              <a:t>exceeds the ACS margin of error</a:t>
            </a:r>
            <a:r>
              <a:rPr lang="en-US" dirty="0"/>
              <a:t>, which would undermine the statistical reliability of the results.</a:t>
            </a:r>
          </a:p>
          <a:p>
            <a:pPr marL="162020" indent="0">
              <a:buNone/>
            </a:pPr>
            <a:endParaRPr lang="en-US" dirty="0"/>
          </a:p>
          <a:p>
            <a:pPr marL="162020" indent="0">
              <a:buNone/>
            </a:pPr>
            <a:r>
              <a:rPr lang="en-US" dirty="0"/>
              <a:t>In </a:t>
            </a:r>
            <a:r>
              <a:rPr lang="en-US" b="1" dirty="0"/>
              <a:t>Pine Hollow</a:t>
            </a:r>
            <a:r>
              <a:rPr lang="en-US" dirty="0"/>
              <a:t>, the most common issue is expanding the survey to the </a:t>
            </a:r>
            <a:r>
              <a:rPr lang="en-US" b="1" dirty="0"/>
              <a:t>entire village instead of focusing on the Maple Street service area</a:t>
            </a:r>
            <a:r>
              <a:rPr lang="en-US" dirty="0"/>
              <a:t>. </a:t>
            </a:r>
          </a:p>
          <a:p>
            <a:pPr marL="162020" indent="0">
              <a:buNone/>
            </a:pPr>
            <a:endParaRPr lang="en-US" dirty="0"/>
          </a:p>
          <a:p>
            <a:pPr marL="162020" indent="0">
              <a:buNone/>
            </a:pPr>
            <a:r>
              <a:rPr lang="en-US" dirty="0"/>
              <a:t>Another challenge can occur when the response rate is too low to meet the minimum statistical threshold.</a:t>
            </a:r>
          </a:p>
          <a:p>
            <a:pPr marL="162020" indent="0">
              <a:buNone/>
            </a:pPr>
            <a:endParaRPr lang="en-US" dirty="0"/>
          </a:p>
          <a:p>
            <a:pPr marL="162020" indent="0">
              <a:buNone/>
            </a:pPr>
            <a:r>
              <a:rPr lang="en-US" dirty="0"/>
              <a:t>In </a:t>
            </a:r>
            <a:r>
              <a:rPr lang="en-US" b="1" dirty="0" err="1"/>
              <a:t>Lakehaven</a:t>
            </a:r>
            <a:r>
              <a:rPr lang="en-US" dirty="0"/>
              <a:t>, the most frequent error is combining the three neighborhoods into </a:t>
            </a:r>
            <a:r>
              <a:rPr lang="en-US" b="1" dirty="0"/>
              <a:t>one survey universe</a:t>
            </a:r>
            <a:r>
              <a:rPr lang="en-US" dirty="0"/>
              <a:t>, even though they are </a:t>
            </a:r>
            <a:r>
              <a:rPr lang="en-US" b="1" dirty="0"/>
              <a:t>separate benefit areas</a:t>
            </a:r>
            <a:r>
              <a:rPr lang="en-US" dirty="0"/>
              <a:t>. </a:t>
            </a:r>
          </a:p>
          <a:p>
            <a:pPr marL="162020" indent="0">
              <a:buNone/>
            </a:pPr>
            <a:endParaRPr lang="en-US" dirty="0"/>
          </a:p>
          <a:p>
            <a:pPr marL="162020" indent="0">
              <a:buNone/>
            </a:pPr>
            <a:r>
              <a:rPr lang="en-US" dirty="0"/>
              <a:t>HUD/OCR requires that surveys reflect the households </a:t>
            </a:r>
            <a:r>
              <a:rPr lang="en-US" b="1" dirty="0"/>
              <a:t>actually benefiting from the project</a:t>
            </a:r>
            <a:r>
              <a:rPr lang="en-US" dirty="0"/>
              <a:t>, so each area must be treated separately.</a:t>
            </a:r>
          </a:p>
          <a:p>
            <a:pPr marL="162020" indent="0">
              <a:buNone/>
            </a:pPr>
            <a:endParaRPr lang="en-US" dirty="0"/>
          </a:p>
          <a:p>
            <a:pPr marL="162020" indent="0">
              <a:buNone/>
            </a:pPr>
            <a:r>
              <a:rPr lang="en-US" dirty="0"/>
              <a:t>Understanding these risks helps communities design surveys that will </a:t>
            </a:r>
            <a:r>
              <a:rPr lang="en-US" b="1" dirty="0"/>
              <a:t>stand up to review and avoid delays during the application process</a:t>
            </a:r>
            <a:endParaRPr lang="en-US" dirty="0"/>
          </a:p>
        </p:txBody>
      </p:sp>
    </p:spTree>
    <p:extLst>
      <p:ext uri="{BB962C8B-B14F-4D97-AF65-F5344CB8AC3E}">
        <p14:creationId xmlns:p14="http://schemas.microsoft.com/office/powerpoint/2010/main" val="24010035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After reviewing hundreds of applications, there are a few </a:t>
            </a:r>
            <a:r>
              <a:rPr lang="en-US" b="1" dirty="0"/>
              <a:t>common mistakes we see repeatedly in service area narratives</a:t>
            </a:r>
            <a:r>
              <a:rPr lang="en-US" dirty="0"/>
              <a:t>.</a:t>
            </a:r>
          </a:p>
          <a:p>
            <a:pPr marL="162020" indent="0">
              <a:buNone/>
            </a:pPr>
            <a:endParaRPr lang="en-US" dirty="0"/>
          </a:p>
          <a:p>
            <a:pPr marL="162020" indent="0">
              <a:buNone/>
            </a:pPr>
            <a:r>
              <a:rPr lang="en-US" dirty="0"/>
              <a:t>The first is that the </a:t>
            </a:r>
            <a:r>
              <a:rPr lang="en-US" b="1" dirty="0"/>
              <a:t>service area is not clearly defined</a:t>
            </a:r>
            <a:r>
              <a:rPr lang="en-US" dirty="0"/>
              <a:t>. </a:t>
            </a:r>
          </a:p>
          <a:p>
            <a:pPr marL="162020" indent="0">
              <a:buNone/>
            </a:pPr>
            <a:endParaRPr lang="en-US" dirty="0"/>
          </a:p>
          <a:p>
            <a:pPr marL="162020" indent="0">
              <a:buNone/>
            </a:pPr>
            <a:r>
              <a:rPr lang="en-US" dirty="0"/>
              <a:t>Applicants sometimes describe the project generally but never identify the </a:t>
            </a:r>
            <a:r>
              <a:rPr lang="en-US" b="1" dirty="0"/>
              <a:t>specific streets, districts, or neighborhoods that benefit from the project</a:t>
            </a:r>
            <a:r>
              <a:rPr lang="en-US" dirty="0"/>
              <a:t>. </a:t>
            </a:r>
          </a:p>
          <a:p>
            <a:pPr marL="162020" indent="0">
              <a:buNone/>
            </a:pPr>
            <a:endParaRPr lang="en-US" dirty="0"/>
          </a:p>
          <a:p>
            <a:pPr marL="162020" indent="0">
              <a:buNone/>
            </a:pPr>
            <a:r>
              <a:rPr lang="en-US" dirty="0"/>
              <a:t>The narrative and the map must clearly match.</a:t>
            </a:r>
          </a:p>
          <a:p>
            <a:pPr marL="162020" indent="0">
              <a:buNone/>
            </a:pPr>
            <a:endParaRPr lang="en-US" dirty="0"/>
          </a:p>
          <a:p>
            <a:pPr marL="162020" indent="0">
              <a:buNone/>
            </a:pPr>
            <a:r>
              <a:rPr lang="en-US" dirty="0"/>
              <a:t>The second mistake occurs when the </a:t>
            </a:r>
            <a:r>
              <a:rPr lang="en-US" b="1" dirty="0"/>
              <a:t>survey geography does not match the project benefit area</a:t>
            </a:r>
            <a:r>
              <a:rPr lang="en-US" dirty="0"/>
              <a:t>. </a:t>
            </a:r>
          </a:p>
          <a:p>
            <a:pPr marL="162020" indent="0">
              <a:buNone/>
            </a:pPr>
            <a:endParaRPr lang="en-US" dirty="0"/>
          </a:p>
          <a:p>
            <a:pPr marL="162020" indent="0">
              <a:buNone/>
            </a:pPr>
            <a:r>
              <a:rPr lang="en-US" dirty="0"/>
              <a:t>For example, a community may conduct a survey across the entire town when the project only benefits one neighborhood or district. </a:t>
            </a:r>
          </a:p>
          <a:p>
            <a:pPr marL="162020" indent="0">
              <a:buNone/>
            </a:pPr>
            <a:endParaRPr lang="en-US" dirty="0"/>
          </a:p>
          <a:p>
            <a:pPr marL="162020" indent="0">
              <a:buNone/>
            </a:pPr>
            <a:r>
              <a:rPr lang="en-US" dirty="0"/>
              <a:t>The survey must reflect </a:t>
            </a:r>
            <a:r>
              <a:rPr lang="en-US" b="1" dirty="0"/>
              <a:t>the households that actually receive the benefit</a:t>
            </a:r>
            <a:r>
              <a:rPr lang="en-US" dirty="0"/>
              <a:t>.</a:t>
            </a:r>
          </a:p>
          <a:p>
            <a:pPr marL="162020" indent="0">
              <a:buNone/>
            </a:pPr>
            <a:endParaRPr lang="en-US" dirty="0"/>
          </a:p>
          <a:p>
            <a:pPr marL="162020" indent="0">
              <a:buNone/>
            </a:pPr>
            <a:r>
              <a:rPr lang="en-US" dirty="0"/>
              <a:t>The third issue is </a:t>
            </a:r>
            <a:r>
              <a:rPr lang="en-US" b="1" dirty="0"/>
              <a:t>incomplete survey documentation</a:t>
            </a:r>
            <a:r>
              <a:rPr lang="en-US" dirty="0"/>
              <a:t>. </a:t>
            </a:r>
          </a:p>
          <a:p>
            <a:pPr marL="162020" indent="0">
              <a:buNone/>
            </a:pPr>
            <a:endParaRPr lang="en-US" dirty="0"/>
          </a:p>
          <a:p>
            <a:pPr marL="162020" indent="0">
              <a:buNone/>
            </a:pPr>
            <a:r>
              <a:rPr lang="en-US" dirty="0"/>
              <a:t>The narrative should clearly state the </a:t>
            </a:r>
            <a:r>
              <a:rPr lang="en-US" b="1" dirty="0"/>
              <a:t>universe size, the number of valid responses received, and the statistical parameters used</a:t>
            </a:r>
            <a:r>
              <a:rPr lang="en-US" dirty="0"/>
              <a:t>.</a:t>
            </a:r>
          </a:p>
          <a:p>
            <a:pPr marL="162020" indent="0">
              <a:buNone/>
            </a:pPr>
            <a:endParaRPr lang="en-US" dirty="0"/>
          </a:p>
          <a:p>
            <a:pPr marL="162020" indent="0">
              <a:buNone/>
            </a:pPr>
            <a:r>
              <a:rPr lang="en-US" dirty="0"/>
              <a:t>Finally, the narrative must clearly state the conclusion — specifically </a:t>
            </a:r>
            <a:r>
              <a:rPr lang="en-US" b="1" dirty="0"/>
              <a:t>whether the project meets the 51 percent low- and moderate-income threshold required for the national objective</a:t>
            </a:r>
            <a:r>
              <a:rPr lang="en-US" dirty="0"/>
              <a:t>.</a:t>
            </a:r>
          </a:p>
          <a:p>
            <a:pPr marL="162020" indent="0">
              <a:buNone/>
            </a:pPr>
            <a:endParaRPr lang="en-US" dirty="0"/>
          </a:p>
          <a:p>
            <a:pPr marL="162020" indent="0">
              <a:buNone/>
            </a:pPr>
            <a:r>
              <a:rPr lang="en-US" dirty="0"/>
              <a:t>Avoiding these common mistakes makes the application **much easier for reviewers to evaluate and helps prevent delays during review</a:t>
            </a:r>
          </a:p>
          <a:p>
            <a:pPr marL="162020" indent="0">
              <a:buNone/>
            </a:pPr>
            <a:endParaRPr lang="en-US" dirty="0"/>
          </a:p>
          <a:p>
            <a:pPr marL="162020" indent="0">
              <a:buNone/>
            </a:pPr>
            <a:r>
              <a:rPr lang="en-US" dirty="0"/>
              <a:t>If the reviewer cannot clearly see the service area, the survey, and the LMI result in the narrative, the application will likely get kicked out.</a:t>
            </a:r>
          </a:p>
          <a:p>
            <a:pPr marL="162020" indent="0">
              <a:buNone/>
            </a:pPr>
            <a:endParaRPr lang="en-US" dirty="0"/>
          </a:p>
          <a:p>
            <a:pPr marL="162020" indent="0">
              <a:buNone/>
            </a:pPr>
            <a:endParaRPr lang="en-US" dirty="0"/>
          </a:p>
        </p:txBody>
      </p:sp>
    </p:spTree>
    <p:extLst>
      <p:ext uri="{BB962C8B-B14F-4D97-AF65-F5344CB8AC3E}">
        <p14:creationId xmlns:p14="http://schemas.microsoft.com/office/powerpoint/2010/main" val="21256105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Let’s close with three key takeaways.</a:t>
            </a:r>
          </a:p>
          <a:p>
            <a:pPr marL="162020" indent="0">
              <a:buNone/>
            </a:pPr>
            <a:endParaRPr lang="en-US" dirty="0"/>
          </a:p>
          <a:p>
            <a:pPr marL="162020" indent="0">
              <a:buNone/>
            </a:pPr>
            <a:r>
              <a:rPr lang="en-US" dirty="0"/>
              <a:t>First, definitions drive validity. Family, household, person, service area, universe — these are not interchangeable terms. Errors at this stage cascade through every calculation.</a:t>
            </a:r>
          </a:p>
          <a:p>
            <a:pPr marL="162020" indent="0">
              <a:buNone/>
            </a:pPr>
            <a:endParaRPr lang="en-US" dirty="0"/>
          </a:p>
          <a:p>
            <a:pPr marL="162020" indent="0">
              <a:buNone/>
            </a:pPr>
            <a:r>
              <a:rPr lang="en-US" dirty="0"/>
              <a:t>Second, methodology outweighs outcome. A survey that shows sixty percent LMI but cannot demonstrate random sampling, proper confidence levels, and correct income limits will fail review. A defensible fifty-two percent passes.</a:t>
            </a:r>
          </a:p>
          <a:p>
            <a:pPr marL="162020" indent="0">
              <a:buNone/>
            </a:pPr>
            <a:endParaRPr lang="en-US" dirty="0"/>
          </a:p>
          <a:p>
            <a:pPr marL="162020" indent="0">
              <a:buNone/>
            </a:pPr>
            <a:r>
              <a:rPr lang="en-US" dirty="0"/>
              <a:t>Third, documentation protects you. Every step — service area definition, sampling frame creation, sample size calculation, random selection, response tracking, and final math — must be recorded clearly and retained in the survey file.</a:t>
            </a:r>
          </a:p>
          <a:p>
            <a:pPr marL="162020" indent="0">
              <a:buNone/>
            </a:pPr>
            <a:endParaRPr lang="en-US" dirty="0"/>
          </a:p>
          <a:p>
            <a:pPr marL="162020" indent="0">
              <a:buNone/>
            </a:pPr>
            <a:r>
              <a:rPr lang="en-US" dirty="0"/>
              <a:t>Income surveys are powerful tools. When executed properly, they allow communities to demonstrate eligibility for significant federal investment.</a:t>
            </a:r>
          </a:p>
          <a:p>
            <a:pPr marL="162020" indent="0">
              <a:buNone/>
            </a:pPr>
            <a:endParaRPr lang="en-US" dirty="0"/>
          </a:p>
          <a:p>
            <a:pPr marL="162020" indent="0">
              <a:buNone/>
            </a:pPr>
            <a:r>
              <a:rPr lang="en-US" dirty="0"/>
              <a:t>But they are compliance instruments, not opinion polls.</a:t>
            </a:r>
          </a:p>
          <a:p>
            <a:pPr marL="162020" indent="0">
              <a:buNone/>
            </a:pPr>
            <a:endParaRPr lang="en-US" dirty="0"/>
          </a:p>
          <a:p>
            <a:pPr marL="162020" indent="0">
              <a:buNone/>
            </a:pPr>
            <a:r>
              <a:rPr lang="en-US" dirty="0"/>
              <a:t>Statistical discipline, operational clarity, and transparent documentation are what transform survey responses into defensible eligibility determinations.</a:t>
            </a:r>
          </a:p>
          <a:p>
            <a:pPr marL="162020" indent="0">
              <a:buNone/>
            </a:pPr>
            <a:endParaRPr lang="en-US" dirty="0"/>
          </a:p>
          <a:p>
            <a:pPr marL="162020" indent="0">
              <a:buNone/>
            </a:pPr>
            <a:r>
              <a:rPr lang="en-US" dirty="0"/>
              <a:t>If you approach the process methodically and deliberately, your results will stand up to review.</a:t>
            </a:r>
          </a:p>
          <a:p>
            <a:pPr marL="0" indent="0" defTabSz="933237">
              <a:buNone/>
              <a:defRPr/>
            </a:pPr>
            <a:endParaRPr lang="en-US" dirty="0"/>
          </a:p>
        </p:txBody>
      </p:sp>
    </p:spTree>
    <p:extLst>
      <p:ext uri="{BB962C8B-B14F-4D97-AF65-F5344CB8AC3E}">
        <p14:creationId xmlns:p14="http://schemas.microsoft.com/office/powerpoint/2010/main" val="12063674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5132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Example of End Slide</a:t>
            </a:r>
          </a:p>
          <a:p>
            <a:pPr marL="0" indent="0">
              <a:buNone/>
            </a:pPr>
            <a:endParaRPr lang="en-US" b="1" dirty="0"/>
          </a:p>
          <a:p>
            <a:pPr marL="0" indent="0" defTabSz="933237">
              <a:buNone/>
              <a:defRPr/>
            </a:pPr>
            <a:r>
              <a:rPr lang="en-US" dirty="0"/>
              <a:t>To add a new blank End Slide, go to Home in the top left menu navigation &gt; click the arrow next to New Slide &gt; then select End Slide.</a:t>
            </a:r>
          </a:p>
          <a:p>
            <a:pPr marL="0" indent="0" defTabSz="933237">
              <a:buNone/>
              <a:defRPr/>
            </a:pPr>
            <a:endParaRPr lang="en-US" dirty="0">
              <a:latin typeface="Arial" panose="020B0604020202020204" pitchFamily="34" charset="0"/>
              <a:cs typeface="Arial" panose="020B0604020202020204" pitchFamily="34" charset="0"/>
            </a:endParaRPr>
          </a:p>
          <a:p>
            <a:pPr marL="0" indent="0" defTabSz="933237">
              <a:buNone/>
              <a:defRPr/>
            </a:pPr>
            <a:r>
              <a:rPr lang="en-US" dirty="0">
                <a:latin typeface="Arial" panose="020B0604020202020204" pitchFamily="34" charset="0"/>
                <a:cs typeface="Arial" panose="020B0604020202020204" pitchFamily="34" charset="0"/>
              </a:rPr>
              <a:t>To replace the NYS brand mark with your agency lock-up, go to View &gt; Slide Master &gt; select the Cover Slide (under #1 Master parent). Click on the default brand mark in the slide </a:t>
            </a:r>
            <a:r>
              <a:rPr lang="en-US" dirty="0">
                <a:effectLst/>
                <a:latin typeface="Arial" panose="020B0604020202020204" pitchFamily="34" charset="0"/>
                <a:cs typeface="Arial" panose="020B0604020202020204" pitchFamily="34" charset="0"/>
              </a:rPr>
              <a:t>&gt; select Picture Format in the upper menu &gt; click Change Picture &gt; click From a File… &gt; select your agency lockup (on your local machine) &gt; resize accordingly. Be sure to use your PRIMARY agency lock-up for optimal color contrast.</a:t>
            </a:r>
          </a:p>
        </p:txBody>
      </p:sp>
    </p:spTree>
    <p:extLst>
      <p:ext uri="{BB962C8B-B14F-4D97-AF65-F5344CB8AC3E}">
        <p14:creationId xmlns:p14="http://schemas.microsoft.com/office/powerpoint/2010/main" val="411108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Area benefit means that an activity benefits all residents within a defined service area.</a:t>
            </a:r>
          </a:p>
          <a:p>
            <a:pPr marL="162020" indent="0">
              <a:buNone/>
            </a:pPr>
            <a:endParaRPr lang="en-US" dirty="0"/>
          </a:p>
          <a:p>
            <a:pPr marL="162020" indent="0">
              <a:buNone/>
            </a:pPr>
            <a:r>
              <a:rPr lang="en-US" dirty="0"/>
              <a:t>For example, a water main extension benefits all households connected to that system. A sewer improvement benefits all users within the defined district.</a:t>
            </a:r>
          </a:p>
          <a:p>
            <a:pPr marL="162020" indent="0">
              <a:buNone/>
            </a:pPr>
            <a:endParaRPr lang="en-US" dirty="0"/>
          </a:p>
          <a:p>
            <a:pPr marL="162020" indent="0">
              <a:buNone/>
            </a:pPr>
            <a:r>
              <a:rPr lang="en-US" dirty="0"/>
              <a:t>Because the benefit is area-wide, eligibility is determined by the income characteristics of all persons residing within that area — not just those who choose to respond to a survey.</a:t>
            </a:r>
          </a:p>
          <a:p>
            <a:pPr marL="162020" indent="0">
              <a:buNone/>
            </a:pPr>
            <a:endParaRPr lang="en-US" dirty="0"/>
          </a:p>
          <a:p>
            <a:pPr marL="162020" indent="0">
              <a:buNone/>
            </a:pPr>
            <a:r>
              <a:rPr lang="en-US" dirty="0"/>
              <a:t>OCR and HUD require applicants to rely on census-based LMISD data whenever possible. Those data are presumed reliable and are geographically standardized.</a:t>
            </a:r>
          </a:p>
          <a:p>
            <a:pPr marL="162020" indent="0">
              <a:buNone/>
            </a:pPr>
            <a:endParaRPr lang="en-US" dirty="0"/>
          </a:p>
          <a:p>
            <a:pPr marL="162020" indent="0">
              <a:buNone/>
            </a:pPr>
            <a:r>
              <a:rPr lang="en-US" dirty="0"/>
              <a:t>An income survey becomes appropriate when the census geography does not reasonably correspond to the actual service area or when the margin of error is large enough to create statistical uncertainty.</a:t>
            </a:r>
          </a:p>
          <a:p>
            <a:pPr marL="162020" indent="0">
              <a:buNone/>
            </a:pPr>
            <a:endParaRPr lang="en-US" dirty="0"/>
          </a:p>
          <a:p>
            <a:pPr marL="162020" indent="0">
              <a:buNone/>
            </a:pPr>
            <a:r>
              <a:rPr lang="en-US" dirty="0"/>
              <a:t>However, income survey data cannot be combined with LMISD to reach the 51 percent threshold. It must be one dataset or the other.</a:t>
            </a:r>
          </a:p>
          <a:p>
            <a:pPr marL="162020" indent="0">
              <a:buNone/>
            </a:pPr>
            <a:endParaRPr lang="en-US" dirty="0"/>
          </a:p>
          <a:p>
            <a:pPr marL="162020" indent="0">
              <a:buNone/>
            </a:pPr>
            <a:r>
              <a:rPr lang="en-US" dirty="0"/>
              <a:t>The applicant is responsible for defining and justifying the service area boundaries. The boundaries must be activity-driven, primarily residential, and reasonable.</a:t>
            </a:r>
          </a:p>
          <a:p>
            <a:pPr marL="162020" indent="0">
              <a:buNone/>
            </a:pPr>
            <a:endParaRPr lang="en-US" dirty="0"/>
          </a:p>
          <a:p>
            <a:pPr marL="162020" indent="0">
              <a:buNone/>
            </a:pPr>
            <a:r>
              <a:rPr lang="en-US" dirty="0"/>
              <a:t>Once a survey is conducted, it becomes the controlling dataset for that area.</a:t>
            </a:r>
          </a:p>
          <a:p>
            <a:pPr marL="162020" indent="0">
              <a:buNone/>
            </a:pPr>
            <a:endParaRPr lang="en-US" dirty="0"/>
          </a:p>
        </p:txBody>
      </p:sp>
    </p:spTree>
    <p:extLst>
      <p:ext uri="{BB962C8B-B14F-4D97-AF65-F5344CB8AC3E}">
        <p14:creationId xmlns:p14="http://schemas.microsoft.com/office/powerpoint/2010/main" val="181872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There are three primary circumstances in which conducting an income survey is appropriate.</a:t>
            </a:r>
          </a:p>
          <a:p>
            <a:pPr marL="162020" indent="0">
              <a:buNone/>
            </a:pPr>
            <a:endParaRPr lang="en-US" dirty="0"/>
          </a:p>
          <a:p>
            <a:pPr marL="162020" indent="0">
              <a:buNone/>
            </a:pPr>
            <a:r>
              <a:rPr lang="en-US" dirty="0"/>
              <a:t>First, the service area does not align with census tract or block group boundaries in a way that accurately reflects who will benefit from the activity. For example, a water district may cut across multiple census geographies.</a:t>
            </a:r>
          </a:p>
          <a:p>
            <a:pPr marL="162020" indent="0">
              <a:buNone/>
            </a:pPr>
            <a:endParaRPr lang="en-US" dirty="0"/>
          </a:p>
          <a:p>
            <a:pPr marL="162020" indent="0">
              <a:buNone/>
            </a:pPr>
            <a:r>
              <a:rPr lang="en-US" dirty="0"/>
              <a:t>Second, the American Community Survey margin of error is high enough that the confidence interval crosses the 51 percent threshold. When statistical uncertainty is significant, a more precise local estimate may be justified.</a:t>
            </a:r>
          </a:p>
          <a:p>
            <a:pPr marL="162020" indent="0">
              <a:buNone/>
            </a:pPr>
            <a:endParaRPr lang="en-US" dirty="0"/>
          </a:p>
          <a:p>
            <a:pPr marL="162020" indent="0">
              <a:buNone/>
            </a:pPr>
            <a:r>
              <a:rPr lang="en-US" dirty="0"/>
              <a:t>Third, there is credible evidence that census data do not reflect current conditions due to demographic change, development, or vacancy shifts.</a:t>
            </a:r>
          </a:p>
          <a:p>
            <a:pPr marL="162020" indent="0">
              <a:buNone/>
            </a:pPr>
            <a:endParaRPr lang="en-US" dirty="0"/>
          </a:p>
          <a:p>
            <a:pPr marL="162020" indent="0">
              <a:buNone/>
            </a:pPr>
            <a:r>
              <a:rPr lang="en-US" dirty="0"/>
              <a:t>What is not appropriate is conducting a survey simply because census data show less than 51 percent LMI. A survey cannot be used to “shop for a better number.” There must be a methodological reason to survey.</a:t>
            </a:r>
          </a:p>
          <a:p>
            <a:pPr marL="162020" indent="0">
              <a:buNone/>
            </a:pPr>
            <a:endParaRPr lang="en-US" dirty="0"/>
          </a:p>
          <a:p>
            <a:pPr marL="162020" indent="0">
              <a:buNone/>
            </a:pPr>
            <a:r>
              <a:rPr lang="en-US" dirty="0"/>
              <a:t>OCR first reviews whether the decision to conduct a survey was justified before reviewing how the survey was executed.</a:t>
            </a:r>
          </a:p>
          <a:p>
            <a:pPr marL="162020" indent="0">
              <a:buNone/>
            </a:pPr>
            <a:endParaRPr lang="en-US" dirty="0"/>
          </a:p>
          <a:p>
            <a:pPr marL="162020" indent="0">
              <a:buNone/>
            </a:pPr>
            <a:r>
              <a:rPr lang="en-US" dirty="0"/>
              <a:t>Justification precedes methodology.</a:t>
            </a:r>
          </a:p>
          <a:p>
            <a:endParaRPr lang="en-US" dirty="0"/>
          </a:p>
        </p:txBody>
      </p:sp>
    </p:spTree>
    <p:extLst>
      <p:ext uri="{BB962C8B-B14F-4D97-AF65-F5344CB8AC3E}">
        <p14:creationId xmlns:p14="http://schemas.microsoft.com/office/powerpoint/2010/main" val="71897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Town of Riverton </a:t>
            </a:r>
          </a:p>
          <a:p>
            <a:pPr marL="466618" indent="-304598"/>
            <a:r>
              <a:rPr lang="en-US" dirty="0"/>
              <a:t>Water district with around 250 households within the district</a:t>
            </a:r>
          </a:p>
          <a:p>
            <a:pPr marL="466618" indent="-304598"/>
            <a:r>
              <a:rPr lang="en-US" dirty="0"/>
              <a:t>According to American Community Survey (ACS), the Town is 53.4% LMI</a:t>
            </a:r>
          </a:p>
          <a:p>
            <a:pPr marL="466618" indent="-304598"/>
            <a:endParaRPr lang="en-US" dirty="0"/>
          </a:p>
          <a:p>
            <a:pPr marL="162020" indent="0">
              <a:buNone/>
            </a:pPr>
            <a:r>
              <a:rPr lang="en-US" dirty="0"/>
              <a:t>Village of Pine Hollow </a:t>
            </a:r>
          </a:p>
          <a:p>
            <a:pPr marL="466618" indent="-304598"/>
            <a:r>
              <a:rPr lang="en-US" dirty="0"/>
              <a:t>Village is proposing sewer replacement on Maple Street </a:t>
            </a:r>
          </a:p>
          <a:p>
            <a:pPr marL="466618" indent="-304598"/>
            <a:r>
              <a:rPr lang="en-US" dirty="0"/>
              <a:t>Around 50 households on the street</a:t>
            </a:r>
          </a:p>
          <a:p>
            <a:pPr marL="162020" indent="0">
              <a:buNone/>
            </a:pPr>
            <a:endParaRPr lang="en-US" dirty="0"/>
          </a:p>
          <a:p>
            <a:pPr marL="162020" indent="0">
              <a:buNone/>
            </a:pPr>
            <a:r>
              <a:rPr lang="en-US" dirty="0"/>
              <a:t>City of </a:t>
            </a:r>
            <a:r>
              <a:rPr lang="en-US" dirty="0" err="1"/>
              <a:t>Lakehaven</a:t>
            </a:r>
            <a:endParaRPr lang="en-US" dirty="0"/>
          </a:p>
          <a:p>
            <a:pPr marL="466618" indent="-304598"/>
            <a:r>
              <a:rPr lang="en-US" dirty="0"/>
              <a:t>City is proposing water and sewer improvements to scattered sites</a:t>
            </a:r>
          </a:p>
          <a:p>
            <a:pPr marL="466618" indent="-304598"/>
            <a:r>
              <a:rPr lang="en-US" dirty="0"/>
              <a:t>For each neighborhood, there are around 25 households on each street</a:t>
            </a:r>
          </a:p>
        </p:txBody>
      </p:sp>
    </p:spTree>
    <p:extLst>
      <p:ext uri="{BB962C8B-B14F-4D97-AF65-F5344CB8AC3E}">
        <p14:creationId xmlns:p14="http://schemas.microsoft.com/office/powerpoint/2010/main" val="32569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020" indent="0">
              <a:buNone/>
            </a:pPr>
            <a:r>
              <a:rPr lang="en-US" dirty="0"/>
              <a:t>The authority to conduct an income survey comes from federal regulation.</a:t>
            </a:r>
          </a:p>
          <a:p>
            <a:pPr marL="162020" indent="0">
              <a:buNone/>
            </a:pPr>
            <a:endParaRPr lang="en-US" dirty="0"/>
          </a:p>
          <a:p>
            <a:pPr marL="162020" indent="0">
              <a:buNone/>
            </a:pPr>
            <a:r>
              <a:rPr lang="en-US" dirty="0"/>
              <a:t>For entitlement communities, the relevant citation is 24 CFR 570.208(a)(1)(vi). For state CDBG programs, including New York, it is 24 CFR 570.483(b)(1)(</a:t>
            </a:r>
            <a:r>
              <a:rPr lang="en-US" dirty="0" err="1"/>
              <a:t>i</a:t>
            </a:r>
            <a:r>
              <a:rPr lang="en-US" dirty="0"/>
              <a:t>).</a:t>
            </a:r>
          </a:p>
          <a:p>
            <a:pPr marL="162020" indent="0">
              <a:buNone/>
            </a:pPr>
            <a:endParaRPr lang="en-US" dirty="0"/>
          </a:p>
          <a:p>
            <a:pPr marL="162020" indent="0">
              <a:buNone/>
            </a:pPr>
            <a:r>
              <a:rPr lang="en-US" dirty="0"/>
              <a:t>HUD clarified expectations in CPD Notice 19-02, which outlines minimum standards for confidence levels, margins of error, and acceptable methodology.</a:t>
            </a:r>
          </a:p>
          <a:p>
            <a:pPr marL="162020" indent="0">
              <a:buNone/>
            </a:pPr>
            <a:endParaRPr lang="en-US" dirty="0"/>
          </a:p>
          <a:p>
            <a:pPr marL="162020" indent="0">
              <a:buNone/>
            </a:pPr>
            <a:r>
              <a:rPr lang="en-US" dirty="0"/>
              <a:t>Surveys must achieve at least a 90 percent confidence level and no greater than a 10 percent margin of error. If ACS data reflect a smaller margin of error, that smaller margin becomes the maximum allowed.</a:t>
            </a:r>
          </a:p>
          <a:p>
            <a:pPr marL="162020" indent="0">
              <a:buNone/>
            </a:pPr>
            <a:endParaRPr lang="en-US" dirty="0"/>
          </a:p>
          <a:p>
            <a:pPr marL="162020" indent="0">
              <a:buNone/>
            </a:pPr>
            <a:r>
              <a:rPr lang="en-US" dirty="0"/>
              <a:t>State programs may overlay additional documentation requirements. For NYS CDBG, OCR reviews sampling documentation, calculation worksheets, confidentiality protections, and methodological explanation as part of application review.</a:t>
            </a:r>
          </a:p>
          <a:p>
            <a:pPr marL="162020" indent="0">
              <a:buNone/>
            </a:pPr>
            <a:endParaRPr lang="en-US" dirty="0"/>
          </a:p>
          <a:p>
            <a:pPr marL="162020" indent="0">
              <a:buNone/>
            </a:pPr>
            <a:r>
              <a:rPr lang="en-US" dirty="0"/>
              <a:t>The key point is that HUD does not prescribe a specific instrument — but it does require that the process produce reliable and replicable results.</a:t>
            </a:r>
          </a:p>
          <a:p>
            <a:pPr marL="162020" indent="0">
              <a:buNone/>
            </a:pPr>
            <a:endParaRPr lang="en-US" dirty="0"/>
          </a:p>
          <a:p>
            <a:pPr marL="162020" indent="0">
              <a:buNone/>
            </a:pPr>
            <a:r>
              <a:rPr lang="en-US" dirty="0"/>
              <a:t>The survey must be statistically sound, clearly documented, and defensible under audit.</a:t>
            </a:r>
          </a:p>
          <a:p>
            <a:pPr marL="162020" indent="0">
              <a:buNone/>
            </a:pPr>
            <a:endParaRPr lang="en-US" dirty="0"/>
          </a:p>
          <a:p>
            <a:pPr marL="162020" indent="0">
              <a:buNone/>
            </a:pPr>
            <a:r>
              <a:rPr lang="en-US" dirty="0"/>
              <a:t>Authority exists — but so does accountability.</a:t>
            </a:r>
          </a:p>
          <a:p>
            <a:endParaRPr lang="en-US" dirty="0"/>
          </a:p>
        </p:txBody>
      </p:sp>
    </p:spTree>
    <p:extLst>
      <p:ext uri="{BB962C8B-B14F-4D97-AF65-F5344CB8AC3E}">
        <p14:creationId xmlns:p14="http://schemas.microsoft.com/office/powerpoint/2010/main" val="1126581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5" name="Date Autocomplete">
            <a:extLst>
              <a:ext uri="{FF2B5EF4-FFF2-40B4-BE49-F238E27FC236}">
                <a16:creationId xmlns:a16="http://schemas.microsoft.com/office/drawing/2014/main" id="{B992C9D9-7239-0D79-5C2A-39DAEC47CFB9}"/>
              </a:ext>
            </a:extLst>
          </p:cNvPr>
          <p:cNvSpPr txBox="1">
            <a:spLocks noGrp="1" noRot="1" noMove="1" noResize="1" noEditPoints="1" noAdjustHandles="1" noChangeArrowheads="1" noChangeShapeType="1"/>
          </p:cNvSpPr>
          <p:nvPr userDrawn="1"/>
        </p:nvSpPr>
        <p:spPr>
          <a:xfrm>
            <a:off x="485125" y="6217542"/>
            <a:ext cx="4076715" cy="338554"/>
          </a:xfrm>
          <a:prstGeom prst="rect">
            <a:avLst/>
          </a:prstGeom>
          <a:noFill/>
        </p:spPr>
        <p:txBody>
          <a:bodyPr wrap="square" rtlCol="0">
            <a:spAutoFit/>
          </a:bodyPr>
          <a:lstStyle/>
          <a:p>
            <a:pPr algn="l"/>
            <a:r>
              <a:rPr lang="en-US" sz="1600" b="0" i="0" cap="all" spc="300" dirty="0">
                <a:solidFill>
                  <a:schemeClr val="accent1"/>
                </a:solidFill>
                <a:latin typeface="Arial" panose="020B0604020202020204" pitchFamily="34" charset="0"/>
                <a:cs typeface="Arial" panose="020B0604020202020204" pitchFamily="34" charset="0"/>
              </a:rPr>
              <a:t>March 25, 2026</a:t>
            </a:r>
          </a:p>
        </p:txBody>
      </p:sp>
      <p:sp>
        <p:nvSpPr>
          <p:cNvPr id="6" name="Subtitle Background Bar">
            <a:extLst>
              <a:ext uri="{FF2B5EF4-FFF2-40B4-BE49-F238E27FC236}">
                <a16:creationId xmlns:a16="http://schemas.microsoft.com/office/drawing/2014/main" id="{FF5AF332-984B-7C76-3DFE-DA1F1C6FBCEE}"/>
              </a:ext>
            </a:extLst>
          </p:cNvPr>
          <p:cNvSpPr>
            <a:spLocks noGrp="1" noRot="1" noMove="1" noResize="1" noEditPoints="1" noAdjustHandles="1" noChangeArrowheads="1" noChangeShapeType="1"/>
          </p:cNvSpPr>
          <p:nvPr userDrawn="1"/>
        </p:nvSpPr>
        <p:spPr>
          <a:xfrm>
            <a:off x="90214" y="5162889"/>
            <a:ext cx="8735017" cy="929555"/>
          </a:xfrm>
          <a:custGeom>
            <a:avLst/>
            <a:gdLst>
              <a:gd name="connsiteX0" fmla="*/ 0 w 8735017"/>
              <a:gd name="connsiteY0" fmla="*/ 0 h 929555"/>
              <a:gd name="connsiteX1" fmla="*/ 8270240 w 8735017"/>
              <a:gd name="connsiteY1" fmla="*/ 0 h 929555"/>
              <a:gd name="connsiteX2" fmla="*/ 8270240 w 8735017"/>
              <a:gd name="connsiteY2" fmla="*/ 1 h 929555"/>
              <a:gd name="connsiteX3" fmla="*/ 8735017 w 8735017"/>
              <a:gd name="connsiteY3" fmla="*/ 464778 h 929555"/>
              <a:gd name="connsiteX4" fmla="*/ 8270240 w 8735017"/>
              <a:gd name="connsiteY4" fmla="*/ 929555 h 929555"/>
              <a:gd name="connsiteX5" fmla="*/ 8270230 w 8735017"/>
              <a:gd name="connsiteY5" fmla="*/ 929554 h 929555"/>
              <a:gd name="connsiteX6" fmla="*/ 0 w 8735017"/>
              <a:gd name="connsiteY6" fmla="*/ 929554 h 92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5017" h="929555">
                <a:moveTo>
                  <a:pt x="0" y="0"/>
                </a:moveTo>
                <a:lnTo>
                  <a:pt x="8270240" y="0"/>
                </a:lnTo>
                <a:lnTo>
                  <a:pt x="8270240" y="1"/>
                </a:lnTo>
                <a:cubicBezTo>
                  <a:pt x="8526929" y="1"/>
                  <a:pt x="8735017" y="208089"/>
                  <a:pt x="8735017" y="464778"/>
                </a:cubicBezTo>
                <a:cubicBezTo>
                  <a:pt x="8735017" y="721467"/>
                  <a:pt x="8526929" y="929555"/>
                  <a:pt x="8270240" y="929555"/>
                </a:cubicBezTo>
                <a:lnTo>
                  <a:pt x="8270230" y="929554"/>
                </a:lnTo>
                <a:lnTo>
                  <a:pt x="0" y="92955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ver Slide Subtitle Placeholder Text">
            <a:extLst>
              <a:ext uri="{FF2B5EF4-FFF2-40B4-BE49-F238E27FC236}">
                <a16:creationId xmlns:a16="http://schemas.microsoft.com/office/drawing/2014/main" id="{1BBEC868-8BA9-3F82-05B4-4FEA98379942}"/>
              </a:ext>
            </a:extLst>
          </p:cNvPr>
          <p:cNvSpPr>
            <a:spLocks noGrp="1"/>
          </p:cNvSpPr>
          <p:nvPr>
            <p:ph type="body" sz="quarter" idx="12" hasCustomPrompt="1"/>
          </p:nvPr>
        </p:nvSpPr>
        <p:spPr>
          <a:xfrm>
            <a:off x="485124" y="5312546"/>
            <a:ext cx="7945198" cy="630238"/>
          </a:xfrm>
          <a:prstGeom prst="rect">
            <a:avLst/>
          </a:prstGeom>
        </p:spPr>
        <p:txBody>
          <a:bodyPr>
            <a:normAutofit/>
          </a:bodyPr>
          <a:lstStyle>
            <a:lvl1pPr marL="0" indent="0" algn="l">
              <a:lnSpc>
                <a:spcPct val="110000"/>
              </a:lnSpc>
              <a:spcBef>
                <a:spcPts val="0"/>
              </a:spcBef>
              <a:buNone/>
              <a:defRPr sz="1800" b="0" i="0" cap="all" spc="300" baseline="0">
                <a:solidFill>
                  <a:schemeClr val="bg1"/>
                </a:solidFill>
                <a:latin typeface="Arial" panose="020B0604020202020204" pitchFamily="34" charset="0"/>
                <a:cs typeface="Arial" panose="020B0604020202020204" pitchFamily="34" charset="0"/>
              </a:defRPr>
            </a:lvl1pPr>
          </a:lstStyle>
          <a:p>
            <a:pPr lvl="0"/>
            <a:r>
              <a:rPr lang="en-US" dirty="0"/>
              <a:t>COVER SLIDE SUBTITLE PLACEHOLDER TEXT EXAMPLE</a:t>
            </a:r>
          </a:p>
        </p:txBody>
      </p:sp>
      <p:sp>
        <p:nvSpPr>
          <p:cNvPr id="44" name="Image Placeholder">
            <a:extLst>
              <a:ext uri="{FF2B5EF4-FFF2-40B4-BE49-F238E27FC236}">
                <a16:creationId xmlns:a16="http://schemas.microsoft.com/office/drawing/2014/main" id="{F9B8DB9A-384C-E249-8547-665E6FCCBE11}"/>
              </a:ext>
            </a:extLst>
          </p:cNvPr>
          <p:cNvSpPr>
            <a:spLocks noGrp="1"/>
          </p:cNvSpPr>
          <p:nvPr>
            <p:ph type="pic" sz="quarter" idx="14" hasCustomPrompt="1"/>
          </p:nvPr>
        </p:nvSpPr>
        <p:spPr>
          <a:xfrm>
            <a:off x="7233571" y="1140361"/>
            <a:ext cx="4777813" cy="3641771"/>
          </a:xfrm>
          <a:custGeom>
            <a:avLst/>
            <a:gdLst>
              <a:gd name="connsiteX0" fmla="*/ 0 w 2977704"/>
              <a:gd name="connsiteY0" fmla="*/ 0 h 3726917"/>
              <a:gd name="connsiteX1" fmla="*/ 2977704 w 2977704"/>
              <a:gd name="connsiteY1" fmla="*/ 0 h 3726917"/>
              <a:gd name="connsiteX2" fmla="*/ 2977704 w 2977704"/>
              <a:gd name="connsiteY2" fmla="*/ 3726917 h 3726917"/>
              <a:gd name="connsiteX3" fmla="*/ 0 w 2977704"/>
              <a:gd name="connsiteY3" fmla="*/ 3726917 h 3726917"/>
              <a:gd name="connsiteX4" fmla="*/ 0 w 2977704"/>
              <a:gd name="connsiteY4" fmla="*/ 0 h 3726917"/>
              <a:gd name="connsiteX0" fmla="*/ 372213 w 3349917"/>
              <a:gd name="connsiteY0" fmla="*/ 0 h 3726917"/>
              <a:gd name="connsiteX1" fmla="*/ 3349917 w 3349917"/>
              <a:gd name="connsiteY1" fmla="*/ 0 h 3726917"/>
              <a:gd name="connsiteX2" fmla="*/ 3349917 w 3349917"/>
              <a:gd name="connsiteY2" fmla="*/ 3726917 h 3726917"/>
              <a:gd name="connsiteX3" fmla="*/ 372213 w 3349917"/>
              <a:gd name="connsiteY3" fmla="*/ 3726917 h 3726917"/>
              <a:gd name="connsiteX4" fmla="*/ 372213 w 3349917"/>
              <a:gd name="connsiteY4" fmla="*/ 0 h 3726917"/>
              <a:gd name="connsiteX0" fmla="*/ 1017501 w 3995205"/>
              <a:gd name="connsiteY0" fmla="*/ 0 h 3726917"/>
              <a:gd name="connsiteX1" fmla="*/ 3995205 w 3995205"/>
              <a:gd name="connsiteY1" fmla="*/ 0 h 3726917"/>
              <a:gd name="connsiteX2" fmla="*/ 3995205 w 3995205"/>
              <a:gd name="connsiteY2" fmla="*/ 3726917 h 3726917"/>
              <a:gd name="connsiteX3" fmla="*/ 1017501 w 3995205"/>
              <a:gd name="connsiteY3" fmla="*/ 3726917 h 3726917"/>
              <a:gd name="connsiteX4" fmla="*/ 1017501 w 3995205"/>
              <a:gd name="connsiteY4" fmla="*/ 0 h 3726917"/>
              <a:gd name="connsiteX0" fmla="*/ 1748154 w 4725858"/>
              <a:gd name="connsiteY0" fmla="*/ 0 h 3726917"/>
              <a:gd name="connsiteX1" fmla="*/ 4725858 w 4725858"/>
              <a:gd name="connsiteY1" fmla="*/ 0 h 3726917"/>
              <a:gd name="connsiteX2" fmla="*/ 4725858 w 4725858"/>
              <a:gd name="connsiteY2" fmla="*/ 3726917 h 3726917"/>
              <a:gd name="connsiteX3" fmla="*/ 1748154 w 4725858"/>
              <a:gd name="connsiteY3" fmla="*/ 3726917 h 3726917"/>
              <a:gd name="connsiteX4" fmla="*/ 1748154 w 4725858"/>
              <a:gd name="connsiteY4" fmla="*/ 0 h 3726917"/>
              <a:gd name="connsiteX0" fmla="*/ 1890292 w 4867996"/>
              <a:gd name="connsiteY0" fmla="*/ 0 h 3726917"/>
              <a:gd name="connsiteX1" fmla="*/ 4867996 w 4867996"/>
              <a:gd name="connsiteY1" fmla="*/ 0 h 3726917"/>
              <a:gd name="connsiteX2" fmla="*/ 4867996 w 4867996"/>
              <a:gd name="connsiteY2" fmla="*/ 3726917 h 3726917"/>
              <a:gd name="connsiteX3" fmla="*/ 1890292 w 4867996"/>
              <a:gd name="connsiteY3" fmla="*/ 3726917 h 3726917"/>
              <a:gd name="connsiteX4" fmla="*/ 1890292 w 4867996"/>
              <a:gd name="connsiteY4" fmla="*/ 0 h 3726917"/>
              <a:gd name="connsiteX0" fmla="*/ 1831876 w 4809580"/>
              <a:gd name="connsiteY0" fmla="*/ 0 h 3726917"/>
              <a:gd name="connsiteX1" fmla="*/ 4809580 w 4809580"/>
              <a:gd name="connsiteY1" fmla="*/ 0 h 3726917"/>
              <a:gd name="connsiteX2" fmla="*/ 4809580 w 4809580"/>
              <a:gd name="connsiteY2" fmla="*/ 3726917 h 3726917"/>
              <a:gd name="connsiteX3" fmla="*/ 1831876 w 4809580"/>
              <a:gd name="connsiteY3" fmla="*/ 3726917 h 3726917"/>
              <a:gd name="connsiteX4" fmla="*/ 1831876 w 4809580"/>
              <a:gd name="connsiteY4" fmla="*/ 0 h 3726917"/>
              <a:gd name="connsiteX0" fmla="*/ 1889537 w 4867241"/>
              <a:gd name="connsiteY0" fmla="*/ 0 h 3726917"/>
              <a:gd name="connsiteX1" fmla="*/ 4867241 w 4867241"/>
              <a:gd name="connsiteY1" fmla="*/ 0 h 3726917"/>
              <a:gd name="connsiteX2" fmla="*/ 4867241 w 4867241"/>
              <a:gd name="connsiteY2" fmla="*/ 3726917 h 3726917"/>
              <a:gd name="connsiteX3" fmla="*/ 1889537 w 4867241"/>
              <a:gd name="connsiteY3" fmla="*/ 3726917 h 3726917"/>
              <a:gd name="connsiteX4" fmla="*/ 1889537 w 4867241"/>
              <a:gd name="connsiteY4" fmla="*/ 0 h 3726917"/>
              <a:gd name="connsiteX0" fmla="*/ 1918145 w 4895849"/>
              <a:gd name="connsiteY0" fmla="*/ 0 h 3731741"/>
              <a:gd name="connsiteX1" fmla="*/ 4895849 w 4895849"/>
              <a:gd name="connsiteY1" fmla="*/ 0 h 3731741"/>
              <a:gd name="connsiteX2" fmla="*/ 4895849 w 4895849"/>
              <a:gd name="connsiteY2" fmla="*/ 3726917 h 3731741"/>
              <a:gd name="connsiteX3" fmla="*/ 1918145 w 4895849"/>
              <a:gd name="connsiteY3" fmla="*/ 3726917 h 3731741"/>
              <a:gd name="connsiteX4" fmla="*/ 1918145 w 4895849"/>
              <a:gd name="connsiteY4" fmla="*/ 0 h 373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49" h="3731741">
                <a:moveTo>
                  <a:pt x="1918145" y="0"/>
                </a:moveTo>
                <a:lnTo>
                  <a:pt x="4895849" y="0"/>
                </a:lnTo>
                <a:lnTo>
                  <a:pt x="4895849" y="3726917"/>
                </a:lnTo>
                <a:cubicBezTo>
                  <a:pt x="3903281" y="3726917"/>
                  <a:pt x="4465618" y="3737772"/>
                  <a:pt x="1918145" y="3726917"/>
                </a:cubicBezTo>
                <a:cubicBezTo>
                  <a:pt x="-629328" y="3716062"/>
                  <a:pt x="-649417" y="10856"/>
                  <a:pt x="1918145" y="0"/>
                </a:cubicBezTo>
                <a:close/>
              </a:path>
            </a:pathLst>
          </a:custGeom>
        </p:spPr>
        <p:txBody>
          <a:bodyPr/>
          <a:lstStyle>
            <a:lvl1pPr marL="0" indent="0" algn="ctr">
              <a:buNone/>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stStyle>
          <a:p>
            <a:pPr marL="68580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insert photo</a:t>
            </a:r>
          </a:p>
        </p:txBody>
      </p:sp>
      <p:sp>
        <p:nvSpPr>
          <p:cNvPr id="7" name="Cover Slide TItle Placeholder Text">
            <a:extLst>
              <a:ext uri="{FF2B5EF4-FFF2-40B4-BE49-F238E27FC236}">
                <a16:creationId xmlns:a16="http://schemas.microsoft.com/office/drawing/2014/main" id="{739AC78D-D43C-E330-16EA-6155A19A400B}"/>
              </a:ext>
            </a:extLst>
          </p:cNvPr>
          <p:cNvSpPr>
            <a:spLocks noGrp="1"/>
          </p:cNvSpPr>
          <p:nvPr>
            <p:ph type="body" sz="quarter" idx="15" hasCustomPrompt="1"/>
          </p:nvPr>
        </p:nvSpPr>
        <p:spPr>
          <a:xfrm>
            <a:off x="485124" y="1992607"/>
            <a:ext cx="6203911" cy="2760663"/>
          </a:xfrm>
          <a:prstGeom prst="rect">
            <a:avLst/>
          </a:prstGeom>
        </p:spPr>
        <p:txBody>
          <a:bodyPr>
            <a:normAutofit/>
          </a:bodyPr>
          <a:lstStyle>
            <a:lvl1pPr marL="0" indent="0">
              <a:lnSpc>
                <a:spcPct val="113000"/>
              </a:lnSpc>
              <a:spcBef>
                <a:spcPts val="0"/>
              </a:spcBef>
              <a:buNone/>
              <a:defRPr sz="5000" b="1" i="0" cap="all" spc="300" baseline="0">
                <a:solidFill>
                  <a:schemeClr val="accent1"/>
                </a:solidFill>
                <a:latin typeface="Oswald" panose="02000503000000000000" pitchFamily="2" charset="0"/>
              </a:defRPr>
            </a:lvl1pPr>
          </a:lstStyle>
          <a:p>
            <a:pPr lvl="0"/>
            <a:r>
              <a:rPr lang="en-US" dirty="0"/>
              <a:t>COVER SLIDE TITLE PLACEHOLDER TEXT EXAMPLE</a:t>
            </a:r>
          </a:p>
        </p:txBody>
      </p:sp>
      <p:pic>
        <p:nvPicPr>
          <p:cNvPr id="8" name="Picture 7" descr="A picture containing text&#10;&#10;Description automatically generated">
            <a:extLst>
              <a:ext uri="{FF2B5EF4-FFF2-40B4-BE49-F238E27FC236}">
                <a16:creationId xmlns:a16="http://schemas.microsoft.com/office/drawing/2014/main" id="{973F85F4-C0F9-440D-B229-C9F81D81E64C}"/>
              </a:ext>
            </a:extLst>
          </p:cNvPr>
          <p:cNvPicPr>
            <a:picLocks noChangeAspect="1"/>
          </p:cNvPicPr>
          <p:nvPr userDrawn="1"/>
        </p:nvPicPr>
        <p:blipFill>
          <a:blip r:embed="rId2"/>
          <a:stretch>
            <a:fillRect/>
          </a:stretch>
        </p:blipFill>
        <p:spPr>
          <a:xfrm>
            <a:off x="393901" y="520327"/>
            <a:ext cx="3321451" cy="737281"/>
          </a:xfrm>
          <a:prstGeom prst="rect">
            <a:avLst/>
          </a:prstGeom>
        </p:spPr>
      </p:pic>
    </p:spTree>
    <p:extLst>
      <p:ext uri="{BB962C8B-B14F-4D97-AF65-F5344CB8AC3E}">
        <p14:creationId xmlns:p14="http://schemas.microsoft.com/office/powerpoint/2010/main" val="370372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Image Placeholder">
            <a:extLst>
              <a:ext uri="{FF2B5EF4-FFF2-40B4-BE49-F238E27FC236}">
                <a16:creationId xmlns:a16="http://schemas.microsoft.com/office/drawing/2014/main" id="{8D5DB326-0351-1BFA-5BCA-A773C8C906F5}"/>
              </a:ext>
            </a:extLst>
          </p:cNvPr>
          <p:cNvSpPr>
            <a:spLocks noGrp="1"/>
          </p:cNvSpPr>
          <p:nvPr>
            <p:ph type="pic" sz="quarter" idx="14" hasCustomPrompt="1"/>
          </p:nvPr>
        </p:nvSpPr>
        <p:spPr>
          <a:xfrm>
            <a:off x="7233571" y="1552052"/>
            <a:ext cx="4777813" cy="3641771"/>
          </a:xfrm>
          <a:custGeom>
            <a:avLst/>
            <a:gdLst>
              <a:gd name="connsiteX0" fmla="*/ 0 w 2977704"/>
              <a:gd name="connsiteY0" fmla="*/ 0 h 3726917"/>
              <a:gd name="connsiteX1" fmla="*/ 2977704 w 2977704"/>
              <a:gd name="connsiteY1" fmla="*/ 0 h 3726917"/>
              <a:gd name="connsiteX2" fmla="*/ 2977704 w 2977704"/>
              <a:gd name="connsiteY2" fmla="*/ 3726917 h 3726917"/>
              <a:gd name="connsiteX3" fmla="*/ 0 w 2977704"/>
              <a:gd name="connsiteY3" fmla="*/ 3726917 h 3726917"/>
              <a:gd name="connsiteX4" fmla="*/ 0 w 2977704"/>
              <a:gd name="connsiteY4" fmla="*/ 0 h 3726917"/>
              <a:gd name="connsiteX0" fmla="*/ 372213 w 3349917"/>
              <a:gd name="connsiteY0" fmla="*/ 0 h 3726917"/>
              <a:gd name="connsiteX1" fmla="*/ 3349917 w 3349917"/>
              <a:gd name="connsiteY1" fmla="*/ 0 h 3726917"/>
              <a:gd name="connsiteX2" fmla="*/ 3349917 w 3349917"/>
              <a:gd name="connsiteY2" fmla="*/ 3726917 h 3726917"/>
              <a:gd name="connsiteX3" fmla="*/ 372213 w 3349917"/>
              <a:gd name="connsiteY3" fmla="*/ 3726917 h 3726917"/>
              <a:gd name="connsiteX4" fmla="*/ 372213 w 3349917"/>
              <a:gd name="connsiteY4" fmla="*/ 0 h 3726917"/>
              <a:gd name="connsiteX0" fmla="*/ 1017501 w 3995205"/>
              <a:gd name="connsiteY0" fmla="*/ 0 h 3726917"/>
              <a:gd name="connsiteX1" fmla="*/ 3995205 w 3995205"/>
              <a:gd name="connsiteY1" fmla="*/ 0 h 3726917"/>
              <a:gd name="connsiteX2" fmla="*/ 3995205 w 3995205"/>
              <a:gd name="connsiteY2" fmla="*/ 3726917 h 3726917"/>
              <a:gd name="connsiteX3" fmla="*/ 1017501 w 3995205"/>
              <a:gd name="connsiteY3" fmla="*/ 3726917 h 3726917"/>
              <a:gd name="connsiteX4" fmla="*/ 1017501 w 3995205"/>
              <a:gd name="connsiteY4" fmla="*/ 0 h 3726917"/>
              <a:gd name="connsiteX0" fmla="*/ 1748154 w 4725858"/>
              <a:gd name="connsiteY0" fmla="*/ 0 h 3726917"/>
              <a:gd name="connsiteX1" fmla="*/ 4725858 w 4725858"/>
              <a:gd name="connsiteY1" fmla="*/ 0 h 3726917"/>
              <a:gd name="connsiteX2" fmla="*/ 4725858 w 4725858"/>
              <a:gd name="connsiteY2" fmla="*/ 3726917 h 3726917"/>
              <a:gd name="connsiteX3" fmla="*/ 1748154 w 4725858"/>
              <a:gd name="connsiteY3" fmla="*/ 3726917 h 3726917"/>
              <a:gd name="connsiteX4" fmla="*/ 1748154 w 4725858"/>
              <a:gd name="connsiteY4" fmla="*/ 0 h 3726917"/>
              <a:gd name="connsiteX0" fmla="*/ 1890292 w 4867996"/>
              <a:gd name="connsiteY0" fmla="*/ 0 h 3726917"/>
              <a:gd name="connsiteX1" fmla="*/ 4867996 w 4867996"/>
              <a:gd name="connsiteY1" fmla="*/ 0 h 3726917"/>
              <a:gd name="connsiteX2" fmla="*/ 4867996 w 4867996"/>
              <a:gd name="connsiteY2" fmla="*/ 3726917 h 3726917"/>
              <a:gd name="connsiteX3" fmla="*/ 1890292 w 4867996"/>
              <a:gd name="connsiteY3" fmla="*/ 3726917 h 3726917"/>
              <a:gd name="connsiteX4" fmla="*/ 1890292 w 4867996"/>
              <a:gd name="connsiteY4" fmla="*/ 0 h 3726917"/>
              <a:gd name="connsiteX0" fmla="*/ 1831876 w 4809580"/>
              <a:gd name="connsiteY0" fmla="*/ 0 h 3726917"/>
              <a:gd name="connsiteX1" fmla="*/ 4809580 w 4809580"/>
              <a:gd name="connsiteY1" fmla="*/ 0 h 3726917"/>
              <a:gd name="connsiteX2" fmla="*/ 4809580 w 4809580"/>
              <a:gd name="connsiteY2" fmla="*/ 3726917 h 3726917"/>
              <a:gd name="connsiteX3" fmla="*/ 1831876 w 4809580"/>
              <a:gd name="connsiteY3" fmla="*/ 3726917 h 3726917"/>
              <a:gd name="connsiteX4" fmla="*/ 1831876 w 4809580"/>
              <a:gd name="connsiteY4" fmla="*/ 0 h 3726917"/>
              <a:gd name="connsiteX0" fmla="*/ 1889537 w 4867241"/>
              <a:gd name="connsiteY0" fmla="*/ 0 h 3726917"/>
              <a:gd name="connsiteX1" fmla="*/ 4867241 w 4867241"/>
              <a:gd name="connsiteY1" fmla="*/ 0 h 3726917"/>
              <a:gd name="connsiteX2" fmla="*/ 4867241 w 4867241"/>
              <a:gd name="connsiteY2" fmla="*/ 3726917 h 3726917"/>
              <a:gd name="connsiteX3" fmla="*/ 1889537 w 4867241"/>
              <a:gd name="connsiteY3" fmla="*/ 3726917 h 3726917"/>
              <a:gd name="connsiteX4" fmla="*/ 1889537 w 4867241"/>
              <a:gd name="connsiteY4" fmla="*/ 0 h 3726917"/>
              <a:gd name="connsiteX0" fmla="*/ 1918145 w 4895849"/>
              <a:gd name="connsiteY0" fmla="*/ 0 h 3731741"/>
              <a:gd name="connsiteX1" fmla="*/ 4895849 w 4895849"/>
              <a:gd name="connsiteY1" fmla="*/ 0 h 3731741"/>
              <a:gd name="connsiteX2" fmla="*/ 4895849 w 4895849"/>
              <a:gd name="connsiteY2" fmla="*/ 3726917 h 3731741"/>
              <a:gd name="connsiteX3" fmla="*/ 1918145 w 4895849"/>
              <a:gd name="connsiteY3" fmla="*/ 3726917 h 3731741"/>
              <a:gd name="connsiteX4" fmla="*/ 1918145 w 4895849"/>
              <a:gd name="connsiteY4" fmla="*/ 0 h 373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49" h="3731741">
                <a:moveTo>
                  <a:pt x="1918145" y="0"/>
                </a:moveTo>
                <a:lnTo>
                  <a:pt x="4895849" y="0"/>
                </a:lnTo>
                <a:lnTo>
                  <a:pt x="4895849" y="3726917"/>
                </a:lnTo>
                <a:cubicBezTo>
                  <a:pt x="3903281" y="3726917"/>
                  <a:pt x="4465618" y="3737772"/>
                  <a:pt x="1918145" y="3726917"/>
                </a:cubicBezTo>
                <a:cubicBezTo>
                  <a:pt x="-629328" y="3716062"/>
                  <a:pt x="-649417" y="10856"/>
                  <a:pt x="1918145" y="0"/>
                </a:cubicBezTo>
                <a:close/>
              </a:path>
            </a:pathLst>
          </a:custGeom>
        </p:spPr>
        <p:txBody>
          <a:bodyPr/>
          <a:lstStyle>
            <a:lvl1pPr marL="0" indent="0" algn="ctr">
              <a:buNone/>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stStyle>
          <a:p>
            <a:pPr marL="68580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insert photo</a:t>
            </a:r>
          </a:p>
        </p:txBody>
      </p:sp>
      <p:sp>
        <p:nvSpPr>
          <p:cNvPr id="3" name="Section Slide TItle Placeholder Text">
            <a:extLst>
              <a:ext uri="{FF2B5EF4-FFF2-40B4-BE49-F238E27FC236}">
                <a16:creationId xmlns:a16="http://schemas.microsoft.com/office/drawing/2014/main" id="{B9BA2DE1-74F1-EFB2-A0BE-5106E852FA26}"/>
              </a:ext>
            </a:extLst>
          </p:cNvPr>
          <p:cNvSpPr>
            <a:spLocks noGrp="1"/>
          </p:cNvSpPr>
          <p:nvPr>
            <p:ph type="body" sz="quarter" idx="15" hasCustomPrompt="1"/>
          </p:nvPr>
        </p:nvSpPr>
        <p:spPr>
          <a:xfrm>
            <a:off x="485124" y="2048668"/>
            <a:ext cx="6203911" cy="2760663"/>
          </a:xfrm>
          <a:prstGeom prst="rect">
            <a:avLst/>
          </a:prstGeom>
        </p:spPr>
        <p:txBody>
          <a:bodyPr>
            <a:normAutofit/>
          </a:bodyPr>
          <a:lstStyle>
            <a:lvl1pPr marL="0" indent="0">
              <a:lnSpc>
                <a:spcPct val="113000"/>
              </a:lnSpc>
              <a:spcBef>
                <a:spcPts val="0"/>
              </a:spcBef>
              <a:buNone/>
              <a:defRPr sz="5000" b="1" i="0" cap="all" spc="300" baseline="0">
                <a:solidFill>
                  <a:schemeClr val="accent1"/>
                </a:solidFill>
                <a:latin typeface="Oswald" panose="02000503000000000000" pitchFamily="2" charset="0"/>
              </a:defRPr>
            </a:lvl1pPr>
          </a:lstStyle>
          <a:p>
            <a:pPr lvl="0"/>
            <a:r>
              <a:rPr lang="en-US" dirty="0"/>
              <a:t>SECTION SLIDE TITLE PLACEHOLDER TEXT EXAMPLE</a:t>
            </a:r>
          </a:p>
        </p:txBody>
      </p:sp>
    </p:spTree>
    <p:extLst>
      <p:ext uri="{BB962C8B-B14F-4D97-AF65-F5344CB8AC3E}">
        <p14:creationId xmlns:p14="http://schemas.microsoft.com/office/powerpoint/2010/main" val="111290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Name Placehoder Text">
            <a:extLst>
              <a:ext uri="{FF2B5EF4-FFF2-40B4-BE49-F238E27FC236}">
                <a16:creationId xmlns:a16="http://schemas.microsoft.com/office/drawing/2014/main" id="{D41E6732-EEF8-AB90-D22A-D9C9E80F90F3}"/>
              </a:ext>
            </a:extLst>
          </p:cNvPr>
          <p:cNvSpPr>
            <a:spLocks noGrp="1"/>
          </p:cNvSpPr>
          <p:nvPr>
            <p:ph type="body" sz="quarter" idx="11" hasCustomPrompt="1"/>
          </p:nvPr>
        </p:nvSpPr>
        <p:spPr>
          <a:xfrm>
            <a:off x="485124" y="5816520"/>
            <a:ext cx="10786494" cy="311325"/>
          </a:xfrm>
          <a:prstGeom prst="rect">
            <a:avLst/>
          </a:prstGeom>
        </p:spPr>
        <p:txBody>
          <a:bodyPr/>
          <a:lstStyle>
            <a:lvl1pPr marL="0" indent="0" algn="l">
              <a:buNone/>
              <a:defRPr sz="1800" b="0" i="0" cap="all" spc="300" baseline="0">
                <a:solidFill>
                  <a:schemeClr val="accent1"/>
                </a:solidFill>
                <a:latin typeface="Arial" panose="020B0604020202020204" pitchFamily="34" charset="0"/>
                <a:cs typeface="Arial" panose="020B0604020202020204" pitchFamily="34" charset="0"/>
              </a:defRPr>
            </a:lvl1pPr>
          </a:lstStyle>
          <a:p>
            <a:pPr lvl="0"/>
            <a:r>
              <a:rPr lang="en-US" dirty="0"/>
              <a:t>NAME PLACEHOLDER TEXT</a:t>
            </a:r>
          </a:p>
        </p:txBody>
      </p:sp>
      <p:sp>
        <p:nvSpPr>
          <p:cNvPr id="3" name="Image Placeholder">
            <a:extLst>
              <a:ext uri="{FF2B5EF4-FFF2-40B4-BE49-F238E27FC236}">
                <a16:creationId xmlns:a16="http://schemas.microsoft.com/office/drawing/2014/main" id="{D0704E92-39EE-37CC-F594-148237052BE7}"/>
              </a:ext>
            </a:extLst>
          </p:cNvPr>
          <p:cNvSpPr>
            <a:spLocks noGrp="1"/>
          </p:cNvSpPr>
          <p:nvPr>
            <p:ph type="pic" sz="quarter" idx="14" hasCustomPrompt="1"/>
          </p:nvPr>
        </p:nvSpPr>
        <p:spPr>
          <a:xfrm>
            <a:off x="7233571" y="1552052"/>
            <a:ext cx="4777813" cy="3641771"/>
          </a:xfrm>
          <a:custGeom>
            <a:avLst/>
            <a:gdLst>
              <a:gd name="connsiteX0" fmla="*/ 0 w 2977704"/>
              <a:gd name="connsiteY0" fmla="*/ 0 h 3726917"/>
              <a:gd name="connsiteX1" fmla="*/ 2977704 w 2977704"/>
              <a:gd name="connsiteY1" fmla="*/ 0 h 3726917"/>
              <a:gd name="connsiteX2" fmla="*/ 2977704 w 2977704"/>
              <a:gd name="connsiteY2" fmla="*/ 3726917 h 3726917"/>
              <a:gd name="connsiteX3" fmla="*/ 0 w 2977704"/>
              <a:gd name="connsiteY3" fmla="*/ 3726917 h 3726917"/>
              <a:gd name="connsiteX4" fmla="*/ 0 w 2977704"/>
              <a:gd name="connsiteY4" fmla="*/ 0 h 3726917"/>
              <a:gd name="connsiteX0" fmla="*/ 372213 w 3349917"/>
              <a:gd name="connsiteY0" fmla="*/ 0 h 3726917"/>
              <a:gd name="connsiteX1" fmla="*/ 3349917 w 3349917"/>
              <a:gd name="connsiteY1" fmla="*/ 0 h 3726917"/>
              <a:gd name="connsiteX2" fmla="*/ 3349917 w 3349917"/>
              <a:gd name="connsiteY2" fmla="*/ 3726917 h 3726917"/>
              <a:gd name="connsiteX3" fmla="*/ 372213 w 3349917"/>
              <a:gd name="connsiteY3" fmla="*/ 3726917 h 3726917"/>
              <a:gd name="connsiteX4" fmla="*/ 372213 w 3349917"/>
              <a:gd name="connsiteY4" fmla="*/ 0 h 3726917"/>
              <a:gd name="connsiteX0" fmla="*/ 1017501 w 3995205"/>
              <a:gd name="connsiteY0" fmla="*/ 0 h 3726917"/>
              <a:gd name="connsiteX1" fmla="*/ 3995205 w 3995205"/>
              <a:gd name="connsiteY1" fmla="*/ 0 h 3726917"/>
              <a:gd name="connsiteX2" fmla="*/ 3995205 w 3995205"/>
              <a:gd name="connsiteY2" fmla="*/ 3726917 h 3726917"/>
              <a:gd name="connsiteX3" fmla="*/ 1017501 w 3995205"/>
              <a:gd name="connsiteY3" fmla="*/ 3726917 h 3726917"/>
              <a:gd name="connsiteX4" fmla="*/ 1017501 w 3995205"/>
              <a:gd name="connsiteY4" fmla="*/ 0 h 3726917"/>
              <a:gd name="connsiteX0" fmla="*/ 1748154 w 4725858"/>
              <a:gd name="connsiteY0" fmla="*/ 0 h 3726917"/>
              <a:gd name="connsiteX1" fmla="*/ 4725858 w 4725858"/>
              <a:gd name="connsiteY1" fmla="*/ 0 h 3726917"/>
              <a:gd name="connsiteX2" fmla="*/ 4725858 w 4725858"/>
              <a:gd name="connsiteY2" fmla="*/ 3726917 h 3726917"/>
              <a:gd name="connsiteX3" fmla="*/ 1748154 w 4725858"/>
              <a:gd name="connsiteY3" fmla="*/ 3726917 h 3726917"/>
              <a:gd name="connsiteX4" fmla="*/ 1748154 w 4725858"/>
              <a:gd name="connsiteY4" fmla="*/ 0 h 3726917"/>
              <a:gd name="connsiteX0" fmla="*/ 1890292 w 4867996"/>
              <a:gd name="connsiteY0" fmla="*/ 0 h 3726917"/>
              <a:gd name="connsiteX1" fmla="*/ 4867996 w 4867996"/>
              <a:gd name="connsiteY1" fmla="*/ 0 h 3726917"/>
              <a:gd name="connsiteX2" fmla="*/ 4867996 w 4867996"/>
              <a:gd name="connsiteY2" fmla="*/ 3726917 h 3726917"/>
              <a:gd name="connsiteX3" fmla="*/ 1890292 w 4867996"/>
              <a:gd name="connsiteY3" fmla="*/ 3726917 h 3726917"/>
              <a:gd name="connsiteX4" fmla="*/ 1890292 w 4867996"/>
              <a:gd name="connsiteY4" fmla="*/ 0 h 3726917"/>
              <a:gd name="connsiteX0" fmla="*/ 1831876 w 4809580"/>
              <a:gd name="connsiteY0" fmla="*/ 0 h 3726917"/>
              <a:gd name="connsiteX1" fmla="*/ 4809580 w 4809580"/>
              <a:gd name="connsiteY1" fmla="*/ 0 h 3726917"/>
              <a:gd name="connsiteX2" fmla="*/ 4809580 w 4809580"/>
              <a:gd name="connsiteY2" fmla="*/ 3726917 h 3726917"/>
              <a:gd name="connsiteX3" fmla="*/ 1831876 w 4809580"/>
              <a:gd name="connsiteY3" fmla="*/ 3726917 h 3726917"/>
              <a:gd name="connsiteX4" fmla="*/ 1831876 w 4809580"/>
              <a:gd name="connsiteY4" fmla="*/ 0 h 3726917"/>
              <a:gd name="connsiteX0" fmla="*/ 1889537 w 4867241"/>
              <a:gd name="connsiteY0" fmla="*/ 0 h 3726917"/>
              <a:gd name="connsiteX1" fmla="*/ 4867241 w 4867241"/>
              <a:gd name="connsiteY1" fmla="*/ 0 h 3726917"/>
              <a:gd name="connsiteX2" fmla="*/ 4867241 w 4867241"/>
              <a:gd name="connsiteY2" fmla="*/ 3726917 h 3726917"/>
              <a:gd name="connsiteX3" fmla="*/ 1889537 w 4867241"/>
              <a:gd name="connsiteY3" fmla="*/ 3726917 h 3726917"/>
              <a:gd name="connsiteX4" fmla="*/ 1889537 w 4867241"/>
              <a:gd name="connsiteY4" fmla="*/ 0 h 3726917"/>
              <a:gd name="connsiteX0" fmla="*/ 1918145 w 4895849"/>
              <a:gd name="connsiteY0" fmla="*/ 0 h 3731741"/>
              <a:gd name="connsiteX1" fmla="*/ 4895849 w 4895849"/>
              <a:gd name="connsiteY1" fmla="*/ 0 h 3731741"/>
              <a:gd name="connsiteX2" fmla="*/ 4895849 w 4895849"/>
              <a:gd name="connsiteY2" fmla="*/ 3726917 h 3731741"/>
              <a:gd name="connsiteX3" fmla="*/ 1918145 w 4895849"/>
              <a:gd name="connsiteY3" fmla="*/ 3726917 h 3731741"/>
              <a:gd name="connsiteX4" fmla="*/ 1918145 w 4895849"/>
              <a:gd name="connsiteY4" fmla="*/ 0 h 373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49" h="3731741">
                <a:moveTo>
                  <a:pt x="1918145" y="0"/>
                </a:moveTo>
                <a:lnTo>
                  <a:pt x="4895849" y="0"/>
                </a:lnTo>
                <a:lnTo>
                  <a:pt x="4895849" y="3726917"/>
                </a:lnTo>
                <a:cubicBezTo>
                  <a:pt x="3903281" y="3726917"/>
                  <a:pt x="4465618" y="3737772"/>
                  <a:pt x="1918145" y="3726917"/>
                </a:cubicBezTo>
                <a:cubicBezTo>
                  <a:pt x="-629328" y="3716062"/>
                  <a:pt x="-649417" y="10856"/>
                  <a:pt x="1918145" y="0"/>
                </a:cubicBezTo>
                <a:close/>
              </a:path>
            </a:pathLst>
          </a:custGeom>
        </p:spPr>
        <p:txBody>
          <a:bodyPr/>
          <a:lstStyle>
            <a:lvl1pPr marL="0" indent="0" algn="ctr">
              <a:buNone/>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stStyle>
          <a:p>
            <a:pPr marL="68580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insert photo</a:t>
            </a:r>
          </a:p>
        </p:txBody>
      </p:sp>
      <p:sp>
        <p:nvSpPr>
          <p:cNvPr id="4" name="Section Slide TItle Placeholder Text">
            <a:extLst>
              <a:ext uri="{FF2B5EF4-FFF2-40B4-BE49-F238E27FC236}">
                <a16:creationId xmlns:a16="http://schemas.microsoft.com/office/drawing/2014/main" id="{2D1AB4D4-8044-76B0-B2CA-B72B25D1BA0C}"/>
              </a:ext>
            </a:extLst>
          </p:cNvPr>
          <p:cNvSpPr>
            <a:spLocks noGrp="1"/>
          </p:cNvSpPr>
          <p:nvPr>
            <p:ph type="body" sz="quarter" idx="15" hasCustomPrompt="1"/>
          </p:nvPr>
        </p:nvSpPr>
        <p:spPr>
          <a:xfrm>
            <a:off x="485124" y="2048668"/>
            <a:ext cx="6203911" cy="2760663"/>
          </a:xfrm>
          <a:prstGeom prst="rect">
            <a:avLst/>
          </a:prstGeom>
        </p:spPr>
        <p:txBody>
          <a:bodyPr>
            <a:normAutofit/>
          </a:bodyPr>
          <a:lstStyle>
            <a:lvl1pPr marL="0" indent="0">
              <a:lnSpc>
                <a:spcPct val="113000"/>
              </a:lnSpc>
              <a:spcBef>
                <a:spcPts val="0"/>
              </a:spcBef>
              <a:buNone/>
              <a:defRPr sz="5000" b="1" i="0" cap="all" spc="300" baseline="0">
                <a:solidFill>
                  <a:schemeClr val="accent1"/>
                </a:solidFill>
                <a:latin typeface="Oswald" panose="02000503000000000000" pitchFamily="2" charset="0"/>
              </a:defRPr>
            </a:lvl1pPr>
          </a:lstStyle>
          <a:p>
            <a:pPr lvl="0"/>
            <a:r>
              <a:rPr lang="en-US" dirty="0"/>
              <a:t>“QUOTE SLIDE TITLE PLACEHOLDER TEXT EXAMPLE”</a:t>
            </a:r>
          </a:p>
        </p:txBody>
      </p:sp>
    </p:spTree>
    <p:extLst>
      <p:ext uri="{BB962C8B-B14F-4D97-AF65-F5344CB8AC3E}">
        <p14:creationId xmlns:p14="http://schemas.microsoft.com/office/powerpoint/2010/main" val="206330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Slide Body Copy Placeholder">
            <a:extLst>
              <a:ext uri="{FF2B5EF4-FFF2-40B4-BE49-F238E27FC236}">
                <a16:creationId xmlns:a16="http://schemas.microsoft.com/office/drawing/2014/main" id="{7222CF5D-74FB-15BB-8A92-49EA93F20414}"/>
              </a:ext>
            </a:extLst>
          </p:cNvPr>
          <p:cNvSpPr>
            <a:spLocks noGrp="1"/>
          </p:cNvSpPr>
          <p:nvPr>
            <p:ph type="body" sz="quarter" idx="11"/>
          </p:nvPr>
        </p:nvSpPr>
        <p:spPr>
          <a:xfrm>
            <a:off x="474663" y="1158875"/>
            <a:ext cx="11222037" cy="5029200"/>
          </a:xfrm>
          <a:prstGeom prst="rect">
            <a:avLst/>
          </a:prstGeom>
        </p:spPr>
        <p:txBody>
          <a:bodyPr/>
          <a:lstStyle>
            <a:lvl1pPr>
              <a:lnSpc>
                <a:spcPct val="110000"/>
              </a:lnSpc>
              <a:buClr>
                <a:schemeClr val="accent1"/>
              </a:buClr>
              <a:defRPr sz="2400">
                <a:latin typeface="Arial" panose="020B0604020202020204" pitchFamily="34" charset="0"/>
                <a:cs typeface="Arial" panose="020B0604020202020204" pitchFamily="34" charset="0"/>
              </a:defRPr>
            </a:lvl1pPr>
            <a:lvl2pPr marL="685800" indent="-228600">
              <a:lnSpc>
                <a:spcPct val="110000"/>
              </a:lnSpc>
              <a:buClr>
                <a:schemeClr val="accent1"/>
              </a:buClr>
              <a:buFont typeface="Courier New" panose="02070309020205020404" pitchFamily="49" charset="0"/>
              <a:buChar char="o"/>
              <a:defRPr sz="2200">
                <a:latin typeface="Arial" panose="020B0604020202020204" pitchFamily="34" charset="0"/>
                <a:cs typeface="Arial" panose="020B0604020202020204" pitchFamily="34" charset="0"/>
              </a:defRPr>
            </a:lvl2pPr>
            <a:lvl3pPr marL="1143000" indent="-228600">
              <a:lnSpc>
                <a:spcPct val="110000"/>
              </a:lnSpc>
              <a:buClr>
                <a:schemeClr val="accent1"/>
              </a:buClr>
              <a:buFont typeface="Wingdings" pitchFamily="2" charset="2"/>
              <a:buChar char="§"/>
              <a:defRPr sz="1900">
                <a:latin typeface="Arial" panose="020B0604020202020204" pitchFamily="34" charset="0"/>
                <a:cs typeface="Arial" panose="020B0604020202020204" pitchFamily="34" charset="0"/>
              </a:defRPr>
            </a:lvl3pPr>
            <a:lvl4pPr>
              <a:lnSpc>
                <a:spcPct val="110000"/>
              </a:lnSpc>
              <a:buClr>
                <a:schemeClr val="accent1"/>
              </a:buClr>
              <a:defRPr sz="17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Slide Title Placeholder Text">
            <a:extLst>
              <a:ext uri="{FF2B5EF4-FFF2-40B4-BE49-F238E27FC236}">
                <a16:creationId xmlns:a16="http://schemas.microsoft.com/office/drawing/2014/main" id="{838E57A4-5F32-46A4-E8A1-041A5E559610}"/>
              </a:ext>
            </a:extLst>
          </p:cNvPr>
          <p:cNvSpPr>
            <a:spLocks noGrp="1"/>
          </p:cNvSpPr>
          <p:nvPr>
            <p:ph type="body" sz="quarter" idx="12" hasCustomPrompt="1"/>
          </p:nvPr>
        </p:nvSpPr>
        <p:spPr>
          <a:xfrm>
            <a:off x="474662" y="408741"/>
            <a:ext cx="11222037" cy="566619"/>
          </a:xfrm>
          <a:prstGeom prst="rect">
            <a:avLst/>
          </a:prstGeom>
        </p:spPr>
        <p:txBody>
          <a:bodyPr/>
          <a:lstStyle>
            <a:lvl1pPr marL="0" indent="0">
              <a:buNone/>
              <a:defRPr b="1" i="0" cap="all" spc="300" baseline="0">
                <a:solidFill>
                  <a:schemeClr val="accent1"/>
                </a:solidFill>
                <a:latin typeface="Oswald" panose="02000503000000000000" pitchFamily="2" charset="0"/>
              </a:defRPr>
            </a:lvl1pPr>
          </a:lstStyle>
          <a:p>
            <a:pPr lvl="0"/>
            <a:r>
              <a:rPr lang="en-US" dirty="0"/>
              <a:t>CONTENT SLIDE TITLE PLACEHOLDER TEXT</a:t>
            </a:r>
          </a:p>
        </p:txBody>
      </p:sp>
    </p:spTree>
    <p:extLst>
      <p:ext uri="{BB962C8B-B14F-4D97-AF65-F5344CB8AC3E}">
        <p14:creationId xmlns:p14="http://schemas.microsoft.com/office/powerpoint/2010/main" val="2907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Content Slide">
    <p:spTree>
      <p:nvGrpSpPr>
        <p:cNvPr id="1" name=""/>
        <p:cNvGrpSpPr/>
        <p:nvPr/>
      </p:nvGrpSpPr>
      <p:grpSpPr>
        <a:xfrm>
          <a:off x="0" y="0"/>
          <a:ext cx="0" cy="0"/>
          <a:chOff x="0" y="0"/>
          <a:chExt cx="0" cy="0"/>
        </a:xfrm>
      </p:grpSpPr>
      <p:sp>
        <p:nvSpPr>
          <p:cNvPr id="3" name="Content Slide Body Copy Placeholder">
            <a:extLst>
              <a:ext uri="{FF2B5EF4-FFF2-40B4-BE49-F238E27FC236}">
                <a16:creationId xmlns:a16="http://schemas.microsoft.com/office/drawing/2014/main" id="{7222CF5D-74FB-15BB-8A92-49EA93F20414}"/>
              </a:ext>
            </a:extLst>
          </p:cNvPr>
          <p:cNvSpPr>
            <a:spLocks noGrp="1"/>
          </p:cNvSpPr>
          <p:nvPr>
            <p:ph type="body" sz="quarter" idx="11"/>
          </p:nvPr>
        </p:nvSpPr>
        <p:spPr>
          <a:xfrm>
            <a:off x="474663" y="1158875"/>
            <a:ext cx="6457359" cy="5029200"/>
          </a:xfrm>
          <a:prstGeom prst="rect">
            <a:avLst/>
          </a:prstGeom>
        </p:spPr>
        <p:txBody>
          <a:bodyPr/>
          <a:lstStyle>
            <a:lvl1pPr>
              <a:lnSpc>
                <a:spcPct val="110000"/>
              </a:lnSpc>
              <a:buClr>
                <a:schemeClr val="accent1"/>
              </a:buClr>
              <a:defRPr sz="2400">
                <a:latin typeface="Arial" panose="020B0604020202020204" pitchFamily="34" charset="0"/>
                <a:cs typeface="Arial" panose="020B0604020202020204" pitchFamily="34" charset="0"/>
              </a:defRPr>
            </a:lvl1pPr>
            <a:lvl2pPr marL="685800" indent="-228600">
              <a:lnSpc>
                <a:spcPct val="110000"/>
              </a:lnSpc>
              <a:buClr>
                <a:schemeClr val="accent1"/>
              </a:buClr>
              <a:buFont typeface="Courier New" panose="02070309020205020404" pitchFamily="49" charset="0"/>
              <a:buChar char="o"/>
              <a:defRPr sz="2200">
                <a:latin typeface="Arial" panose="020B0604020202020204" pitchFamily="34" charset="0"/>
                <a:cs typeface="Arial" panose="020B0604020202020204" pitchFamily="34" charset="0"/>
              </a:defRPr>
            </a:lvl2pPr>
            <a:lvl3pPr marL="1143000" indent="-228600">
              <a:lnSpc>
                <a:spcPct val="110000"/>
              </a:lnSpc>
              <a:buClr>
                <a:schemeClr val="accent1"/>
              </a:buClr>
              <a:buFont typeface="Wingdings" pitchFamily="2" charset="2"/>
              <a:buChar char="§"/>
              <a:defRPr sz="1900">
                <a:latin typeface="Arial" panose="020B0604020202020204" pitchFamily="34" charset="0"/>
                <a:cs typeface="Arial" panose="020B0604020202020204" pitchFamily="34" charset="0"/>
              </a:defRPr>
            </a:lvl3pPr>
            <a:lvl4pPr>
              <a:lnSpc>
                <a:spcPct val="110000"/>
              </a:lnSpc>
              <a:buClr>
                <a:schemeClr val="accent1"/>
              </a:buClr>
              <a:defRPr sz="17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Slide Title Placeholder Text">
            <a:extLst>
              <a:ext uri="{FF2B5EF4-FFF2-40B4-BE49-F238E27FC236}">
                <a16:creationId xmlns:a16="http://schemas.microsoft.com/office/drawing/2014/main" id="{838E57A4-5F32-46A4-E8A1-041A5E559610}"/>
              </a:ext>
            </a:extLst>
          </p:cNvPr>
          <p:cNvSpPr>
            <a:spLocks noGrp="1"/>
          </p:cNvSpPr>
          <p:nvPr>
            <p:ph type="body" sz="quarter" idx="12" hasCustomPrompt="1"/>
          </p:nvPr>
        </p:nvSpPr>
        <p:spPr>
          <a:xfrm>
            <a:off x="474662" y="408741"/>
            <a:ext cx="11222037" cy="566619"/>
          </a:xfrm>
          <a:prstGeom prst="rect">
            <a:avLst/>
          </a:prstGeom>
        </p:spPr>
        <p:txBody>
          <a:bodyPr/>
          <a:lstStyle>
            <a:lvl1pPr marL="0" indent="0">
              <a:buNone/>
              <a:defRPr b="1" i="0" cap="all" spc="300" baseline="0">
                <a:solidFill>
                  <a:schemeClr val="accent1"/>
                </a:solidFill>
                <a:latin typeface="Oswald" panose="02000503000000000000" pitchFamily="2" charset="0"/>
              </a:defRPr>
            </a:lvl1pPr>
          </a:lstStyle>
          <a:p>
            <a:pPr lvl="0"/>
            <a:r>
              <a:rPr lang="en-US" dirty="0"/>
              <a:t>CONTENT SLIDE TITLE PLACEHOLDER TEXT</a:t>
            </a:r>
          </a:p>
        </p:txBody>
      </p:sp>
      <p:sp>
        <p:nvSpPr>
          <p:cNvPr id="2" name="Image Placeholder">
            <a:extLst>
              <a:ext uri="{FF2B5EF4-FFF2-40B4-BE49-F238E27FC236}">
                <a16:creationId xmlns:a16="http://schemas.microsoft.com/office/drawing/2014/main" id="{A9AFF9FE-782F-78ED-6B41-8E3DF7327168}"/>
              </a:ext>
            </a:extLst>
          </p:cNvPr>
          <p:cNvSpPr>
            <a:spLocks noGrp="1"/>
          </p:cNvSpPr>
          <p:nvPr>
            <p:ph type="pic" sz="quarter" idx="14" hasCustomPrompt="1"/>
          </p:nvPr>
        </p:nvSpPr>
        <p:spPr>
          <a:xfrm>
            <a:off x="7233571" y="1848142"/>
            <a:ext cx="4777813" cy="3641771"/>
          </a:xfrm>
          <a:custGeom>
            <a:avLst/>
            <a:gdLst>
              <a:gd name="connsiteX0" fmla="*/ 0 w 2977704"/>
              <a:gd name="connsiteY0" fmla="*/ 0 h 3726917"/>
              <a:gd name="connsiteX1" fmla="*/ 2977704 w 2977704"/>
              <a:gd name="connsiteY1" fmla="*/ 0 h 3726917"/>
              <a:gd name="connsiteX2" fmla="*/ 2977704 w 2977704"/>
              <a:gd name="connsiteY2" fmla="*/ 3726917 h 3726917"/>
              <a:gd name="connsiteX3" fmla="*/ 0 w 2977704"/>
              <a:gd name="connsiteY3" fmla="*/ 3726917 h 3726917"/>
              <a:gd name="connsiteX4" fmla="*/ 0 w 2977704"/>
              <a:gd name="connsiteY4" fmla="*/ 0 h 3726917"/>
              <a:gd name="connsiteX0" fmla="*/ 372213 w 3349917"/>
              <a:gd name="connsiteY0" fmla="*/ 0 h 3726917"/>
              <a:gd name="connsiteX1" fmla="*/ 3349917 w 3349917"/>
              <a:gd name="connsiteY1" fmla="*/ 0 h 3726917"/>
              <a:gd name="connsiteX2" fmla="*/ 3349917 w 3349917"/>
              <a:gd name="connsiteY2" fmla="*/ 3726917 h 3726917"/>
              <a:gd name="connsiteX3" fmla="*/ 372213 w 3349917"/>
              <a:gd name="connsiteY3" fmla="*/ 3726917 h 3726917"/>
              <a:gd name="connsiteX4" fmla="*/ 372213 w 3349917"/>
              <a:gd name="connsiteY4" fmla="*/ 0 h 3726917"/>
              <a:gd name="connsiteX0" fmla="*/ 1017501 w 3995205"/>
              <a:gd name="connsiteY0" fmla="*/ 0 h 3726917"/>
              <a:gd name="connsiteX1" fmla="*/ 3995205 w 3995205"/>
              <a:gd name="connsiteY1" fmla="*/ 0 h 3726917"/>
              <a:gd name="connsiteX2" fmla="*/ 3995205 w 3995205"/>
              <a:gd name="connsiteY2" fmla="*/ 3726917 h 3726917"/>
              <a:gd name="connsiteX3" fmla="*/ 1017501 w 3995205"/>
              <a:gd name="connsiteY3" fmla="*/ 3726917 h 3726917"/>
              <a:gd name="connsiteX4" fmla="*/ 1017501 w 3995205"/>
              <a:gd name="connsiteY4" fmla="*/ 0 h 3726917"/>
              <a:gd name="connsiteX0" fmla="*/ 1748154 w 4725858"/>
              <a:gd name="connsiteY0" fmla="*/ 0 h 3726917"/>
              <a:gd name="connsiteX1" fmla="*/ 4725858 w 4725858"/>
              <a:gd name="connsiteY1" fmla="*/ 0 h 3726917"/>
              <a:gd name="connsiteX2" fmla="*/ 4725858 w 4725858"/>
              <a:gd name="connsiteY2" fmla="*/ 3726917 h 3726917"/>
              <a:gd name="connsiteX3" fmla="*/ 1748154 w 4725858"/>
              <a:gd name="connsiteY3" fmla="*/ 3726917 h 3726917"/>
              <a:gd name="connsiteX4" fmla="*/ 1748154 w 4725858"/>
              <a:gd name="connsiteY4" fmla="*/ 0 h 3726917"/>
              <a:gd name="connsiteX0" fmla="*/ 1890292 w 4867996"/>
              <a:gd name="connsiteY0" fmla="*/ 0 h 3726917"/>
              <a:gd name="connsiteX1" fmla="*/ 4867996 w 4867996"/>
              <a:gd name="connsiteY1" fmla="*/ 0 h 3726917"/>
              <a:gd name="connsiteX2" fmla="*/ 4867996 w 4867996"/>
              <a:gd name="connsiteY2" fmla="*/ 3726917 h 3726917"/>
              <a:gd name="connsiteX3" fmla="*/ 1890292 w 4867996"/>
              <a:gd name="connsiteY3" fmla="*/ 3726917 h 3726917"/>
              <a:gd name="connsiteX4" fmla="*/ 1890292 w 4867996"/>
              <a:gd name="connsiteY4" fmla="*/ 0 h 3726917"/>
              <a:gd name="connsiteX0" fmla="*/ 1831876 w 4809580"/>
              <a:gd name="connsiteY0" fmla="*/ 0 h 3726917"/>
              <a:gd name="connsiteX1" fmla="*/ 4809580 w 4809580"/>
              <a:gd name="connsiteY1" fmla="*/ 0 h 3726917"/>
              <a:gd name="connsiteX2" fmla="*/ 4809580 w 4809580"/>
              <a:gd name="connsiteY2" fmla="*/ 3726917 h 3726917"/>
              <a:gd name="connsiteX3" fmla="*/ 1831876 w 4809580"/>
              <a:gd name="connsiteY3" fmla="*/ 3726917 h 3726917"/>
              <a:gd name="connsiteX4" fmla="*/ 1831876 w 4809580"/>
              <a:gd name="connsiteY4" fmla="*/ 0 h 3726917"/>
              <a:gd name="connsiteX0" fmla="*/ 1889537 w 4867241"/>
              <a:gd name="connsiteY0" fmla="*/ 0 h 3726917"/>
              <a:gd name="connsiteX1" fmla="*/ 4867241 w 4867241"/>
              <a:gd name="connsiteY1" fmla="*/ 0 h 3726917"/>
              <a:gd name="connsiteX2" fmla="*/ 4867241 w 4867241"/>
              <a:gd name="connsiteY2" fmla="*/ 3726917 h 3726917"/>
              <a:gd name="connsiteX3" fmla="*/ 1889537 w 4867241"/>
              <a:gd name="connsiteY3" fmla="*/ 3726917 h 3726917"/>
              <a:gd name="connsiteX4" fmla="*/ 1889537 w 4867241"/>
              <a:gd name="connsiteY4" fmla="*/ 0 h 3726917"/>
              <a:gd name="connsiteX0" fmla="*/ 1918145 w 4895849"/>
              <a:gd name="connsiteY0" fmla="*/ 0 h 3731741"/>
              <a:gd name="connsiteX1" fmla="*/ 4895849 w 4895849"/>
              <a:gd name="connsiteY1" fmla="*/ 0 h 3731741"/>
              <a:gd name="connsiteX2" fmla="*/ 4895849 w 4895849"/>
              <a:gd name="connsiteY2" fmla="*/ 3726917 h 3731741"/>
              <a:gd name="connsiteX3" fmla="*/ 1918145 w 4895849"/>
              <a:gd name="connsiteY3" fmla="*/ 3726917 h 3731741"/>
              <a:gd name="connsiteX4" fmla="*/ 1918145 w 4895849"/>
              <a:gd name="connsiteY4" fmla="*/ 0 h 373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49" h="3731741">
                <a:moveTo>
                  <a:pt x="1918145" y="0"/>
                </a:moveTo>
                <a:lnTo>
                  <a:pt x="4895849" y="0"/>
                </a:lnTo>
                <a:lnTo>
                  <a:pt x="4895849" y="3726917"/>
                </a:lnTo>
                <a:cubicBezTo>
                  <a:pt x="3903281" y="3726917"/>
                  <a:pt x="4465618" y="3737772"/>
                  <a:pt x="1918145" y="3726917"/>
                </a:cubicBezTo>
                <a:cubicBezTo>
                  <a:pt x="-629328" y="3716062"/>
                  <a:pt x="-649417" y="10856"/>
                  <a:pt x="1918145" y="0"/>
                </a:cubicBezTo>
                <a:close/>
              </a:path>
            </a:pathLst>
          </a:custGeom>
        </p:spPr>
        <p:txBody>
          <a:bodyPr/>
          <a:lstStyle>
            <a:lvl1pPr marL="0" indent="0" algn="ctr">
              <a:buNone/>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stStyle>
          <a:p>
            <a:pPr marL="68580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insert photo</a:t>
            </a:r>
          </a:p>
        </p:txBody>
      </p:sp>
    </p:spTree>
    <p:extLst>
      <p:ext uri="{BB962C8B-B14F-4D97-AF65-F5344CB8AC3E}">
        <p14:creationId xmlns:p14="http://schemas.microsoft.com/office/powerpoint/2010/main" val="410257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DA396FE-8F73-4FC1-80D1-123B03350A76}"/>
              </a:ext>
            </a:extLst>
          </p:cNvPr>
          <p:cNvPicPr>
            <a:picLocks noChangeAspect="1"/>
          </p:cNvPicPr>
          <p:nvPr userDrawn="1"/>
        </p:nvPicPr>
        <p:blipFill>
          <a:blip r:embed="rId2"/>
          <a:stretch>
            <a:fillRect/>
          </a:stretch>
        </p:blipFill>
        <p:spPr>
          <a:xfrm>
            <a:off x="3530400" y="2859499"/>
            <a:ext cx="5131200" cy="1139001"/>
          </a:xfrm>
          <a:prstGeom prst="rect">
            <a:avLst/>
          </a:prstGeom>
        </p:spPr>
      </p:pic>
    </p:spTree>
    <p:extLst>
      <p:ext uri="{BB962C8B-B14F-4D97-AF65-F5344CB8AC3E}">
        <p14:creationId xmlns:p14="http://schemas.microsoft.com/office/powerpoint/2010/main" val="3473940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condary Border">
            <a:extLst>
              <a:ext uri="{FF2B5EF4-FFF2-40B4-BE49-F238E27FC236}">
                <a16:creationId xmlns:a16="http://schemas.microsoft.com/office/drawing/2014/main" id="{7EB9A627-999F-B452-6E3B-470D1BA36CC0}"/>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hite Gradient Background">
            <a:extLst>
              <a:ext uri="{FF2B5EF4-FFF2-40B4-BE49-F238E27FC236}">
                <a16:creationId xmlns:a16="http://schemas.microsoft.com/office/drawing/2014/main" id="{B3AAD461-76D1-BB90-BCF4-37D2D90BF791}"/>
              </a:ext>
            </a:extLst>
          </p:cNvPr>
          <p:cNvSpPr>
            <a:spLocks noGrp="1" noRot="1" noMove="1" noResize="1" noEditPoints="1" noAdjustHandles="1" noChangeArrowheads="1" noChangeShapeType="1"/>
          </p:cNvSpPr>
          <p:nvPr userDrawn="1"/>
        </p:nvSpPr>
        <p:spPr>
          <a:xfrm>
            <a:off x="184404" y="182880"/>
            <a:ext cx="11823192" cy="6492240"/>
          </a:xfrm>
          <a:prstGeom prst="roundRect">
            <a:avLst>
              <a:gd name="adj" fmla="val 3633"/>
            </a:avLst>
          </a:prstGeom>
          <a:gradFill flip="none" rotWithShape="1">
            <a:gsLst>
              <a:gs pos="0">
                <a:srgbClr val="D0D0CE"/>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3107603"/>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econdary Background/Border">
            <a:extLst>
              <a:ext uri="{FF2B5EF4-FFF2-40B4-BE49-F238E27FC236}">
                <a16:creationId xmlns:a16="http://schemas.microsoft.com/office/drawing/2014/main" id="{26EE02B3-1A40-13E3-7546-70CDFB2A1A6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White Background">
            <a:extLst>
              <a:ext uri="{FF2B5EF4-FFF2-40B4-BE49-F238E27FC236}">
                <a16:creationId xmlns:a16="http://schemas.microsoft.com/office/drawing/2014/main" id="{9B7C82C5-CAD0-69A4-70F7-7DFE3DDD1E43}"/>
              </a:ext>
            </a:extLst>
          </p:cNvPr>
          <p:cNvSpPr>
            <a:spLocks noGrp="1" noRot="1" noMove="1" noResize="1" noEditPoints="1" noAdjustHandles="1" noChangeArrowheads="1" noChangeShapeType="1"/>
          </p:cNvSpPr>
          <p:nvPr userDrawn="1"/>
        </p:nvSpPr>
        <p:spPr>
          <a:xfrm>
            <a:off x="184404" y="182880"/>
            <a:ext cx="11823192" cy="6492240"/>
          </a:xfrm>
          <a:prstGeom prst="roundRect">
            <a:avLst>
              <a:gd name="adj" fmla="val 36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per Gray Title Background">
            <a:extLst>
              <a:ext uri="{FF2B5EF4-FFF2-40B4-BE49-F238E27FC236}">
                <a16:creationId xmlns:a16="http://schemas.microsoft.com/office/drawing/2014/main" id="{0B2FF5A1-7BA3-5017-0EB0-C4773F9D03F2}"/>
              </a:ext>
            </a:extLst>
          </p:cNvPr>
          <p:cNvSpPr>
            <a:spLocks noGrp="1" noRot="1" noMove="1" noResize="1" noEditPoints="1" noAdjustHandles="1" noChangeArrowheads="1" noChangeShapeType="1"/>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a:extLst>
              <a:ext uri="{FF2B5EF4-FFF2-40B4-BE49-F238E27FC236}">
                <a16:creationId xmlns:a16="http://schemas.microsoft.com/office/drawing/2014/main" id="{1C83EFF5-630E-658B-D7BC-6F66C29B74D6}"/>
              </a:ext>
            </a:extLst>
          </p:cNvPr>
          <p:cNvSpPr txBox="1">
            <a:spLocks noGrp="1" noRot="1" noMove="1" noResize="1" noEditPoints="1" noAdjustHandles="1" noChangeArrowheads="1" noChangeShapeType="1"/>
          </p:cNvSpPr>
          <p:nvPr userDrawn="1"/>
        </p:nvSpPr>
        <p:spPr>
          <a:xfrm>
            <a:off x="11180869" y="6314384"/>
            <a:ext cx="703729" cy="301451"/>
          </a:xfrm>
          <a:prstGeom prst="rect">
            <a:avLst/>
          </a:prstGeom>
        </p:spPr>
        <p:txBody>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867" b="0" i="0" u="none" strike="noStrike" cap="none">
                <a:solidFill>
                  <a:schemeClr val="bg1"/>
                </a:solidFill>
                <a:latin typeface="Proxima Nova Rg" panose="02000506030000020004" pitchFamily="2" charset="77"/>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47B3E011-04A4-7E41-8BCF-555BBF758256}" type="slidenum">
              <a:rPr lang="en-US" sz="1400" smtClean="0">
                <a:solidFill>
                  <a:schemeClr val="tx1"/>
                </a:solidFill>
              </a:rPr>
              <a:pPr/>
              <a:t>‹#›</a:t>
            </a:fld>
            <a:endParaRPr lang="en-US" sz="1400" dirty="0">
              <a:solidFill>
                <a:schemeClr val="tx1"/>
              </a:solidFill>
            </a:endParaRPr>
          </a:p>
        </p:txBody>
      </p:sp>
      <p:sp>
        <p:nvSpPr>
          <p:cNvPr id="11" name="Presentation Name Placeholder">
            <a:extLst>
              <a:ext uri="{FF2B5EF4-FFF2-40B4-BE49-F238E27FC236}">
                <a16:creationId xmlns:a16="http://schemas.microsoft.com/office/drawing/2014/main" id="{03584E8A-F72A-4242-89D7-514678E7BCDA}"/>
              </a:ext>
            </a:extLst>
          </p:cNvPr>
          <p:cNvSpPr txBox="1"/>
          <p:nvPr userDrawn="1"/>
        </p:nvSpPr>
        <p:spPr>
          <a:xfrm>
            <a:off x="486383" y="6301060"/>
            <a:ext cx="11102749" cy="307777"/>
          </a:xfrm>
          <a:prstGeom prst="rect">
            <a:avLst/>
          </a:prstGeom>
          <a:noFill/>
        </p:spPr>
        <p:txBody>
          <a:bodyPr wrap="square" rtlCol="0">
            <a:spAutoFit/>
          </a:bodyPr>
          <a:lstStyle/>
          <a:p>
            <a:pPr algn="r"/>
            <a:r>
              <a:rPr lang="en-US" sz="1400" dirty="0">
                <a:solidFill>
                  <a:schemeClr val="accent1"/>
                </a:solidFill>
                <a:latin typeface="Arial" panose="020B0604020202020204" pitchFamily="34" charset="0"/>
                <a:cs typeface="Arial" panose="020B0604020202020204" pitchFamily="34" charset="0"/>
              </a:rPr>
              <a:t>NYS Office of Community Renewal</a:t>
            </a:r>
          </a:p>
        </p:txBody>
      </p:sp>
    </p:spTree>
    <p:extLst>
      <p:ext uri="{BB962C8B-B14F-4D97-AF65-F5344CB8AC3E}">
        <p14:creationId xmlns:p14="http://schemas.microsoft.com/office/powerpoint/2010/main" val="2097792098"/>
      </p:ext>
    </p:extLst>
  </p:cSld>
  <p:clrMap bg1="lt1" tx1="dk1" bg2="lt2" tx2="dk2" accent1="accent1" accent2="accent2" accent3="accent3" accent4="accent4" accent5="accent5" accent6="accent6" hlink="hlink" folHlink="folHlink"/>
  <p:sldLayoutIdLst>
    <p:sldLayoutId id="214748365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econdary Background/Border">
            <a:extLst>
              <a:ext uri="{FF2B5EF4-FFF2-40B4-BE49-F238E27FC236}">
                <a16:creationId xmlns:a16="http://schemas.microsoft.com/office/drawing/2014/main" id="{82150BE2-2675-9948-AEF9-B523DC99ECFA}"/>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7AA5"/>
              </a:solidFill>
            </a:endParaRPr>
          </a:p>
        </p:txBody>
      </p:sp>
      <p:sp>
        <p:nvSpPr>
          <p:cNvPr id="8" name="White Bakcground">
            <a:extLst>
              <a:ext uri="{FF2B5EF4-FFF2-40B4-BE49-F238E27FC236}">
                <a16:creationId xmlns:a16="http://schemas.microsoft.com/office/drawing/2014/main" id="{7E6DD2F3-EC24-A1D7-556B-40775410FDD9}"/>
              </a:ext>
            </a:extLst>
          </p:cNvPr>
          <p:cNvSpPr>
            <a:spLocks noGrp="1" noRot="1" noMove="1" noResize="1" noEditPoints="1" noAdjustHandles="1" noChangeArrowheads="1" noChangeShapeType="1"/>
          </p:cNvSpPr>
          <p:nvPr userDrawn="1"/>
        </p:nvSpPr>
        <p:spPr>
          <a:xfrm>
            <a:off x="184404" y="182880"/>
            <a:ext cx="11823192" cy="6492240"/>
          </a:xfrm>
          <a:prstGeom prst="roundRect">
            <a:avLst>
              <a:gd name="adj" fmla="val 36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9025996"/>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audio" Target="../media/audio1.wav"/><Relationship Id="rId7" Type="http://schemas.openxmlformats.org/officeDocument/2006/relationships/diagramColors" Target="../diagrams/colors1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audio" Target="../media/audio1.wav"/><Relationship Id="rId4" Type="http://schemas.openxmlformats.org/officeDocument/2006/relationships/diagramData" Target="../diagrams/data11.xm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audio" Target="../media/audio1.wav"/><Relationship Id="rId7" Type="http://schemas.openxmlformats.org/officeDocument/2006/relationships/diagramColors" Target="../diagrams/colors1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audio" Target="../media/audio1.wav"/><Relationship Id="rId4" Type="http://schemas.openxmlformats.org/officeDocument/2006/relationships/diagramData" Target="../diagrams/data13.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audio" Target="../media/audio1.wav"/><Relationship Id="rId7" Type="http://schemas.openxmlformats.org/officeDocument/2006/relationships/diagramColors" Target="../diagrams/colors15.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openxmlformats.org/officeDocument/2006/relationships/audio" Target="../media/audio1.wav"/><Relationship Id="rId4" Type="http://schemas.openxmlformats.org/officeDocument/2006/relationships/diagramData" Target="../diagrams/data15.xm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1.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20.png"/><Relationship Id="rId7" Type="http://schemas.openxmlformats.org/officeDocument/2006/relationships/diagramColors" Target="../diagrams/colors34.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42.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21.png"/><Relationship Id="rId7" Type="http://schemas.openxmlformats.org/officeDocument/2006/relationships/diagramColors" Target="../diagrams/colors35.xm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43.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22.png"/><Relationship Id="rId7" Type="http://schemas.openxmlformats.org/officeDocument/2006/relationships/diagramColors" Target="../diagrams/colors36.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5.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image" Target="../media/image28.png"/><Relationship Id="rId7" Type="http://schemas.openxmlformats.org/officeDocument/2006/relationships/diagramColors" Target="../diagrams/colors46.xml"/><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59.xml.rels><?xml version="1.0" encoding="UTF-8" standalone="yes"?>
<Relationships xmlns="http://schemas.openxmlformats.org/package/2006/relationships"><Relationship Id="rId3" Type="http://schemas.openxmlformats.org/officeDocument/2006/relationships/hyperlink" Target="mailto:Charles.Philion@hcr.ny.gov" TargetMode="External"/><Relationship Id="rId2" Type="http://schemas.openxmlformats.org/officeDocument/2006/relationships/hyperlink" Target="mailto:Scott.LaMountain@hcr.ny.gov" TargetMode="External"/><Relationship Id="rId1" Type="http://schemas.openxmlformats.org/officeDocument/2006/relationships/slideLayout" Target="../slideLayouts/slideLayout4.xml"/><Relationship Id="rId4" Type="http://schemas.openxmlformats.org/officeDocument/2006/relationships/hyperlink" Target="mailto:OCRINFO@hcr.ny.gov"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6E95ED-5986-FC45-BF5A-6B4926DAFF8E}"/>
              </a:ext>
            </a:extLst>
          </p:cNvPr>
          <p:cNvSpPr>
            <a:spLocks noGrp="1"/>
          </p:cNvSpPr>
          <p:nvPr>
            <p:ph type="body" sz="quarter" idx="12"/>
          </p:nvPr>
        </p:nvSpPr>
        <p:spPr/>
        <p:txBody>
          <a:bodyPr>
            <a:normAutofit fontScale="92500" lnSpcReduction="10000"/>
          </a:bodyPr>
          <a:lstStyle/>
          <a:p>
            <a:pPr algn="ctr"/>
            <a:r>
              <a:rPr lang="en-US" dirty="0"/>
              <a:t>Training for applicants, </a:t>
            </a:r>
          </a:p>
          <a:p>
            <a:pPr algn="ctr"/>
            <a:r>
              <a:rPr lang="en-US" dirty="0"/>
              <a:t>administrators &amp; consultants</a:t>
            </a:r>
          </a:p>
        </p:txBody>
      </p:sp>
      <p:sp>
        <p:nvSpPr>
          <p:cNvPr id="4" name="Text Placeholder 3">
            <a:extLst>
              <a:ext uri="{FF2B5EF4-FFF2-40B4-BE49-F238E27FC236}">
                <a16:creationId xmlns:a16="http://schemas.microsoft.com/office/drawing/2014/main" id="{A658B73D-9DEC-1084-ED07-F6850F4D3A11}"/>
              </a:ext>
            </a:extLst>
          </p:cNvPr>
          <p:cNvSpPr>
            <a:spLocks noGrp="1"/>
          </p:cNvSpPr>
          <p:nvPr>
            <p:ph type="body" sz="quarter" idx="15"/>
          </p:nvPr>
        </p:nvSpPr>
        <p:spPr/>
        <p:txBody>
          <a:bodyPr>
            <a:normAutofit fontScale="92500"/>
          </a:bodyPr>
          <a:lstStyle/>
          <a:p>
            <a:r>
              <a:rPr lang="en-US" dirty="0"/>
              <a:t>Conducting income surveys for </a:t>
            </a:r>
            <a:r>
              <a:rPr lang="en-US" dirty="0" err="1"/>
              <a:t>cdbg</a:t>
            </a:r>
            <a:r>
              <a:rPr lang="en-US" dirty="0"/>
              <a:t> eligibility</a:t>
            </a:r>
          </a:p>
        </p:txBody>
      </p:sp>
      <p:pic>
        <p:nvPicPr>
          <p:cNvPr id="6" name="Picture Placeholder 5" descr="A picture containing calendar&#10;&#10;AI-generated content may be incorrect.">
            <a:extLst>
              <a:ext uri="{FF2B5EF4-FFF2-40B4-BE49-F238E27FC236}">
                <a16:creationId xmlns:a16="http://schemas.microsoft.com/office/drawing/2014/main" id="{582CADF0-E250-C682-5C7D-37E891922D6D}"/>
              </a:ext>
            </a:extLst>
          </p:cNvPr>
          <p:cNvPicPr>
            <a:picLocks noGrp="1" noChangeAspect="1"/>
          </p:cNvPicPr>
          <p:nvPr>
            <p:ph type="pic" sz="quarter" idx="14"/>
          </p:nvPr>
        </p:nvPicPr>
        <p:blipFill>
          <a:blip r:embed="rId3"/>
          <a:srcRect l="6243" r="6243"/>
          <a:stretch>
            <a:fillRect/>
          </a:stretch>
        </p:blipFill>
        <p:spPr/>
      </p:pic>
    </p:spTree>
    <p:extLst>
      <p:ext uri="{BB962C8B-B14F-4D97-AF65-F5344CB8AC3E}">
        <p14:creationId xmlns:p14="http://schemas.microsoft.com/office/powerpoint/2010/main" val="3960415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iagram&#10;&#10;AI-generated content may be incorrect.">
            <a:extLst>
              <a:ext uri="{FF2B5EF4-FFF2-40B4-BE49-F238E27FC236}">
                <a16:creationId xmlns:a16="http://schemas.microsoft.com/office/drawing/2014/main" id="{3BEE2D6B-6E95-348D-C5B3-75D43CCEF5C3}"/>
              </a:ext>
            </a:extLst>
          </p:cNvPr>
          <p:cNvPicPr>
            <a:picLocks noGrp="1" noChangeAspect="1"/>
          </p:cNvPicPr>
          <p:nvPr>
            <p:ph type="pic" sz="quarter" idx="14"/>
          </p:nvPr>
        </p:nvPicPr>
        <p:blipFill>
          <a:blip r:embed="rId3"/>
          <a:srcRect l="6243" r="6243"/>
          <a:stretch>
            <a:fillRect/>
          </a:stretch>
        </p:blipFill>
        <p:spPr/>
      </p:pic>
      <p:sp>
        <p:nvSpPr>
          <p:cNvPr id="3" name="Text Placeholder 2">
            <a:extLst>
              <a:ext uri="{FF2B5EF4-FFF2-40B4-BE49-F238E27FC236}">
                <a16:creationId xmlns:a16="http://schemas.microsoft.com/office/drawing/2014/main" id="{45F834F4-09B5-7D79-E1F7-DEE43C7A113E}"/>
              </a:ext>
            </a:extLst>
          </p:cNvPr>
          <p:cNvSpPr>
            <a:spLocks noGrp="1"/>
          </p:cNvSpPr>
          <p:nvPr>
            <p:ph type="body" sz="quarter" idx="15"/>
          </p:nvPr>
        </p:nvSpPr>
        <p:spPr/>
        <p:txBody>
          <a:bodyPr>
            <a:normAutofit fontScale="92500"/>
          </a:bodyPr>
          <a:lstStyle/>
          <a:p>
            <a:r>
              <a:rPr lang="en-US" dirty="0"/>
              <a:t>Section 2</a:t>
            </a:r>
          </a:p>
          <a:p>
            <a:r>
              <a:rPr lang="en-US" dirty="0"/>
              <a:t>Core definitions that drive validity </a:t>
            </a:r>
          </a:p>
        </p:txBody>
      </p:sp>
    </p:spTree>
    <p:extLst>
      <p:ext uri="{BB962C8B-B14F-4D97-AF65-F5344CB8AC3E}">
        <p14:creationId xmlns:p14="http://schemas.microsoft.com/office/powerpoint/2010/main" val="36758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EBE6472-CD06-B64F-69BA-651D8D8A7A85}"/>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2ABC2610-C2E2-CFB7-9B0D-E44983D466CE}"/>
              </a:ext>
            </a:extLst>
          </p:cNvPr>
          <p:cNvSpPr>
            <a:spLocks noGrp="1"/>
          </p:cNvSpPr>
          <p:nvPr>
            <p:ph type="body" sz="quarter" idx="12"/>
          </p:nvPr>
        </p:nvSpPr>
        <p:spPr/>
        <p:txBody>
          <a:bodyPr/>
          <a:lstStyle/>
          <a:p>
            <a:r>
              <a:rPr lang="en-US" dirty="0"/>
              <a:t>Section 2 – core definitions that drive validity</a:t>
            </a:r>
          </a:p>
          <a:p>
            <a:endParaRPr lang="en-US" dirty="0"/>
          </a:p>
        </p:txBody>
      </p:sp>
    </p:spTree>
    <p:extLst>
      <p:ext uri="{BB962C8B-B14F-4D97-AF65-F5344CB8AC3E}">
        <p14:creationId xmlns:p14="http://schemas.microsoft.com/office/powerpoint/2010/main" val="404266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0D1F782-9B1A-431A-F02A-6764A505634C}"/>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A36B9990-20AB-DBFD-A746-7FB4AB4D852B}"/>
              </a:ext>
            </a:extLst>
          </p:cNvPr>
          <p:cNvSpPr>
            <a:spLocks noGrp="1"/>
          </p:cNvSpPr>
          <p:nvPr>
            <p:ph type="body" sz="quarter" idx="12"/>
          </p:nvPr>
        </p:nvSpPr>
        <p:spPr/>
        <p:txBody>
          <a:bodyPr/>
          <a:lstStyle/>
          <a:p>
            <a:r>
              <a:rPr lang="en-US" dirty="0"/>
              <a:t>Section 2 – core definitions that drive validity</a:t>
            </a:r>
          </a:p>
        </p:txBody>
      </p:sp>
    </p:spTree>
    <p:extLst>
      <p:ext uri="{BB962C8B-B14F-4D97-AF65-F5344CB8AC3E}">
        <p14:creationId xmlns:p14="http://schemas.microsoft.com/office/powerpoint/2010/main" val="393776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939B977-C07E-C9AA-1839-38BC739895C0}"/>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8405CA37-2428-025F-BCD4-03848D78835B}"/>
              </a:ext>
            </a:extLst>
          </p:cNvPr>
          <p:cNvSpPr>
            <a:spLocks noGrp="1"/>
          </p:cNvSpPr>
          <p:nvPr>
            <p:ph type="body" sz="quarter" idx="12"/>
          </p:nvPr>
        </p:nvSpPr>
        <p:spPr/>
        <p:txBody>
          <a:bodyPr/>
          <a:lstStyle/>
          <a:p>
            <a:r>
              <a:rPr lang="en-US" dirty="0"/>
              <a:t>Section 2 – core definitions that drive validity</a:t>
            </a:r>
          </a:p>
          <a:p>
            <a:endParaRPr lang="en-US" dirty="0"/>
          </a:p>
        </p:txBody>
      </p:sp>
    </p:spTree>
    <p:extLst>
      <p:ext uri="{BB962C8B-B14F-4D97-AF65-F5344CB8AC3E}">
        <p14:creationId xmlns:p14="http://schemas.microsoft.com/office/powerpoint/2010/main" val="186835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2D07DB26-962C-05ED-437F-3D0B9EF8A690}"/>
              </a:ext>
            </a:extLst>
          </p:cNvPr>
          <p:cNvGraphicFramePr/>
          <p:nvPr>
            <p:extLst>
              <p:ext uri="{D42A27DB-BD31-4B8C-83A1-F6EECF244321}">
                <p14:modId xmlns:p14="http://schemas.microsoft.com/office/powerpoint/2010/main" val="540973116"/>
              </p:ext>
            </p:extLst>
          </p:nvPr>
        </p:nvGraphicFramePr>
        <p:xfrm>
          <a:off x="474663" y="1158875"/>
          <a:ext cx="645735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13BD09DB-2012-BF24-1B14-1A89BF989524}"/>
              </a:ext>
            </a:extLst>
          </p:cNvPr>
          <p:cNvSpPr>
            <a:spLocks noGrp="1"/>
          </p:cNvSpPr>
          <p:nvPr>
            <p:ph type="body" sz="quarter" idx="12"/>
          </p:nvPr>
        </p:nvSpPr>
        <p:spPr/>
        <p:txBody>
          <a:bodyPr/>
          <a:lstStyle/>
          <a:p>
            <a:r>
              <a:rPr lang="en-US" dirty="0"/>
              <a:t>Example: Service area definition</a:t>
            </a:r>
          </a:p>
        </p:txBody>
      </p:sp>
      <p:pic>
        <p:nvPicPr>
          <p:cNvPr id="12" name="Picture 11" descr="Map&#10;&#10;AI-generated content may be incorrect.">
            <a:extLst>
              <a:ext uri="{FF2B5EF4-FFF2-40B4-BE49-F238E27FC236}">
                <a16:creationId xmlns:a16="http://schemas.microsoft.com/office/drawing/2014/main" id="{AE2F3D7B-34B2-0B9E-1CA2-58610F59BF4E}"/>
              </a:ext>
            </a:extLst>
          </p:cNvPr>
          <p:cNvPicPr>
            <a:picLocks noChangeAspect="1"/>
          </p:cNvPicPr>
          <p:nvPr/>
        </p:nvPicPr>
        <p:blipFill>
          <a:blip r:embed="rId8"/>
          <a:srcRect l="2553" t="3286" b="1643"/>
          <a:stretch>
            <a:fillRect/>
          </a:stretch>
        </p:blipFill>
        <p:spPr>
          <a:xfrm>
            <a:off x="7791718" y="1026128"/>
            <a:ext cx="3593206" cy="5161947"/>
          </a:xfrm>
          <a:prstGeom prst="rect">
            <a:avLst/>
          </a:prstGeom>
        </p:spPr>
      </p:pic>
    </p:spTree>
    <p:extLst>
      <p:ext uri="{BB962C8B-B14F-4D97-AF65-F5344CB8AC3E}">
        <p14:creationId xmlns:p14="http://schemas.microsoft.com/office/powerpoint/2010/main" val="304513028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31C1E-6F82-1F67-0F2C-F343BCCA6388}"/>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52518B0-B9AB-6E10-0B6B-3CB8A9D2024E}"/>
              </a:ext>
            </a:extLst>
          </p:cNvPr>
          <p:cNvGraphicFramePr/>
          <p:nvPr>
            <p:extLst>
              <p:ext uri="{D42A27DB-BD31-4B8C-83A1-F6EECF244321}">
                <p14:modId xmlns:p14="http://schemas.microsoft.com/office/powerpoint/2010/main" val="3636783013"/>
              </p:ext>
            </p:extLst>
          </p:nvPr>
        </p:nvGraphicFramePr>
        <p:xfrm>
          <a:off x="474663" y="1158875"/>
          <a:ext cx="6457359"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 Placeholder 2">
            <a:extLst>
              <a:ext uri="{FF2B5EF4-FFF2-40B4-BE49-F238E27FC236}">
                <a16:creationId xmlns:a16="http://schemas.microsoft.com/office/drawing/2014/main" id="{18DA5508-04FA-E2E9-4DD9-DACA9F3EF9BC}"/>
              </a:ext>
            </a:extLst>
          </p:cNvPr>
          <p:cNvSpPr>
            <a:spLocks noGrp="1"/>
          </p:cNvSpPr>
          <p:nvPr>
            <p:ph type="body" sz="quarter" idx="12"/>
          </p:nvPr>
        </p:nvSpPr>
        <p:spPr/>
        <p:txBody>
          <a:bodyPr/>
          <a:lstStyle/>
          <a:p>
            <a:r>
              <a:rPr lang="en-US" dirty="0"/>
              <a:t>Example: Service area definition</a:t>
            </a:r>
          </a:p>
        </p:txBody>
      </p:sp>
      <p:pic>
        <p:nvPicPr>
          <p:cNvPr id="12" name="Picture 11" descr="Map&#10;&#10;AI-generated content may be incorrect.">
            <a:extLst>
              <a:ext uri="{FF2B5EF4-FFF2-40B4-BE49-F238E27FC236}">
                <a16:creationId xmlns:a16="http://schemas.microsoft.com/office/drawing/2014/main" id="{22A997A6-023F-C6D8-0981-76855D80CAF4}"/>
              </a:ext>
            </a:extLst>
          </p:cNvPr>
          <p:cNvPicPr>
            <a:picLocks noChangeAspect="1"/>
          </p:cNvPicPr>
          <p:nvPr/>
        </p:nvPicPr>
        <p:blipFill>
          <a:blip r:embed="rId9"/>
          <a:srcRect l="2553" t="3286" b="1643"/>
          <a:stretch>
            <a:fillRect/>
          </a:stretch>
        </p:blipFill>
        <p:spPr>
          <a:xfrm>
            <a:off x="7791718" y="1026128"/>
            <a:ext cx="3593206" cy="5161947"/>
          </a:xfrm>
          <a:prstGeom prst="rect">
            <a:avLst/>
          </a:prstGeom>
        </p:spPr>
      </p:pic>
    </p:spTree>
    <p:extLst>
      <p:ext uri="{BB962C8B-B14F-4D97-AF65-F5344CB8AC3E}">
        <p14:creationId xmlns:p14="http://schemas.microsoft.com/office/powerpoint/2010/main" val="3742943499"/>
      </p:ext>
    </p:extLst>
  </p:cSld>
  <p:clrMapOvr>
    <a:masterClrMapping/>
  </p:clrMapOvr>
  <mc:AlternateContent xmlns:mc="http://schemas.openxmlformats.org/markup-compatibility/2006" xmlns:p14="http://schemas.microsoft.com/office/powerpoint/2010/main">
    <mc:Choice Requires="p14">
      <p:transition spd="slow" p14:dur="4000">
        <p:randomBar dir="vert"/>
        <p:sndAc>
          <p:stSnd>
            <p:snd r:embed="rId3" name="chimes.wav"/>
          </p:stSnd>
        </p:sndAc>
      </p:transition>
    </mc:Choice>
    <mc:Fallback xmlns="">
      <p:transition spd="slow">
        <p:randomBar dir="vert"/>
        <p:sndAc>
          <p:stSnd>
            <p:snd r:embed="rId10" name="chimes.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EC3135A-43F4-6143-C042-3F300DF904E9}"/>
              </a:ext>
            </a:extLst>
          </p:cNvPr>
          <p:cNvGraphicFramePr/>
          <p:nvPr>
            <p:extLst>
              <p:ext uri="{D42A27DB-BD31-4B8C-83A1-F6EECF244321}">
                <p14:modId xmlns:p14="http://schemas.microsoft.com/office/powerpoint/2010/main" val="4080088389"/>
              </p:ext>
            </p:extLst>
          </p:nvPr>
        </p:nvGraphicFramePr>
        <p:xfrm>
          <a:off x="474663" y="1158875"/>
          <a:ext cx="645735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3F616DE1-E5B1-BEF4-221A-A68DF41421C3}"/>
              </a:ext>
            </a:extLst>
          </p:cNvPr>
          <p:cNvSpPr>
            <a:spLocks noGrp="1"/>
          </p:cNvSpPr>
          <p:nvPr>
            <p:ph type="body" sz="quarter" idx="12"/>
          </p:nvPr>
        </p:nvSpPr>
        <p:spPr/>
        <p:txBody>
          <a:bodyPr/>
          <a:lstStyle/>
          <a:p>
            <a:r>
              <a:rPr lang="en-US" dirty="0"/>
              <a:t>Example: service area definition</a:t>
            </a:r>
          </a:p>
        </p:txBody>
      </p:sp>
      <p:pic>
        <p:nvPicPr>
          <p:cNvPr id="6" name="Picture 5" descr="Application&#10;&#10;AI-generated content may be incorrect.">
            <a:extLst>
              <a:ext uri="{FF2B5EF4-FFF2-40B4-BE49-F238E27FC236}">
                <a16:creationId xmlns:a16="http://schemas.microsoft.com/office/drawing/2014/main" id="{675788E5-D630-EF5C-F8E7-9191DE968B74}"/>
              </a:ext>
            </a:extLst>
          </p:cNvPr>
          <p:cNvPicPr>
            <a:picLocks noChangeAspect="1"/>
          </p:cNvPicPr>
          <p:nvPr/>
        </p:nvPicPr>
        <p:blipFill>
          <a:blip r:embed="rId8"/>
          <a:srcRect l="3225" t="3516"/>
          <a:stretch>
            <a:fillRect/>
          </a:stretch>
        </p:blipFill>
        <p:spPr>
          <a:xfrm>
            <a:off x="7701567" y="975360"/>
            <a:ext cx="3417164" cy="5218331"/>
          </a:xfrm>
          <a:prstGeom prst="rect">
            <a:avLst/>
          </a:prstGeom>
        </p:spPr>
      </p:pic>
    </p:spTree>
    <p:extLst>
      <p:ext uri="{BB962C8B-B14F-4D97-AF65-F5344CB8AC3E}">
        <p14:creationId xmlns:p14="http://schemas.microsoft.com/office/powerpoint/2010/main" val="10538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F4A7220E-3747-BA5E-088B-EC5642D22AE6}"/>
              </a:ext>
            </a:extLst>
          </p:cNvPr>
          <p:cNvGraphicFramePr/>
          <p:nvPr>
            <p:extLst>
              <p:ext uri="{D42A27DB-BD31-4B8C-83A1-F6EECF244321}">
                <p14:modId xmlns:p14="http://schemas.microsoft.com/office/powerpoint/2010/main" val="790649494"/>
              </p:ext>
            </p:extLst>
          </p:nvPr>
        </p:nvGraphicFramePr>
        <p:xfrm>
          <a:off x="474663" y="1158875"/>
          <a:ext cx="6457359"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 Placeholder 2">
            <a:extLst>
              <a:ext uri="{FF2B5EF4-FFF2-40B4-BE49-F238E27FC236}">
                <a16:creationId xmlns:a16="http://schemas.microsoft.com/office/drawing/2014/main" id="{72318553-D08B-00A5-67E6-51241CDDE05E}"/>
              </a:ext>
            </a:extLst>
          </p:cNvPr>
          <p:cNvSpPr>
            <a:spLocks noGrp="1"/>
          </p:cNvSpPr>
          <p:nvPr>
            <p:ph type="body" sz="quarter" idx="12"/>
          </p:nvPr>
        </p:nvSpPr>
        <p:spPr/>
        <p:txBody>
          <a:bodyPr/>
          <a:lstStyle/>
          <a:p>
            <a:r>
              <a:rPr lang="en-US" dirty="0"/>
              <a:t>Example: service area definition</a:t>
            </a:r>
          </a:p>
        </p:txBody>
      </p:sp>
      <p:pic>
        <p:nvPicPr>
          <p:cNvPr id="6" name="Picture 5" descr="Application&#10;&#10;AI-generated content may be incorrect.">
            <a:extLst>
              <a:ext uri="{FF2B5EF4-FFF2-40B4-BE49-F238E27FC236}">
                <a16:creationId xmlns:a16="http://schemas.microsoft.com/office/drawing/2014/main" id="{076B6BE5-55C5-DE19-172B-4AA8D907D09C}"/>
              </a:ext>
            </a:extLst>
          </p:cNvPr>
          <p:cNvPicPr>
            <a:picLocks noChangeAspect="1"/>
          </p:cNvPicPr>
          <p:nvPr/>
        </p:nvPicPr>
        <p:blipFill>
          <a:blip r:embed="rId9"/>
          <a:srcRect l="3225" t="3516"/>
          <a:stretch>
            <a:fillRect/>
          </a:stretch>
        </p:blipFill>
        <p:spPr>
          <a:xfrm>
            <a:off x="7701567" y="975360"/>
            <a:ext cx="3417164" cy="5218331"/>
          </a:xfrm>
          <a:prstGeom prst="rect">
            <a:avLst/>
          </a:prstGeom>
        </p:spPr>
      </p:pic>
    </p:spTree>
    <p:extLst>
      <p:ext uri="{BB962C8B-B14F-4D97-AF65-F5344CB8AC3E}">
        <p14:creationId xmlns:p14="http://schemas.microsoft.com/office/powerpoint/2010/main" val="3614007590"/>
      </p:ext>
    </p:extLst>
  </p:cSld>
  <p:clrMapOvr>
    <a:masterClrMapping/>
  </p:clrMapOvr>
  <mc:AlternateContent xmlns:mc="http://schemas.openxmlformats.org/markup-compatibility/2006" xmlns:p14="http://schemas.microsoft.com/office/powerpoint/2010/main">
    <mc:Choice Requires="p14">
      <p:transition spd="slow" p14:dur="4000">
        <p:randomBar dir="vert"/>
        <p:sndAc>
          <p:stSnd>
            <p:snd r:embed="rId3" name="chimes.wav"/>
          </p:stSnd>
        </p:sndAc>
      </p:transition>
    </mc:Choice>
    <mc:Fallback xmlns="">
      <p:transition spd="slow">
        <p:randomBar dir="vert"/>
        <p:sndAc>
          <p:stSnd>
            <p:snd r:embed="rId10"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1C5746D3-C305-57E6-B6D7-B18A9013F4E0}"/>
              </a:ext>
            </a:extLst>
          </p:cNvPr>
          <p:cNvGraphicFramePr/>
          <p:nvPr/>
        </p:nvGraphicFramePr>
        <p:xfrm>
          <a:off x="474663" y="1158875"/>
          <a:ext cx="645735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360AE41B-8E04-F320-FA0C-2FB06246CF6C}"/>
              </a:ext>
            </a:extLst>
          </p:cNvPr>
          <p:cNvSpPr>
            <a:spLocks noGrp="1"/>
          </p:cNvSpPr>
          <p:nvPr>
            <p:ph type="body" sz="quarter" idx="12"/>
          </p:nvPr>
        </p:nvSpPr>
        <p:spPr/>
        <p:txBody>
          <a:bodyPr/>
          <a:lstStyle/>
          <a:p>
            <a:r>
              <a:rPr lang="en-US" dirty="0"/>
              <a:t>Example service area definition</a:t>
            </a:r>
          </a:p>
        </p:txBody>
      </p:sp>
      <p:pic>
        <p:nvPicPr>
          <p:cNvPr id="6" name="Picture 5" descr="Map&#10;&#10;AI-generated content may be incorrect.">
            <a:extLst>
              <a:ext uri="{FF2B5EF4-FFF2-40B4-BE49-F238E27FC236}">
                <a16:creationId xmlns:a16="http://schemas.microsoft.com/office/drawing/2014/main" id="{8F918BA6-D8FA-7AF6-D3DC-6FA5BA396CB7}"/>
              </a:ext>
            </a:extLst>
          </p:cNvPr>
          <p:cNvPicPr>
            <a:picLocks noChangeAspect="1"/>
          </p:cNvPicPr>
          <p:nvPr/>
        </p:nvPicPr>
        <p:blipFill>
          <a:blip r:embed="rId8"/>
          <a:stretch>
            <a:fillRect/>
          </a:stretch>
        </p:blipFill>
        <p:spPr>
          <a:xfrm>
            <a:off x="7753083" y="975360"/>
            <a:ext cx="3644720" cy="5396988"/>
          </a:xfrm>
          <a:prstGeom prst="rect">
            <a:avLst/>
          </a:prstGeom>
        </p:spPr>
      </p:pic>
    </p:spTree>
    <p:extLst>
      <p:ext uri="{BB962C8B-B14F-4D97-AF65-F5344CB8AC3E}">
        <p14:creationId xmlns:p14="http://schemas.microsoft.com/office/powerpoint/2010/main" val="380619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9EB0D05-42CE-E6E9-6BB0-FAA28DFEBE4E}"/>
              </a:ext>
            </a:extLst>
          </p:cNvPr>
          <p:cNvGraphicFramePr/>
          <p:nvPr/>
        </p:nvGraphicFramePr>
        <p:xfrm>
          <a:off x="474663" y="1158875"/>
          <a:ext cx="6457359"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 Placeholder 2">
            <a:extLst>
              <a:ext uri="{FF2B5EF4-FFF2-40B4-BE49-F238E27FC236}">
                <a16:creationId xmlns:a16="http://schemas.microsoft.com/office/drawing/2014/main" id="{2175BAF5-4D3F-8AC1-58F7-A54141333E9C}"/>
              </a:ext>
            </a:extLst>
          </p:cNvPr>
          <p:cNvSpPr>
            <a:spLocks noGrp="1"/>
          </p:cNvSpPr>
          <p:nvPr>
            <p:ph type="body" sz="quarter" idx="12"/>
          </p:nvPr>
        </p:nvSpPr>
        <p:spPr/>
        <p:txBody>
          <a:bodyPr/>
          <a:lstStyle/>
          <a:p>
            <a:r>
              <a:rPr lang="en-US" dirty="0"/>
              <a:t>Example: service area definition</a:t>
            </a:r>
          </a:p>
        </p:txBody>
      </p:sp>
      <p:pic>
        <p:nvPicPr>
          <p:cNvPr id="5" name="Picture 4" descr="Map&#10;&#10;AI-generated content may be incorrect.">
            <a:extLst>
              <a:ext uri="{FF2B5EF4-FFF2-40B4-BE49-F238E27FC236}">
                <a16:creationId xmlns:a16="http://schemas.microsoft.com/office/drawing/2014/main" id="{344651EF-F5AE-6E7E-AA4E-2CC8DDEF04D8}"/>
              </a:ext>
            </a:extLst>
          </p:cNvPr>
          <p:cNvPicPr>
            <a:picLocks noChangeAspect="1"/>
          </p:cNvPicPr>
          <p:nvPr/>
        </p:nvPicPr>
        <p:blipFill>
          <a:blip r:embed="rId9"/>
          <a:stretch>
            <a:fillRect/>
          </a:stretch>
        </p:blipFill>
        <p:spPr>
          <a:xfrm>
            <a:off x="7753083" y="975360"/>
            <a:ext cx="3644720" cy="5396988"/>
          </a:xfrm>
          <a:prstGeom prst="rect">
            <a:avLst/>
          </a:prstGeom>
        </p:spPr>
      </p:pic>
    </p:spTree>
    <p:extLst>
      <p:ext uri="{BB962C8B-B14F-4D97-AF65-F5344CB8AC3E}">
        <p14:creationId xmlns:p14="http://schemas.microsoft.com/office/powerpoint/2010/main" val="1516706745"/>
      </p:ext>
    </p:extLst>
  </p:cSld>
  <p:clrMapOvr>
    <a:masterClrMapping/>
  </p:clrMapOvr>
  <mc:AlternateContent xmlns:mc="http://schemas.openxmlformats.org/markup-compatibility/2006" xmlns:p14="http://schemas.microsoft.com/office/powerpoint/2010/main">
    <mc:Choice Requires="p14">
      <p:transition spd="slow" p14:dur="4000">
        <p:randomBar dir="vert"/>
        <p:sndAc>
          <p:stSnd>
            <p:snd r:embed="rId3" name="chimes.wav"/>
          </p:stSnd>
        </p:sndAc>
      </p:transition>
    </mc:Choice>
    <mc:Fallback xmlns="">
      <p:transition spd="slow">
        <p:randomBar dir="vert"/>
        <p:sndAc>
          <p:stSnd>
            <p:snd r:embed="rId10"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962485-339E-EEB4-ED2A-E8909405B6C2}"/>
              </a:ext>
            </a:extLst>
          </p:cNvPr>
          <p:cNvSpPr>
            <a:spLocks noGrp="1"/>
          </p:cNvSpPr>
          <p:nvPr>
            <p:ph type="body" sz="quarter" idx="12"/>
          </p:nvPr>
        </p:nvSpPr>
        <p:spPr/>
        <p:txBody>
          <a:bodyPr/>
          <a:lstStyle/>
          <a:p>
            <a:r>
              <a:rPr lang="en-US" dirty="0"/>
              <a:t>agenda</a:t>
            </a:r>
          </a:p>
        </p:txBody>
      </p:sp>
      <p:graphicFrame>
        <p:nvGraphicFramePr>
          <p:cNvPr id="5" name="Text Placeholder 1">
            <a:extLst>
              <a:ext uri="{FF2B5EF4-FFF2-40B4-BE49-F238E27FC236}">
                <a16:creationId xmlns:a16="http://schemas.microsoft.com/office/drawing/2014/main" id="{C1AA9F8C-F725-35D5-1996-83BE81F6778B}"/>
              </a:ext>
            </a:extLst>
          </p:cNvPr>
          <p:cNvGraphicFramePr/>
          <p:nvPr>
            <p:extLst>
              <p:ext uri="{D42A27DB-BD31-4B8C-83A1-F6EECF244321}">
                <p14:modId xmlns:p14="http://schemas.microsoft.com/office/powerpoint/2010/main" val="1252343856"/>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450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F3654FF-E9E2-78C0-2F3F-3259D4DF3E41}"/>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EF5332A6-9369-7D64-92FA-70409809BB16}"/>
              </a:ext>
            </a:extLst>
          </p:cNvPr>
          <p:cNvSpPr>
            <a:spLocks noGrp="1"/>
          </p:cNvSpPr>
          <p:nvPr>
            <p:ph type="body" sz="quarter" idx="12"/>
          </p:nvPr>
        </p:nvSpPr>
        <p:spPr/>
        <p:txBody>
          <a:bodyPr/>
          <a:lstStyle/>
          <a:p>
            <a:r>
              <a:rPr lang="en-US" dirty="0"/>
              <a:t>Section 2 – core definitions that drive validity</a:t>
            </a:r>
          </a:p>
          <a:p>
            <a:endParaRPr lang="en-US" dirty="0"/>
          </a:p>
        </p:txBody>
      </p:sp>
    </p:spTree>
    <p:extLst>
      <p:ext uri="{BB962C8B-B14F-4D97-AF65-F5344CB8AC3E}">
        <p14:creationId xmlns:p14="http://schemas.microsoft.com/office/powerpoint/2010/main" val="1120786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10;&#10;AI-generated content may be incorrect.">
            <a:extLst>
              <a:ext uri="{FF2B5EF4-FFF2-40B4-BE49-F238E27FC236}">
                <a16:creationId xmlns:a16="http://schemas.microsoft.com/office/drawing/2014/main" id="{1BBF51C3-7E14-C807-F176-70662D58D7EF}"/>
              </a:ext>
            </a:extLst>
          </p:cNvPr>
          <p:cNvPicPr>
            <a:picLocks noGrp="1" noChangeAspect="1"/>
          </p:cNvPicPr>
          <p:nvPr>
            <p:ph type="pic" sz="quarter" idx="14"/>
          </p:nvPr>
        </p:nvPicPr>
        <p:blipFill>
          <a:blip r:embed="rId3"/>
          <a:srcRect l="6243" r="6243"/>
          <a:stretch>
            <a:fillRect/>
          </a:stretch>
        </p:blipFill>
        <p:spPr/>
      </p:pic>
      <p:sp>
        <p:nvSpPr>
          <p:cNvPr id="3" name="Text Placeholder 2">
            <a:extLst>
              <a:ext uri="{FF2B5EF4-FFF2-40B4-BE49-F238E27FC236}">
                <a16:creationId xmlns:a16="http://schemas.microsoft.com/office/drawing/2014/main" id="{4DCCD071-3F9F-61B2-E0A7-E7034E9BF6C9}"/>
              </a:ext>
            </a:extLst>
          </p:cNvPr>
          <p:cNvSpPr>
            <a:spLocks noGrp="1"/>
          </p:cNvSpPr>
          <p:nvPr>
            <p:ph type="body" sz="quarter" idx="15"/>
          </p:nvPr>
        </p:nvSpPr>
        <p:spPr>
          <a:xfrm>
            <a:off x="485123" y="2048668"/>
            <a:ext cx="7201865" cy="2760663"/>
          </a:xfrm>
        </p:spPr>
        <p:txBody>
          <a:bodyPr>
            <a:normAutofit fontScale="92500"/>
          </a:bodyPr>
          <a:lstStyle/>
          <a:p>
            <a:r>
              <a:rPr lang="en-US" dirty="0"/>
              <a:t>Section 3 </a:t>
            </a:r>
          </a:p>
          <a:p>
            <a:r>
              <a:rPr lang="en-US" dirty="0"/>
              <a:t>Survey planning: </a:t>
            </a:r>
          </a:p>
          <a:p>
            <a:r>
              <a:rPr lang="en-US" dirty="0"/>
              <a:t>the who, where &amp; when</a:t>
            </a:r>
          </a:p>
        </p:txBody>
      </p:sp>
    </p:spTree>
    <p:extLst>
      <p:ext uri="{BB962C8B-B14F-4D97-AF65-F5344CB8AC3E}">
        <p14:creationId xmlns:p14="http://schemas.microsoft.com/office/powerpoint/2010/main" val="3811991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46B0B0A-27D8-E1A2-ADA2-BFFAB612614B}"/>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970CD70B-4281-8093-5047-EF4B0206F0B4}"/>
              </a:ext>
            </a:extLst>
          </p:cNvPr>
          <p:cNvSpPr>
            <a:spLocks noGrp="1"/>
          </p:cNvSpPr>
          <p:nvPr>
            <p:ph type="body" sz="quarter" idx="12"/>
          </p:nvPr>
        </p:nvSpPr>
        <p:spPr/>
        <p:txBody>
          <a:bodyPr/>
          <a:lstStyle/>
          <a:p>
            <a:r>
              <a:rPr lang="en-US" dirty="0"/>
              <a:t>Section 3 – survey planning: The Who, Where &amp; when</a:t>
            </a:r>
          </a:p>
        </p:txBody>
      </p:sp>
    </p:spTree>
    <p:extLst>
      <p:ext uri="{BB962C8B-B14F-4D97-AF65-F5344CB8AC3E}">
        <p14:creationId xmlns:p14="http://schemas.microsoft.com/office/powerpoint/2010/main" val="2891952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57C85-D57F-E872-60A2-337305689E50}"/>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9CECCE2-4136-01E6-0C9E-8754E7D0EA92}"/>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F9D7DC78-D7CE-973C-C261-3178F35F1B43}"/>
              </a:ext>
            </a:extLst>
          </p:cNvPr>
          <p:cNvSpPr>
            <a:spLocks noGrp="1"/>
          </p:cNvSpPr>
          <p:nvPr>
            <p:ph type="body" sz="quarter" idx="12"/>
          </p:nvPr>
        </p:nvSpPr>
        <p:spPr/>
        <p:txBody>
          <a:bodyPr/>
          <a:lstStyle/>
          <a:p>
            <a:r>
              <a:rPr lang="en-US" dirty="0"/>
              <a:t>Section 3 – survey planning: The Who, Where &amp; when</a:t>
            </a:r>
          </a:p>
        </p:txBody>
      </p:sp>
    </p:spTree>
    <p:extLst>
      <p:ext uri="{BB962C8B-B14F-4D97-AF65-F5344CB8AC3E}">
        <p14:creationId xmlns:p14="http://schemas.microsoft.com/office/powerpoint/2010/main" val="2258730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535B2-CFCD-A022-8B66-ED777443C544}"/>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24C4A69-CAE3-7276-2AB7-8520DB2296C0}"/>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C7FEE975-DA1E-8231-CC25-A983ABAAC6EE}"/>
              </a:ext>
            </a:extLst>
          </p:cNvPr>
          <p:cNvSpPr>
            <a:spLocks noGrp="1"/>
          </p:cNvSpPr>
          <p:nvPr>
            <p:ph type="body" sz="quarter" idx="12"/>
          </p:nvPr>
        </p:nvSpPr>
        <p:spPr/>
        <p:txBody>
          <a:bodyPr/>
          <a:lstStyle/>
          <a:p>
            <a:r>
              <a:rPr lang="en-US" dirty="0"/>
              <a:t>Section 3 – survey planning: The Who, Where &amp; when</a:t>
            </a:r>
          </a:p>
        </p:txBody>
      </p:sp>
    </p:spTree>
    <p:extLst>
      <p:ext uri="{BB962C8B-B14F-4D97-AF65-F5344CB8AC3E}">
        <p14:creationId xmlns:p14="http://schemas.microsoft.com/office/powerpoint/2010/main" val="479665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AFBD8-47FE-6084-F7B6-9B93458BDB13}"/>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7CF4BB7-C57C-4E8A-9994-24129466512F}"/>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EE3602F7-6DFF-251D-F500-F08CA4E24DA7}"/>
              </a:ext>
            </a:extLst>
          </p:cNvPr>
          <p:cNvSpPr>
            <a:spLocks noGrp="1"/>
          </p:cNvSpPr>
          <p:nvPr>
            <p:ph type="body" sz="quarter" idx="12"/>
          </p:nvPr>
        </p:nvSpPr>
        <p:spPr/>
        <p:txBody>
          <a:bodyPr/>
          <a:lstStyle/>
          <a:p>
            <a:r>
              <a:rPr lang="en-US" dirty="0"/>
              <a:t>Section 3 – survey planning: The Who, Where &amp; when</a:t>
            </a:r>
          </a:p>
        </p:txBody>
      </p:sp>
    </p:spTree>
    <p:extLst>
      <p:ext uri="{BB962C8B-B14F-4D97-AF65-F5344CB8AC3E}">
        <p14:creationId xmlns:p14="http://schemas.microsoft.com/office/powerpoint/2010/main" val="768179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0A98A-5754-7D27-91EF-F447A99049AB}"/>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6CDDC18-BCBB-A866-8128-83BB747AA3C6}"/>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AC3378C5-8BBA-01A7-1BFF-5D7AA8852DE7}"/>
              </a:ext>
            </a:extLst>
          </p:cNvPr>
          <p:cNvSpPr>
            <a:spLocks noGrp="1"/>
          </p:cNvSpPr>
          <p:nvPr>
            <p:ph type="body" sz="quarter" idx="12"/>
          </p:nvPr>
        </p:nvSpPr>
        <p:spPr/>
        <p:txBody>
          <a:bodyPr/>
          <a:lstStyle/>
          <a:p>
            <a:r>
              <a:rPr lang="en-US" dirty="0"/>
              <a:t>Section 3 – survey planning: The Who, Where &amp; when</a:t>
            </a:r>
          </a:p>
        </p:txBody>
      </p:sp>
    </p:spTree>
    <p:extLst>
      <p:ext uri="{BB962C8B-B14F-4D97-AF65-F5344CB8AC3E}">
        <p14:creationId xmlns:p14="http://schemas.microsoft.com/office/powerpoint/2010/main" val="1378605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14326-F4E7-10FD-8E14-C1D5F31AD29D}"/>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872EECE-3C30-82BF-359A-5EF5CA588CE2}"/>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5606F3A0-B105-07B6-A8E6-6CC75791DC71}"/>
              </a:ext>
            </a:extLst>
          </p:cNvPr>
          <p:cNvSpPr>
            <a:spLocks noGrp="1"/>
          </p:cNvSpPr>
          <p:nvPr>
            <p:ph type="body" sz="quarter" idx="12"/>
          </p:nvPr>
        </p:nvSpPr>
        <p:spPr/>
        <p:txBody>
          <a:bodyPr/>
          <a:lstStyle/>
          <a:p>
            <a:r>
              <a:rPr lang="en-US" dirty="0"/>
              <a:t>Section 3 – survey planning: The Who, Where &amp; when</a:t>
            </a:r>
          </a:p>
        </p:txBody>
      </p:sp>
    </p:spTree>
    <p:extLst>
      <p:ext uri="{BB962C8B-B14F-4D97-AF65-F5344CB8AC3E}">
        <p14:creationId xmlns:p14="http://schemas.microsoft.com/office/powerpoint/2010/main" val="3543457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graphical user interface&#10;&#10;AI-generated content may be incorrect.">
            <a:extLst>
              <a:ext uri="{FF2B5EF4-FFF2-40B4-BE49-F238E27FC236}">
                <a16:creationId xmlns:a16="http://schemas.microsoft.com/office/drawing/2014/main" id="{2ED0CB9A-EC53-8C03-3285-79C8F4AB5FAB}"/>
              </a:ext>
            </a:extLst>
          </p:cNvPr>
          <p:cNvPicPr>
            <a:picLocks noGrp="1" noChangeAspect="1"/>
          </p:cNvPicPr>
          <p:nvPr>
            <p:ph type="pic" sz="quarter" idx="14"/>
          </p:nvPr>
        </p:nvPicPr>
        <p:blipFill>
          <a:blip r:embed="rId3"/>
          <a:srcRect l="6243" r="6243"/>
          <a:stretch>
            <a:fillRect/>
          </a:stretch>
        </p:blipFill>
        <p:spPr/>
      </p:pic>
      <p:sp>
        <p:nvSpPr>
          <p:cNvPr id="3" name="Text Placeholder 2">
            <a:extLst>
              <a:ext uri="{FF2B5EF4-FFF2-40B4-BE49-F238E27FC236}">
                <a16:creationId xmlns:a16="http://schemas.microsoft.com/office/drawing/2014/main" id="{DF5923D0-8BA2-63DE-F71B-C1D4E1288A42}"/>
              </a:ext>
            </a:extLst>
          </p:cNvPr>
          <p:cNvSpPr>
            <a:spLocks noGrp="1"/>
          </p:cNvSpPr>
          <p:nvPr>
            <p:ph type="body" sz="quarter" idx="15"/>
          </p:nvPr>
        </p:nvSpPr>
        <p:spPr/>
        <p:txBody>
          <a:bodyPr/>
          <a:lstStyle/>
          <a:p>
            <a:r>
              <a:rPr lang="en-US" dirty="0"/>
              <a:t>Section 4</a:t>
            </a:r>
          </a:p>
          <a:p>
            <a:r>
              <a:rPr lang="en-US" dirty="0"/>
              <a:t>Survey design &amp; data collection</a:t>
            </a:r>
          </a:p>
        </p:txBody>
      </p:sp>
    </p:spTree>
    <p:extLst>
      <p:ext uri="{BB962C8B-B14F-4D97-AF65-F5344CB8AC3E}">
        <p14:creationId xmlns:p14="http://schemas.microsoft.com/office/powerpoint/2010/main" val="2572208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844DE-08E4-A2CC-65C6-82A7C4FA684F}"/>
            </a:ext>
          </a:extLst>
        </p:cNvPr>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012E0B53-7901-FDB0-196C-7240BA78EDA0}"/>
              </a:ext>
            </a:extLst>
          </p:cNvPr>
          <p:cNvGraphicFramePr/>
          <p:nvPr>
            <p:extLst>
              <p:ext uri="{D42A27DB-BD31-4B8C-83A1-F6EECF244321}">
                <p14:modId xmlns:p14="http://schemas.microsoft.com/office/powerpoint/2010/main" val="3005901205"/>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322171F4-151C-B76C-1A75-290948BF32A9}"/>
              </a:ext>
            </a:extLst>
          </p:cNvPr>
          <p:cNvSpPr>
            <a:spLocks noGrp="1"/>
          </p:cNvSpPr>
          <p:nvPr>
            <p:ph type="body" sz="quarter" idx="12"/>
          </p:nvPr>
        </p:nvSpPr>
        <p:spPr/>
        <p:txBody>
          <a:bodyPr/>
          <a:lstStyle/>
          <a:p>
            <a:r>
              <a:rPr lang="en-US" dirty="0"/>
              <a:t>Section 4 – survey design &amp; data collection</a:t>
            </a:r>
          </a:p>
        </p:txBody>
      </p:sp>
    </p:spTree>
    <p:extLst>
      <p:ext uri="{BB962C8B-B14F-4D97-AF65-F5344CB8AC3E}">
        <p14:creationId xmlns:p14="http://schemas.microsoft.com/office/powerpoint/2010/main" val="44155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4FCB1D-9AB5-003D-F41E-490B803AE406}"/>
              </a:ext>
            </a:extLst>
          </p:cNvPr>
          <p:cNvSpPr>
            <a:spLocks noGrp="1"/>
          </p:cNvSpPr>
          <p:nvPr>
            <p:ph type="body" sz="quarter" idx="15"/>
          </p:nvPr>
        </p:nvSpPr>
        <p:spPr/>
        <p:txBody>
          <a:bodyPr/>
          <a:lstStyle/>
          <a:p>
            <a:r>
              <a:rPr lang="en-US" dirty="0"/>
              <a:t>Section 1 </a:t>
            </a:r>
          </a:p>
          <a:p>
            <a:r>
              <a:rPr lang="en-US" dirty="0"/>
              <a:t>Why income surveys exist</a:t>
            </a:r>
          </a:p>
        </p:txBody>
      </p:sp>
      <p:pic>
        <p:nvPicPr>
          <p:cNvPr id="9" name="Picture Placeholder 8" descr="A picture containing text, night sky&#10;&#10;AI-generated content may be incorrect.">
            <a:extLst>
              <a:ext uri="{FF2B5EF4-FFF2-40B4-BE49-F238E27FC236}">
                <a16:creationId xmlns:a16="http://schemas.microsoft.com/office/drawing/2014/main" id="{2B3A9A6A-F0E8-6435-F14E-1BDD42501D44}"/>
              </a:ext>
            </a:extLst>
          </p:cNvPr>
          <p:cNvPicPr>
            <a:picLocks noGrp="1" noChangeAspect="1"/>
          </p:cNvPicPr>
          <p:nvPr>
            <p:ph type="pic" sz="quarter" idx="14"/>
          </p:nvPr>
        </p:nvPicPr>
        <p:blipFill>
          <a:blip r:embed="rId3"/>
          <a:srcRect l="6243" r="6243"/>
          <a:stretch>
            <a:fillRect/>
          </a:stretch>
        </p:blipFill>
        <p:spPr/>
      </p:pic>
    </p:spTree>
    <p:extLst>
      <p:ext uri="{BB962C8B-B14F-4D97-AF65-F5344CB8AC3E}">
        <p14:creationId xmlns:p14="http://schemas.microsoft.com/office/powerpoint/2010/main" val="4070508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07006-FA8C-A52C-2482-46C84EBE6334}"/>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98CF1D2-E5EF-41B6-80F3-BB6A656A2F68}"/>
              </a:ext>
            </a:extLst>
          </p:cNvPr>
          <p:cNvGraphicFramePr/>
          <p:nvPr>
            <p:extLst>
              <p:ext uri="{D42A27DB-BD31-4B8C-83A1-F6EECF244321}">
                <p14:modId xmlns:p14="http://schemas.microsoft.com/office/powerpoint/2010/main" val="1494142048"/>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E0BB10F5-0E32-64A3-CEBD-C9B947A6B192}"/>
              </a:ext>
            </a:extLst>
          </p:cNvPr>
          <p:cNvSpPr>
            <a:spLocks noGrp="1"/>
          </p:cNvSpPr>
          <p:nvPr>
            <p:ph type="body" sz="quarter" idx="12"/>
          </p:nvPr>
        </p:nvSpPr>
        <p:spPr/>
        <p:txBody>
          <a:bodyPr/>
          <a:lstStyle/>
          <a:p>
            <a:r>
              <a:rPr lang="en-US" dirty="0"/>
              <a:t>Section 4 – survey design &amp; data collection</a:t>
            </a:r>
          </a:p>
        </p:txBody>
      </p:sp>
    </p:spTree>
    <p:extLst>
      <p:ext uri="{BB962C8B-B14F-4D97-AF65-F5344CB8AC3E}">
        <p14:creationId xmlns:p14="http://schemas.microsoft.com/office/powerpoint/2010/main" val="902985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689C2-8652-962A-88A2-F3A15AB6BDFC}"/>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A49A67A-4E10-263A-7762-668236ADCFE5}"/>
              </a:ext>
            </a:extLst>
          </p:cNvPr>
          <p:cNvGraphicFramePr/>
          <p:nvPr>
            <p:extLst>
              <p:ext uri="{D42A27DB-BD31-4B8C-83A1-F6EECF244321}">
                <p14:modId xmlns:p14="http://schemas.microsoft.com/office/powerpoint/2010/main" val="2096919495"/>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481AC3DC-4BE0-6DCE-B9DA-E4E9DAB1A5E7}"/>
              </a:ext>
            </a:extLst>
          </p:cNvPr>
          <p:cNvSpPr>
            <a:spLocks noGrp="1"/>
          </p:cNvSpPr>
          <p:nvPr>
            <p:ph type="body" sz="quarter" idx="12"/>
          </p:nvPr>
        </p:nvSpPr>
        <p:spPr/>
        <p:txBody>
          <a:bodyPr/>
          <a:lstStyle/>
          <a:p>
            <a:r>
              <a:rPr lang="en-US" dirty="0"/>
              <a:t>Section 4 – survey design &amp; data collection</a:t>
            </a:r>
          </a:p>
        </p:txBody>
      </p:sp>
    </p:spTree>
    <p:extLst>
      <p:ext uri="{BB962C8B-B14F-4D97-AF65-F5344CB8AC3E}">
        <p14:creationId xmlns:p14="http://schemas.microsoft.com/office/powerpoint/2010/main" val="1343297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2BFBF-B9A5-9DE1-C596-1ECA9DDB79AD}"/>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857EE8C-A228-AF72-BF6E-7471A1C8595F}"/>
              </a:ext>
            </a:extLst>
          </p:cNvPr>
          <p:cNvGraphicFramePr/>
          <p:nvPr>
            <p:extLst>
              <p:ext uri="{D42A27DB-BD31-4B8C-83A1-F6EECF244321}">
                <p14:modId xmlns:p14="http://schemas.microsoft.com/office/powerpoint/2010/main" val="3908452489"/>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C6AA528A-79D4-518F-25E2-EB416F032AED}"/>
              </a:ext>
            </a:extLst>
          </p:cNvPr>
          <p:cNvSpPr>
            <a:spLocks noGrp="1"/>
          </p:cNvSpPr>
          <p:nvPr>
            <p:ph type="body" sz="quarter" idx="12"/>
          </p:nvPr>
        </p:nvSpPr>
        <p:spPr/>
        <p:txBody>
          <a:bodyPr/>
          <a:lstStyle/>
          <a:p>
            <a:r>
              <a:rPr lang="en-US" dirty="0"/>
              <a:t>Section 4 – survey design &amp; data collection</a:t>
            </a:r>
          </a:p>
        </p:txBody>
      </p:sp>
    </p:spTree>
    <p:extLst>
      <p:ext uri="{BB962C8B-B14F-4D97-AF65-F5344CB8AC3E}">
        <p14:creationId xmlns:p14="http://schemas.microsoft.com/office/powerpoint/2010/main" val="2159007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18E25-6527-313E-33B2-EB96B0994CBE}"/>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74BC4F8-6C3C-2091-5974-EF4DA8131028}"/>
              </a:ext>
            </a:extLst>
          </p:cNvPr>
          <p:cNvGraphicFramePr/>
          <p:nvPr>
            <p:extLst>
              <p:ext uri="{D42A27DB-BD31-4B8C-83A1-F6EECF244321}">
                <p14:modId xmlns:p14="http://schemas.microsoft.com/office/powerpoint/2010/main" val="1770630002"/>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AACE06F1-7FE4-54F9-1E43-9B596B3B9096}"/>
              </a:ext>
            </a:extLst>
          </p:cNvPr>
          <p:cNvSpPr>
            <a:spLocks noGrp="1"/>
          </p:cNvSpPr>
          <p:nvPr>
            <p:ph type="body" sz="quarter" idx="12"/>
          </p:nvPr>
        </p:nvSpPr>
        <p:spPr/>
        <p:txBody>
          <a:bodyPr/>
          <a:lstStyle/>
          <a:p>
            <a:r>
              <a:rPr lang="en-US" dirty="0"/>
              <a:t>Section 4 – survey design &amp; data collection</a:t>
            </a:r>
          </a:p>
        </p:txBody>
      </p:sp>
    </p:spTree>
    <p:extLst>
      <p:ext uri="{BB962C8B-B14F-4D97-AF65-F5344CB8AC3E}">
        <p14:creationId xmlns:p14="http://schemas.microsoft.com/office/powerpoint/2010/main" val="125756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21BAC-B9D9-0DA0-63F3-5F6785A19E7F}"/>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954D345-0153-68B3-2DB8-0061A0CD7E77}"/>
              </a:ext>
            </a:extLst>
          </p:cNvPr>
          <p:cNvGraphicFramePr/>
          <p:nvPr>
            <p:extLst>
              <p:ext uri="{D42A27DB-BD31-4B8C-83A1-F6EECF244321}">
                <p14:modId xmlns:p14="http://schemas.microsoft.com/office/powerpoint/2010/main" val="721183339"/>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318209B2-3B8F-BC46-573B-B1743DDCE2F9}"/>
              </a:ext>
            </a:extLst>
          </p:cNvPr>
          <p:cNvSpPr>
            <a:spLocks noGrp="1"/>
          </p:cNvSpPr>
          <p:nvPr>
            <p:ph type="body" sz="quarter" idx="12"/>
          </p:nvPr>
        </p:nvSpPr>
        <p:spPr/>
        <p:txBody>
          <a:bodyPr/>
          <a:lstStyle/>
          <a:p>
            <a:r>
              <a:rPr lang="en-US" dirty="0"/>
              <a:t>Section 4 – survey design &amp; data collection</a:t>
            </a:r>
          </a:p>
        </p:txBody>
      </p:sp>
    </p:spTree>
    <p:extLst>
      <p:ext uri="{BB962C8B-B14F-4D97-AF65-F5344CB8AC3E}">
        <p14:creationId xmlns:p14="http://schemas.microsoft.com/office/powerpoint/2010/main" val="2503482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electronics&#10;&#10;AI-generated content may be incorrect.">
            <a:extLst>
              <a:ext uri="{FF2B5EF4-FFF2-40B4-BE49-F238E27FC236}">
                <a16:creationId xmlns:a16="http://schemas.microsoft.com/office/drawing/2014/main" id="{73F7F283-29CA-91B8-5A50-BB906EBFF139}"/>
              </a:ext>
            </a:extLst>
          </p:cNvPr>
          <p:cNvPicPr>
            <a:picLocks noGrp="1" noChangeAspect="1"/>
          </p:cNvPicPr>
          <p:nvPr>
            <p:ph type="pic" sz="quarter" idx="14"/>
          </p:nvPr>
        </p:nvPicPr>
        <p:blipFill>
          <a:blip r:embed="rId3"/>
          <a:srcRect l="6243" r="6243"/>
          <a:stretch>
            <a:fillRect/>
          </a:stretch>
        </p:blipFill>
        <p:spPr/>
      </p:pic>
      <p:sp>
        <p:nvSpPr>
          <p:cNvPr id="3" name="Text Placeholder 2">
            <a:extLst>
              <a:ext uri="{FF2B5EF4-FFF2-40B4-BE49-F238E27FC236}">
                <a16:creationId xmlns:a16="http://schemas.microsoft.com/office/drawing/2014/main" id="{B6E5410C-90F1-0024-C6EC-6C9AAF3D84B7}"/>
              </a:ext>
            </a:extLst>
          </p:cNvPr>
          <p:cNvSpPr>
            <a:spLocks noGrp="1"/>
          </p:cNvSpPr>
          <p:nvPr>
            <p:ph type="body" sz="quarter" idx="15"/>
          </p:nvPr>
        </p:nvSpPr>
        <p:spPr/>
        <p:txBody>
          <a:bodyPr/>
          <a:lstStyle/>
          <a:p>
            <a:r>
              <a:rPr lang="en-US" dirty="0"/>
              <a:t>Section 5</a:t>
            </a:r>
          </a:p>
          <a:p>
            <a:r>
              <a:rPr lang="en-US" dirty="0"/>
              <a:t>Sampling, statistics &amp; math</a:t>
            </a:r>
          </a:p>
        </p:txBody>
      </p:sp>
    </p:spTree>
    <p:extLst>
      <p:ext uri="{BB962C8B-B14F-4D97-AF65-F5344CB8AC3E}">
        <p14:creationId xmlns:p14="http://schemas.microsoft.com/office/powerpoint/2010/main" val="3287949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5ED005-0C83-041B-2F90-F98E3F2B3AF0}"/>
              </a:ext>
            </a:extLst>
          </p:cNvPr>
          <p:cNvSpPr>
            <a:spLocks noGrp="1"/>
          </p:cNvSpPr>
          <p:nvPr>
            <p:ph type="body" sz="quarter" idx="12"/>
          </p:nvPr>
        </p:nvSpPr>
        <p:spPr/>
        <p:txBody>
          <a:bodyPr/>
          <a:lstStyle/>
          <a:p>
            <a:r>
              <a:rPr lang="en-US" dirty="0"/>
              <a:t>Section 5 – Sampling, statistics &amp; math</a:t>
            </a:r>
          </a:p>
        </p:txBody>
      </p:sp>
      <p:graphicFrame>
        <p:nvGraphicFramePr>
          <p:cNvPr id="4" name="Text Placeholder 1">
            <a:extLst>
              <a:ext uri="{FF2B5EF4-FFF2-40B4-BE49-F238E27FC236}">
                <a16:creationId xmlns:a16="http://schemas.microsoft.com/office/drawing/2014/main" id="{6AAD9596-5EAA-E7C0-39FC-BF5BD48F720E}"/>
              </a:ext>
            </a:extLst>
          </p:cNvPr>
          <p:cNvGraphicFramePr/>
          <p:nvPr>
            <p:extLst>
              <p:ext uri="{D42A27DB-BD31-4B8C-83A1-F6EECF244321}">
                <p14:modId xmlns:p14="http://schemas.microsoft.com/office/powerpoint/2010/main" val="3500732173"/>
              </p:ext>
            </p:extLst>
          </p:nvPr>
        </p:nvGraphicFramePr>
        <p:xfrm>
          <a:off x="484981" y="120824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3966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76211-0007-7A0E-ED87-EC764CF9307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65081E6-514E-A6A7-16BA-EC9D16AC1C78}"/>
              </a:ext>
            </a:extLst>
          </p:cNvPr>
          <p:cNvSpPr>
            <a:spLocks noGrp="1"/>
          </p:cNvSpPr>
          <p:nvPr>
            <p:ph type="body" sz="quarter" idx="12"/>
          </p:nvPr>
        </p:nvSpPr>
        <p:spPr/>
        <p:txBody>
          <a:bodyPr/>
          <a:lstStyle/>
          <a:p>
            <a:r>
              <a:rPr lang="en-US" dirty="0"/>
              <a:t>Section 5 – Sampling, statistics &amp; math</a:t>
            </a:r>
          </a:p>
        </p:txBody>
      </p:sp>
      <p:graphicFrame>
        <p:nvGraphicFramePr>
          <p:cNvPr id="5" name="Text Placeholder 1">
            <a:extLst>
              <a:ext uri="{FF2B5EF4-FFF2-40B4-BE49-F238E27FC236}">
                <a16:creationId xmlns:a16="http://schemas.microsoft.com/office/drawing/2014/main" id="{42F68817-28C0-5E3C-7F0B-7760FF78D287}"/>
              </a:ext>
            </a:extLst>
          </p:cNvPr>
          <p:cNvGraphicFramePr/>
          <p:nvPr>
            <p:extLst>
              <p:ext uri="{D42A27DB-BD31-4B8C-83A1-F6EECF244321}">
                <p14:modId xmlns:p14="http://schemas.microsoft.com/office/powerpoint/2010/main" val="3298189313"/>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3099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F9AB6-BB1E-903D-9A18-FC22A72484F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355CF01-6F1A-393A-36B9-635FC95F0673}"/>
              </a:ext>
            </a:extLst>
          </p:cNvPr>
          <p:cNvSpPr>
            <a:spLocks noGrp="1"/>
          </p:cNvSpPr>
          <p:nvPr>
            <p:ph type="body" sz="quarter" idx="12"/>
          </p:nvPr>
        </p:nvSpPr>
        <p:spPr/>
        <p:txBody>
          <a:bodyPr/>
          <a:lstStyle/>
          <a:p>
            <a:r>
              <a:rPr lang="en-US" dirty="0"/>
              <a:t>Section 5 – Sampling, statistics &amp; math</a:t>
            </a:r>
          </a:p>
        </p:txBody>
      </p:sp>
      <p:graphicFrame>
        <p:nvGraphicFramePr>
          <p:cNvPr id="5" name="Text Placeholder 1">
            <a:extLst>
              <a:ext uri="{FF2B5EF4-FFF2-40B4-BE49-F238E27FC236}">
                <a16:creationId xmlns:a16="http://schemas.microsoft.com/office/drawing/2014/main" id="{22CAD8E9-D3EA-7397-B50E-1F4D29F5FFCF}"/>
              </a:ext>
            </a:extLst>
          </p:cNvPr>
          <p:cNvGraphicFramePr/>
          <p:nvPr>
            <p:extLst>
              <p:ext uri="{D42A27DB-BD31-4B8C-83A1-F6EECF244321}">
                <p14:modId xmlns:p14="http://schemas.microsoft.com/office/powerpoint/2010/main" val="474367312"/>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993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D1AC4-54B8-D509-6E1E-CAA27E90D6E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0B426A5-CFED-30C3-C3D5-B5420061CEA8}"/>
              </a:ext>
            </a:extLst>
          </p:cNvPr>
          <p:cNvSpPr>
            <a:spLocks noGrp="1"/>
          </p:cNvSpPr>
          <p:nvPr>
            <p:ph type="body" sz="quarter" idx="12"/>
          </p:nvPr>
        </p:nvSpPr>
        <p:spPr/>
        <p:txBody>
          <a:bodyPr/>
          <a:lstStyle/>
          <a:p>
            <a:r>
              <a:rPr lang="en-US" dirty="0"/>
              <a:t>Section 5 – Sampling, statistics &amp; math</a:t>
            </a:r>
          </a:p>
        </p:txBody>
      </p:sp>
      <p:graphicFrame>
        <p:nvGraphicFramePr>
          <p:cNvPr id="5" name="Text Placeholder 1">
            <a:extLst>
              <a:ext uri="{FF2B5EF4-FFF2-40B4-BE49-F238E27FC236}">
                <a16:creationId xmlns:a16="http://schemas.microsoft.com/office/drawing/2014/main" id="{39466431-BAB8-8EC1-A19F-CC8D9EBBA55E}"/>
              </a:ext>
            </a:extLst>
          </p:cNvPr>
          <p:cNvGraphicFramePr/>
          <p:nvPr>
            <p:extLst>
              <p:ext uri="{D42A27DB-BD31-4B8C-83A1-F6EECF244321}">
                <p14:modId xmlns:p14="http://schemas.microsoft.com/office/powerpoint/2010/main" val="1597991471"/>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793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694716A-1DCA-0A60-AF1D-0FE317A52584}"/>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E082EC6E-70DB-7577-9A1C-22C324FED5A5}"/>
              </a:ext>
            </a:extLst>
          </p:cNvPr>
          <p:cNvSpPr>
            <a:spLocks noGrp="1"/>
          </p:cNvSpPr>
          <p:nvPr>
            <p:ph type="body" sz="quarter" idx="12"/>
          </p:nvPr>
        </p:nvSpPr>
        <p:spPr/>
        <p:txBody>
          <a:bodyPr/>
          <a:lstStyle/>
          <a:p>
            <a:r>
              <a:rPr lang="en-US" dirty="0"/>
              <a:t>Section 1 – why income surveys exist</a:t>
            </a:r>
          </a:p>
        </p:txBody>
      </p:sp>
    </p:spTree>
    <p:extLst>
      <p:ext uri="{BB962C8B-B14F-4D97-AF65-F5344CB8AC3E}">
        <p14:creationId xmlns:p14="http://schemas.microsoft.com/office/powerpoint/2010/main" val="4061597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81F69-92AD-D290-4EAC-55B06243387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77C9CED-3D9A-CC09-1342-8451FB928AC3}"/>
              </a:ext>
            </a:extLst>
          </p:cNvPr>
          <p:cNvSpPr>
            <a:spLocks noGrp="1"/>
          </p:cNvSpPr>
          <p:nvPr>
            <p:ph type="body" sz="quarter" idx="12"/>
          </p:nvPr>
        </p:nvSpPr>
        <p:spPr/>
        <p:txBody>
          <a:bodyPr/>
          <a:lstStyle/>
          <a:p>
            <a:r>
              <a:rPr lang="en-US" dirty="0"/>
              <a:t>Section 5 – Sampling, statistics &amp; math</a:t>
            </a:r>
          </a:p>
        </p:txBody>
      </p:sp>
      <p:graphicFrame>
        <p:nvGraphicFramePr>
          <p:cNvPr id="5" name="Text Placeholder 1">
            <a:extLst>
              <a:ext uri="{FF2B5EF4-FFF2-40B4-BE49-F238E27FC236}">
                <a16:creationId xmlns:a16="http://schemas.microsoft.com/office/drawing/2014/main" id="{F6B53726-C730-74F0-C899-EAF801C1AAE9}"/>
              </a:ext>
            </a:extLst>
          </p:cNvPr>
          <p:cNvGraphicFramePr/>
          <p:nvPr>
            <p:extLst>
              <p:ext uri="{D42A27DB-BD31-4B8C-83A1-F6EECF244321}">
                <p14:modId xmlns:p14="http://schemas.microsoft.com/office/powerpoint/2010/main" val="3230666439"/>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4281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522069-972E-AD41-96DA-1AE389052021}"/>
              </a:ext>
            </a:extLst>
          </p:cNvPr>
          <p:cNvSpPr>
            <a:spLocks noGrp="1"/>
          </p:cNvSpPr>
          <p:nvPr>
            <p:ph type="body" sz="quarter" idx="12"/>
          </p:nvPr>
        </p:nvSpPr>
        <p:spPr/>
        <p:txBody>
          <a:bodyPr/>
          <a:lstStyle/>
          <a:p>
            <a:r>
              <a:rPr lang="en-US" dirty="0"/>
              <a:t>Sampling example – town of </a:t>
            </a:r>
            <a:r>
              <a:rPr lang="en-US" dirty="0" err="1"/>
              <a:t>riverton</a:t>
            </a:r>
            <a:endParaRPr lang="en-US" dirty="0"/>
          </a:p>
        </p:txBody>
      </p:sp>
      <p:pic>
        <p:nvPicPr>
          <p:cNvPr id="6" name="Picture 5" descr="Map&#10;&#10;AI-generated content may be incorrect.">
            <a:extLst>
              <a:ext uri="{FF2B5EF4-FFF2-40B4-BE49-F238E27FC236}">
                <a16:creationId xmlns:a16="http://schemas.microsoft.com/office/drawing/2014/main" id="{BDB08EC9-5A72-691A-7551-129865DE7503}"/>
              </a:ext>
            </a:extLst>
          </p:cNvPr>
          <p:cNvPicPr>
            <a:picLocks noChangeAspect="1"/>
          </p:cNvPicPr>
          <p:nvPr/>
        </p:nvPicPr>
        <p:blipFill>
          <a:blip r:embed="rId3"/>
          <a:srcRect l="2189" t="3286" b="1854"/>
          <a:stretch>
            <a:fillRect/>
          </a:stretch>
        </p:blipFill>
        <p:spPr>
          <a:xfrm>
            <a:off x="7675808" y="975360"/>
            <a:ext cx="3670479" cy="5241662"/>
          </a:xfrm>
          <a:prstGeom prst="rect">
            <a:avLst/>
          </a:prstGeom>
        </p:spPr>
      </p:pic>
      <p:graphicFrame>
        <p:nvGraphicFramePr>
          <p:cNvPr id="8" name="Text Placeholder 1">
            <a:extLst>
              <a:ext uri="{FF2B5EF4-FFF2-40B4-BE49-F238E27FC236}">
                <a16:creationId xmlns:a16="http://schemas.microsoft.com/office/drawing/2014/main" id="{B5FC7A4E-455A-C524-5EA9-9A979F95CEDD}"/>
              </a:ext>
            </a:extLst>
          </p:cNvPr>
          <p:cNvGraphicFramePr/>
          <p:nvPr>
            <p:extLst>
              <p:ext uri="{D42A27DB-BD31-4B8C-83A1-F6EECF244321}">
                <p14:modId xmlns:p14="http://schemas.microsoft.com/office/powerpoint/2010/main" val="1721008250"/>
              </p:ext>
            </p:extLst>
          </p:nvPr>
        </p:nvGraphicFramePr>
        <p:xfrm>
          <a:off x="474663" y="1158875"/>
          <a:ext cx="6457359"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8053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9F337-504C-913F-F9E6-AB32CBD0B0F5}"/>
              </a:ext>
            </a:extLst>
          </p:cNvPr>
          <p:cNvSpPr>
            <a:spLocks noGrp="1"/>
          </p:cNvSpPr>
          <p:nvPr>
            <p:ph type="body" sz="quarter" idx="12"/>
          </p:nvPr>
        </p:nvSpPr>
        <p:spPr/>
        <p:txBody>
          <a:bodyPr/>
          <a:lstStyle/>
          <a:p>
            <a:r>
              <a:rPr lang="en-US" dirty="0"/>
              <a:t>Sampling example: village of pine hollow</a:t>
            </a:r>
          </a:p>
        </p:txBody>
      </p:sp>
      <p:pic>
        <p:nvPicPr>
          <p:cNvPr id="6" name="Picture 5" descr="Application&#10;&#10;AI-generated content may be incorrect.">
            <a:extLst>
              <a:ext uri="{FF2B5EF4-FFF2-40B4-BE49-F238E27FC236}">
                <a16:creationId xmlns:a16="http://schemas.microsoft.com/office/drawing/2014/main" id="{341AEA0C-6882-3A92-9D3C-BE5B118474BE}"/>
              </a:ext>
            </a:extLst>
          </p:cNvPr>
          <p:cNvPicPr>
            <a:picLocks noChangeAspect="1"/>
          </p:cNvPicPr>
          <p:nvPr/>
        </p:nvPicPr>
        <p:blipFill>
          <a:blip r:embed="rId3"/>
          <a:srcRect t="3119"/>
          <a:stretch>
            <a:fillRect/>
          </a:stretch>
        </p:blipFill>
        <p:spPr>
          <a:xfrm>
            <a:off x="7933387" y="1158875"/>
            <a:ext cx="3389091" cy="5029200"/>
          </a:xfrm>
          <a:prstGeom prst="rect">
            <a:avLst/>
          </a:prstGeom>
        </p:spPr>
      </p:pic>
      <p:graphicFrame>
        <p:nvGraphicFramePr>
          <p:cNvPr id="8" name="Text Placeholder 1">
            <a:extLst>
              <a:ext uri="{FF2B5EF4-FFF2-40B4-BE49-F238E27FC236}">
                <a16:creationId xmlns:a16="http://schemas.microsoft.com/office/drawing/2014/main" id="{FE2A58A1-0AF1-5237-A116-97AEB62BD83B}"/>
              </a:ext>
            </a:extLst>
          </p:cNvPr>
          <p:cNvGraphicFramePr/>
          <p:nvPr>
            <p:extLst>
              <p:ext uri="{D42A27DB-BD31-4B8C-83A1-F6EECF244321}">
                <p14:modId xmlns:p14="http://schemas.microsoft.com/office/powerpoint/2010/main" val="599970489"/>
              </p:ext>
            </p:extLst>
          </p:nvPr>
        </p:nvGraphicFramePr>
        <p:xfrm>
          <a:off x="474663" y="1158875"/>
          <a:ext cx="6457359"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6024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32822A-7323-8850-7120-9B9A97F6AA36}"/>
              </a:ext>
            </a:extLst>
          </p:cNvPr>
          <p:cNvSpPr>
            <a:spLocks noGrp="1"/>
          </p:cNvSpPr>
          <p:nvPr>
            <p:ph type="body" sz="quarter" idx="12"/>
          </p:nvPr>
        </p:nvSpPr>
        <p:spPr/>
        <p:txBody>
          <a:bodyPr/>
          <a:lstStyle/>
          <a:p>
            <a:r>
              <a:rPr lang="en-US" dirty="0"/>
              <a:t>Sampling example: City of </a:t>
            </a:r>
            <a:r>
              <a:rPr lang="en-US" dirty="0" err="1"/>
              <a:t>Lakehaven</a:t>
            </a:r>
            <a:endParaRPr lang="en-US" dirty="0"/>
          </a:p>
        </p:txBody>
      </p:sp>
      <p:pic>
        <p:nvPicPr>
          <p:cNvPr id="6" name="Picture 5" descr="Map&#10;&#10;AI-generated content may be incorrect.">
            <a:extLst>
              <a:ext uri="{FF2B5EF4-FFF2-40B4-BE49-F238E27FC236}">
                <a16:creationId xmlns:a16="http://schemas.microsoft.com/office/drawing/2014/main" id="{977D4D03-1414-6534-E8ED-A24A6863500E}"/>
              </a:ext>
            </a:extLst>
          </p:cNvPr>
          <p:cNvPicPr>
            <a:picLocks noChangeAspect="1"/>
          </p:cNvPicPr>
          <p:nvPr/>
        </p:nvPicPr>
        <p:blipFill>
          <a:blip r:embed="rId3"/>
          <a:stretch>
            <a:fillRect/>
          </a:stretch>
        </p:blipFill>
        <p:spPr>
          <a:xfrm>
            <a:off x="7655277" y="1046744"/>
            <a:ext cx="3472069" cy="5141331"/>
          </a:xfrm>
          <a:prstGeom prst="rect">
            <a:avLst/>
          </a:prstGeom>
        </p:spPr>
      </p:pic>
      <p:graphicFrame>
        <p:nvGraphicFramePr>
          <p:cNvPr id="8" name="Text Placeholder 1">
            <a:extLst>
              <a:ext uri="{FF2B5EF4-FFF2-40B4-BE49-F238E27FC236}">
                <a16:creationId xmlns:a16="http://schemas.microsoft.com/office/drawing/2014/main" id="{1B681CAE-31A6-C9DE-6A7F-EB2D0C7A3177}"/>
              </a:ext>
            </a:extLst>
          </p:cNvPr>
          <p:cNvGraphicFramePr/>
          <p:nvPr>
            <p:extLst>
              <p:ext uri="{D42A27DB-BD31-4B8C-83A1-F6EECF244321}">
                <p14:modId xmlns:p14="http://schemas.microsoft.com/office/powerpoint/2010/main" val="4212980762"/>
              </p:ext>
            </p:extLst>
          </p:nvPr>
        </p:nvGraphicFramePr>
        <p:xfrm>
          <a:off x="474663" y="1158875"/>
          <a:ext cx="6457359"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3558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4C0CB-0374-E0D0-AA14-ABE27172631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928E42C-96D4-D4F7-D799-C00542429F32}"/>
              </a:ext>
            </a:extLst>
          </p:cNvPr>
          <p:cNvSpPr>
            <a:spLocks noGrp="1"/>
          </p:cNvSpPr>
          <p:nvPr>
            <p:ph type="body" sz="quarter" idx="12"/>
          </p:nvPr>
        </p:nvSpPr>
        <p:spPr/>
        <p:txBody>
          <a:bodyPr/>
          <a:lstStyle/>
          <a:p>
            <a:r>
              <a:rPr lang="en-US" dirty="0"/>
              <a:t>Section 5 – Sampling, statistics &amp; math</a:t>
            </a:r>
          </a:p>
        </p:txBody>
      </p:sp>
      <p:graphicFrame>
        <p:nvGraphicFramePr>
          <p:cNvPr id="5" name="Text Placeholder 1">
            <a:extLst>
              <a:ext uri="{FF2B5EF4-FFF2-40B4-BE49-F238E27FC236}">
                <a16:creationId xmlns:a16="http://schemas.microsoft.com/office/drawing/2014/main" id="{BA6F0BC5-1011-F5F0-4382-616966764842}"/>
              </a:ext>
            </a:extLst>
          </p:cNvPr>
          <p:cNvGraphicFramePr/>
          <p:nvPr>
            <p:extLst>
              <p:ext uri="{D42A27DB-BD31-4B8C-83A1-F6EECF244321}">
                <p14:modId xmlns:p14="http://schemas.microsoft.com/office/powerpoint/2010/main" val="1723684805"/>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294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6AC05-75FF-FFD7-FE87-6964021F5615}"/>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644B644-A7C7-77D6-C2E3-4DA36E43C29F}"/>
              </a:ext>
            </a:extLst>
          </p:cNvPr>
          <p:cNvGraphicFramePr/>
          <p:nvPr>
            <p:extLst>
              <p:ext uri="{D42A27DB-BD31-4B8C-83A1-F6EECF244321}">
                <p14:modId xmlns:p14="http://schemas.microsoft.com/office/powerpoint/2010/main" val="2836556715"/>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713F4FBE-7DDC-DAB5-8C5C-C829175C27F4}"/>
              </a:ext>
            </a:extLst>
          </p:cNvPr>
          <p:cNvSpPr>
            <a:spLocks noGrp="1"/>
          </p:cNvSpPr>
          <p:nvPr>
            <p:ph type="body" sz="quarter" idx="12"/>
          </p:nvPr>
        </p:nvSpPr>
        <p:spPr/>
        <p:txBody>
          <a:bodyPr/>
          <a:lstStyle/>
          <a:p>
            <a:r>
              <a:rPr lang="en-US" dirty="0"/>
              <a:t>Section 5 – Sampling, statistics &amp; math</a:t>
            </a:r>
          </a:p>
        </p:txBody>
      </p:sp>
    </p:spTree>
    <p:extLst>
      <p:ext uri="{BB962C8B-B14F-4D97-AF65-F5344CB8AC3E}">
        <p14:creationId xmlns:p14="http://schemas.microsoft.com/office/powerpoint/2010/main" val="3635844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EAC7-039D-A6A4-C78F-2D8C2CEB833F}"/>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21EC6C9-EC6A-D639-D5D5-9499D6D352BD}"/>
              </a:ext>
            </a:extLst>
          </p:cNvPr>
          <p:cNvGraphicFramePr/>
          <p:nvPr>
            <p:extLst>
              <p:ext uri="{D42A27DB-BD31-4B8C-83A1-F6EECF244321}">
                <p14:modId xmlns:p14="http://schemas.microsoft.com/office/powerpoint/2010/main" val="3220715"/>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20919249-7F0F-A2A9-5ECE-718B65AB0135}"/>
              </a:ext>
            </a:extLst>
          </p:cNvPr>
          <p:cNvSpPr>
            <a:spLocks noGrp="1"/>
          </p:cNvSpPr>
          <p:nvPr>
            <p:ph type="body" sz="quarter" idx="12"/>
          </p:nvPr>
        </p:nvSpPr>
        <p:spPr/>
        <p:txBody>
          <a:bodyPr/>
          <a:lstStyle/>
          <a:p>
            <a:r>
              <a:rPr lang="en-US" dirty="0"/>
              <a:t>Section 5 – Sampling, statistics &amp; math</a:t>
            </a:r>
          </a:p>
        </p:txBody>
      </p:sp>
    </p:spTree>
    <p:extLst>
      <p:ext uri="{BB962C8B-B14F-4D97-AF65-F5344CB8AC3E}">
        <p14:creationId xmlns:p14="http://schemas.microsoft.com/office/powerpoint/2010/main" val="2377789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812E4-F733-EAB6-ECD2-F67AF9E1EC6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A4C4464-38C2-4258-83B5-E5BFC5F27465}"/>
              </a:ext>
            </a:extLst>
          </p:cNvPr>
          <p:cNvSpPr>
            <a:spLocks noGrp="1"/>
          </p:cNvSpPr>
          <p:nvPr>
            <p:ph type="body" sz="quarter" idx="12"/>
          </p:nvPr>
        </p:nvSpPr>
        <p:spPr/>
        <p:txBody>
          <a:bodyPr/>
          <a:lstStyle/>
          <a:p>
            <a:r>
              <a:rPr lang="en-US" dirty="0"/>
              <a:t>Section 5 – Sampling, statistics &amp; math</a:t>
            </a:r>
          </a:p>
        </p:txBody>
      </p:sp>
      <p:graphicFrame>
        <p:nvGraphicFramePr>
          <p:cNvPr id="5" name="Text Placeholder 1">
            <a:extLst>
              <a:ext uri="{FF2B5EF4-FFF2-40B4-BE49-F238E27FC236}">
                <a16:creationId xmlns:a16="http://schemas.microsoft.com/office/drawing/2014/main" id="{D39729EE-BADC-45E9-BE6A-51BB46CB5E87}"/>
              </a:ext>
            </a:extLst>
          </p:cNvPr>
          <p:cNvGraphicFramePr/>
          <p:nvPr>
            <p:extLst>
              <p:ext uri="{D42A27DB-BD31-4B8C-83A1-F6EECF244321}">
                <p14:modId xmlns:p14="http://schemas.microsoft.com/office/powerpoint/2010/main" val="1497650783"/>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4854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blur&#10;&#10;AI-generated content may be incorrect.">
            <a:extLst>
              <a:ext uri="{FF2B5EF4-FFF2-40B4-BE49-F238E27FC236}">
                <a16:creationId xmlns:a16="http://schemas.microsoft.com/office/drawing/2014/main" id="{10C8C499-44E6-A4D8-B124-CF0885EE44D7}"/>
              </a:ext>
            </a:extLst>
          </p:cNvPr>
          <p:cNvPicPr>
            <a:picLocks noGrp="1" noChangeAspect="1"/>
          </p:cNvPicPr>
          <p:nvPr>
            <p:ph type="pic" sz="quarter" idx="14"/>
          </p:nvPr>
        </p:nvPicPr>
        <p:blipFill>
          <a:blip r:embed="rId3"/>
          <a:srcRect l="6243" r="6243"/>
          <a:stretch>
            <a:fillRect/>
          </a:stretch>
        </p:blipFill>
        <p:spPr/>
      </p:pic>
      <p:sp>
        <p:nvSpPr>
          <p:cNvPr id="3" name="Text Placeholder 2">
            <a:extLst>
              <a:ext uri="{FF2B5EF4-FFF2-40B4-BE49-F238E27FC236}">
                <a16:creationId xmlns:a16="http://schemas.microsoft.com/office/drawing/2014/main" id="{1C0B2ABB-9C20-6B65-711D-F28B2B1DDD3B}"/>
              </a:ext>
            </a:extLst>
          </p:cNvPr>
          <p:cNvSpPr>
            <a:spLocks noGrp="1"/>
          </p:cNvSpPr>
          <p:nvPr>
            <p:ph type="body" sz="quarter" idx="15"/>
          </p:nvPr>
        </p:nvSpPr>
        <p:spPr/>
        <p:txBody>
          <a:bodyPr/>
          <a:lstStyle/>
          <a:p>
            <a:r>
              <a:rPr lang="en-US" dirty="0"/>
              <a:t>Section 6 </a:t>
            </a:r>
          </a:p>
          <a:p>
            <a:r>
              <a:rPr lang="en-US" dirty="0"/>
              <a:t>Using results for </a:t>
            </a:r>
            <a:r>
              <a:rPr lang="en-US" dirty="0" err="1"/>
              <a:t>cdbg</a:t>
            </a:r>
            <a:r>
              <a:rPr lang="en-US" dirty="0"/>
              <a:t> application</a:t>
            </a:r>
          </a:p>
        </p:txBody>
      </p:sp>
    </p:spTree>
    <p:extLst>
      <p:ext uri="{BB962C8B-B14F-4D97-AF65-F5344CB8AC3E}">
        <p14:creationId xmlns:p14="http://schemas.microsoft.com/office/powerpoint/2010/main" val="961640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AEC887C-C1BA-E24F-79BB-08638AC6ED12}"/>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75D3615C-1DE8-55F9-A843-8F6BB34343A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3701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14ACAB7-BC49-2B04-2109-716A69904F20}"/>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3A27BAAB-B144-E2A0-4DB0-57570744045F}"/>
              </a:ext>
            </a:extLst>
          </p:cNvPr>
          <p:cNvSpPr>
            <a:spLocks noGrp="1"/>
          </p:cNvSpPr>
          <p:nvPr>
            <p:ph type="body" sz="quarter" idx="12"/>
          </p:nvPr>
        </p:nvSpPr>
        <p:spPr/>
        <p:txBody>
          <a:bodyPr/>
          <a:lstStyle/>
          <a:p>
            <a:r>
              <a:rPr lang="en-US" dirty="0"/>
              <a:t>Section 1 – why income surveys exist</a:t>
            </a:r>
          </a:p>
          <a:p>
            <a:endParaRPr lang="en-US" dirty="0"/>
          </a:p>
        </p:txBody>
      </p:sp>
    </p:spTree>
    <p:extLst>
      <p:ext uri="{BB962C8B-B14F-4D97-AF65-F5344CB8AC3E}">
        <p14:creationId xmlns:p14="http://schemas.microsoft.com/office/powerpoint/2010/main" val="2774629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82D1F-960D-865F-7E89-B6A8DCC6B97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839E17D-C940-516F-778A-ED227ECCE6F9}"/>
              </a:ext>
            </a:extLst>
          </p:cNvPr>
          <p:cNvSpPr>
            <a:spLocks noGrp="1"/>
          </p:cNvSpPr>
          <p:nvPr>
            <p:ph type="body" sz="quarter" idx="12"/>
          </p:nvPr>
        </p:nvSpPr>
        <p:spPr/>
        <p:txBody>
          <a:bodyPr/>
          <a:lstStyle/>
          <a:p>
            <a:r>
              <a:rPr lang="en-US" dirty="0"/>
              <a:t>Section 6 – using results for </a:t>
            </a:r>
            <a:r>
              <a:rPr lang="en-US" dirty="0" err="1"/>
              <a:t>cdbg</a:t>
            </a:r>
            <a:r>
              <a:rPr lang="en-US" dirty="0"/>
              <a:t> application</a:t>
            </a:r>
          </a:p>
        </p:txBody>
      </p:sp>
      <p:graphicFrame>
        <p:nvGraphicFramePr>
          <p:cNvPr id="5" name="Text Placeholder 1">
            <a:extLst>
              <a:ext uri="{FF2B5EF4-FFF2-40B4-BE49-F238E27FC236}">
                <a16:creationId xmlns:a16="http://schemas.microsoft.com/office/drawing/2014/main" id="{2A155078-D0B2-95DA-C763-963AA0F177E3}"/>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146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93FC4-B0A5-0A17-8B2F-253A1465E041}"/>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87531C9-2D80-BA77-7AF8-A41E92A5BAF5}"/>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C1F6532E-8082-036E-BB75-88363E10D8B6}"/>
              </a:ext>
            </a:extLst>
          </p:cNvPr>
          <p:cNvSpPr>
            <a:spLocks noGrp="1"/>
          </p:cNvSpPr>
          <p:nvPr>
            <p:ph type="body" sz="quarter" idx="12"/>
          </p:nvPr>
        </p:nvSpPr>
        <p:spPr/>
        <p:txBody>
          <a:bodyPr/>
          <a:lstStyle/>
          <a:p>
            <a:r>
              <a:rPr lang="en-US" dirty="0"/>
              <a:t>Section 6 – using results for </a:t>
            </a:r>
            <a:r>
              <a:rPr lang="en-US" dirty="0" err="1"/>
              <a:t>cdbg</a:t>
            </a:r>
            <a:r>
              <a:rPr lang="en-US" dirty="0"/>
              <a:t> application</a:t>
            </a:r>
          </a:p>
        </p:txBody>
      </p:sp>
    </p:spTree>
    <p:extLst>
      <p:ext uri="{BB962C8B-B14F-4D97-AF65-F5344CB8AC3E}">
        <p14:creationId xmlns:p14="http://schemas.microsoft.com/office/powerpoint/2010/main" val="3638262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10EE9-2242-A803-DF39-4126BCB797A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6FA8375-1CF5-80E0-6930-1BE5B3DC5E31}"/>
              </a:ext>
            </a:extLst>
          </p:cNvPr>
          <p:cNvSpPr>
            <a:spLocks noGrp="1"/>
          </p:cNvSpPr>
          <p:nvPr>
            <p:ph type="body" sz="quarter" idx="12"/>
          </p:nvPr>
        </p:nvSpPr>
        <p:spPr/>
        <p:txBody>
          <a:bodyPr/>
          <a:lstStyle/>
          <a:p>
            <a:r>
              <a:rPr lang="en-US" dirty="0"/>
              <a:t>Section 6 – using results for </a:t>
            </a:r>
            <a:r>
              <a:rPr lang="en-US" dirty="0" err="1"/>
              <a:t>cdbg</a:t>
            </a:r>
            <a:r>
              <a:rPr lang="en-US" dirty="0"/>
              <a:t> application</a:t>
            </a:r>
          </a:p>
        </p:txBody>
      </p:sp>
      <p:graphicFrame>
        <p:nvGraphicFramePr>
          <p:cNvPr id="5" name="Text Placeholder 1">
            <a:extLst>
              <a:ext uri="{FF2B5EF4-FFF2-40B4-BE49-F238E27FC236}">
                <a16:creationId xmlns:a16="http://schemas.microsoft.com/office/drawing/2014/main" id="{3E660591-7A8B-B884-D57D-A22B477B7ED0}"/>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966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stationary, writing implement, pencil&#10;&#10;AI-generated content may be incorrect.">
            <a:extLst>
              <a:ext uri="{FF2B5EF4-FFF2-40B4-BE49-F238E27FC236}">
                <a16:creationId xmlns:a16="http://schemas.microsoft.com/office/drawing/2014/main" id="{88FD4D1F-D8F0-6900-98B6-01A8F70977AF}"/>
              </a:ext>
            </a:extLst>
          </p:cNvPr>
          <p:cNvPicPr>
            <a:picLocks noGrp="1" noChangeAspect="1"/>
          </p:cNvPicPr>
          <p:nvPr>
            <p:ph type="pic" sz="quarter" idx="14"/>
          </p:nvPr>
        </p:nvPicPr>
        <p:blipFill>
          <a:blip r:embed="rId3"/>
          <a:srcRect l="6243" r="6243"/>
          <a:stretch>
            <a:fillRect/>
          </a:stretch>
        </p:blipFill>
        <p:spPr/>
      </p:pic>
      <p:sp>
        <p:nvSpPr>
          <p:cNvPr id="3" name="Text Placeholder 2">
            <a:extLst>
              <a:ext uri="{FF2B5EF4-FFF2-40B4-BE49-F238E27FC236}">
                <a16:creationId xmlns:a16="http://schemas.microsoft.com/office/drawing/2014/main" id="{F9DC9415-0A78-70A5-8E0B-FC5A2346FE17}"/>
              </a:ext>
            </a:extLst>
          </p:cNvPr>
          <p:cNvSpPr>
            <a:spLocks noGrp="1"/>
          </p:cNvSpPr>
          <p:nvPr>
            <p:ph type="body" sz="quarter" idx="15"/>
          </p:nvPr>
        </p:nvSpPr>
        <p:spPr/>
        <p:txBody>
          <a:bodyPr/>
          <a:lstStyle/>
          <a:p>
            <a:r>
              <a:rPr lang="en-US" dirty="0"/>
              <a:t>Section 7 </a:t>
            </a:r>
          </a:p>
          <a:p>
            <a:r>
              <a:rPr lang="en-US" dirty="0"/>
              <a:t>Common mistakes &amp; audit findings</a:t>
            </a:r>
          </a:p>
        </p:txBody>
      </p:sp>
    </p:spTree>
    <p:extLst>
      <p:ext uri="{BB962C8B-B14F-4D97-AF65-F5344CB8AC3E}">
        <p14:creationId xmlns:p14="http://schemas.microsoft.com/office/powerpoint/2010/main" val="1172087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F5E494-A01C-4F73-1DB7-490C879EF4C8}"/>
              </a:ext>
            </a:extLst>
          </p:cNvPr>
          <p:cNvSpPr>
            <a:spLocks noGrp="1"/>
          </p:cNvSpPr>
          <p:nvPr>
            <p:ph type="body" sz="quarter" idx="12"/>
          </p:nvPr>
        </p:nvSpPr>
        <p:spPr/>
        <p:txBody>
          <a:bodyPr/>
          <a:lstStyle/>
          <a:p>
            <a:r>
              <a:rPr lang="en-US" dirty="0"/>
              <a:t>Section 7 – common mistakes &amp; audit findings</a:t>
            </a:r>
          </a:p>
        </p:txBody>
      </p:sp>
      <p:graphicFrame>
        <p:nvGraphicFramePr>
          <p:cNvPr id="7" name="Text Placeholder 1">
            <a:extLst>
              <a:ext uri="{FF2B5EF4-FFF2-40B4-BE49-F238E27FC236}">
                <a16:creationId xmlns:a16="http://schemas.microsoft.com/office/drawing/2014/main" id="{1749F41C-5994-F0E6-B9BF-23AB38A38400}"/>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3776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AI-generated content may be incorrect.">
            <a:extLst>
              <a:ext uri="{FF2B5EF4-FFF2-40B4-BE49-F238E27FC236}">
                <a16:creationId xmlns:a16="http://schemas.microsoft.com/office/drawing/2014/main" id="{8791A1FC-7E71-4495-390D-7924A7FD08D6}"/>
              </a:ext>
            </a:extLst>
          </p:cNvPr>
          <p:cNvPicPr>
            <a:picLocks noChangeAspect="1"/>
          </p:cNvPicPr>
          <p:nvPr/>
        </p:nvPicPr>
        <p:blipFill>
          <a:blip r:embed="rId3"/>
          <a:stretch>
            <a:fillRect/>
          </a:stretch>
        </p:blipFill>
        <p:spPr>
          <a:xfrm>
            <a:off x="6640780" y="1644161"/>
            <a:ext cx="5350335" cy="3569677"/>
          </a:xfrm>
          <a:prstGeom prst="rect">
            <a:avLst/>
          </a:prstGeom>
        </p:spPr>
      </p:pic>
      <p:sp>
        <p:nvSpPr>
          <p:cNvPr id="3" name="Text Placeholder 2">
            <a:extLst>
              <a:ext uri="{FF2B5EF4-FFF2-40B4-BE49-F238E27FC236}">
                <a16:creationId xmlns:a16="http://schemas.microsoft.com/office/drawing/2014/main" id="{4BB1766D-F294-B412-3C0D-6CC9968A73BD}"/>
              </a:ext>
            </a:extLst>
          </p:cNvPr>
          <p:cNvSpPr>
            <a:spLocks noGrp="1"/>
          </p:cNvSpPr>
          <p:nvPr>
            <p:ph type="body" sz="quarter" idx="12"/>
          </p:nvPr>
        </p:nvSpPr>
        <p:spPr/>
        <p:txBody>
          <a:bodyPr/>
          <a:lstStyle/>
          <a:p>
            <a:r>
              <a:rPr lang="en-US" dirty="0"/>
              <a:t>What could go wrong in these scenarios</a:t>
            </a:r>
          </a:p>
        </p:txBody>
      </p:sp>
      <p:graphicFrame>
        <p:nvGraphicFramePr>
          <p:cNvPr id="8" name="Text Placeholder 1">
            <a:extLst>
              <a:ext uri="{FF2B5EF4-FFF2-40B4-BE49-F238E27FC236}">
                <a16:creationId xmlns:a16="http://schemas.microsoft.com/office/drawing/2014/main" id="{A409728D-CCF4-D230-3782-89C662156C9E}"/>
              </a:ext>
            </a:extLst>
          </p:cNvPr>
          <p:cNvGraphicFramePr/>
          <p:nvPr/>
        </p:nvGraphicFramePr>
        <p:xfrm>
          <a:off x="474663" y="1158875"/>
          <a:ext cx="6457359"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6795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55F9087-276A-C236-AC0A-5F71953F5692}"/>
              </a:ext>
            </a:extLst>
          </p:cNvPr>
          <p:cNvGraphicFramePr/>
          <p:nvPr>
            <p:extLst>
              <p:ext uri="{D42A27DB-BD31-4B8C-83A1-F6EECF244321}">
                <p14:modId xmlns:p14="http://schemas.microsoft.com/office/powerpoint/2010/main" val="3550226516"/>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FF55D145-BDDE-F30D-EA6E-DD0B8AE4AA3F}"/>
              </a:ext>
            </a:extLst>
          </p:cNvPr>
          <p:cNvSpPr>
            <a:spLocks noGrp="1"/>
          </p:cNvSpPr>
          <p:nvPr>
            <p:ph type="body" sz="quarter" idx="12"/>
          </p:nvPr>
        </p:nvSpPr>
        <p:spPr/>
        <p:txBody>
          <a:bodyPr/>
          <a:lstStyle/>
          <a:p>
            <a:r>
              <a:rPr lang="en-US" dirty="0"/>
              <a:t>Common mistakes in service area narratives</a:t>
            </a:r>
          </a:p>
        </p:txBody>
      </p:sp>
    </p:spTree>
    <p:extLst>
      <p:ext uri="{BB962C8B-B14F-4D97-AF65-F5344CB8AC3E}">
        <p14:creationId xmlns:p14="http://schemas.microsoft.com/office/powerpoint/2010/main" val="25307979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268109-7742-982B-7C1D-D6A247EDF2B6}"/>
              </a:ext>
            </a:extLst>
          </p:cNvPr>
          <p:cNvSpPr>
            <a:spLocks noGrp="1"/>
          </p:cNvSpPr>
          <p:nvPr>
            <p:ph type="body" sz="quarter" idx="12"/>
          </p:nvPr>
        </p:nvSpPr>
        <p:spPr/>
        <p:txBody>
          <a:bodyPr/>
          <a:lstStyle/>
          <a:p>
            <a:r>
              <a:rPr lang="en-US" dirty="0"/>
              <a:t>Key Takeaways</a:t>
            </a:r>
          </a:p>
        </p:txBody>
      </p:sp>
      <p:grpSp>
        <p:nvGrpSpPr>
          <p:cNvPr id="4" name="EXAMPLES">
            <a:extLst>
              <a:ext uri="{FF2B5EF4-FFF2-40B4-BE49-F238E27FC236}">
                <a16:creationId xmlns:a16="http://schemas.microsoft.com/office/drawing/2014/main" id="{25A54E56-6017-42A6-ABF2-820A0126404C}"/>
              </a:ext>
            </a:extLst>
          </p:cNvPr>
          <p:cNvGrpSpPr>
            <a:grpSpLocks/>
          </p:cNvGrpSpPr>
          <p:nvPr/>
        </p:nvGrpSpPr>
        <p:grpSpPr>
          <a:xfrm>
            <a:off x="1875699" y="1491662"/>
            <a:ext cx="8395084" cy="4337393"/>
            <a:chOff x="1875699" y="1491662"/>
            <a:chExt cx="8395084" cy="4337393"/>
          </a:xfrm>
        </p:grpSpPr>
        <p:sp>
          <p:nvSpPr>
            <p:cNvPr id="5" name="Mid Gray Box Background">
              <a:extLst>
                <a:ext uri="{FF2B5EF4-FFF2-40B4-BE49-F238E27FC236}">
                  <a16:creationId xmlns:a16="http://schemas.microsoft.com/office/drawing/2014/main" id="{75083B6B-DAAD-D842-7BB6-6FD91AC5BAF8}"/>
                </a:ext>
              </a:extLst>
            </p:cNvPr>
            <p:cNvSpPr>
              <a:spLocks/>
            </p:cNvSpPr>
            <p:nvPr/>
          </p:nvSpPr>
          <p:spPr>
            <a:xfrm rot="16200000">
              <a:off x="5463318" y="1021590"/>
              <a:ext cx="1265364" cy="8349566"/>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Description Text">
              <a:extLst>
                <a:ext uri="{FF2B5EF4-FFF2-40B4-BE49-F238E27FC236}">
                  <a16:creationId xmlns:a16="http://schemas.microsoft.com/office/drawing/2014/main" id="{10A6B1F9-41CC-5A1C-554D-9E73ABC2785A}"/>
                </a:ext>
              </a:extLst>
            </p:cNvPr>
            <p:cNvSpPr txBox="1">
              <a:spLocks/>
            </p:cNvSpPr>
            <p:nvPr/>
          </p:nvSpPr>
          <p:spPr>
            <a:xfrm>
              <a:off x="2333237" y="4929682"/>
              <a:ext cx="7722101" cy="461665"/>
            </a:xfrm>
            <a:prstGeom prst="rect">
              <a:avLst/>
            </a:prstGeom>
            <a:noFill/>
          </p:spPr>
          <p:txBody>
            <a:bodyPr wrap="square" rtlCol="0">
              <a:spAutoFit/>
            </a:bodyPr>
            <a:lstStyle/>
            <a:p>
              <a:pPr>
                <a:spcAft>
                  <a:spcPts val="1800"/>
                </a:spcAft>
              </a:pPr>
              <a:r>
                <a:rPr lang="en-US" sz="2400" dirty="0">
                  <a:solidFill>
                    <a:schemeClr val="tx1"/>
                  </a:solidFill>
                  <a:latin typeface="Arial" panose="020B0604020202020204" pitchFamily="34" charset="0"/>
                  <a:cs typeface="Arial" panose="020B0604020202020204" pitchFamily="34" charset="0"/>
                </a:rPr>
                <a:t>HUD and OCR look for logic, transparency and rigor</a:t>
              </a:r>
            </a:p>
          </p:txBody>
        </p:sp>
        <p:sp>
          <p:nvSpPr>
            <p:cNvPr id="8" name="Accent Yellow Box Background">
              <a:extLst>
                <a:ext uri="{FF2B5EF4-FFF2-40B4-BE49-F238E27FC236}">
                  <a16:creationId xmlns:a16="http://schemas.microsoft.com/office/drawing/2014/main" id="{EC32D757-8EDF-867C-FDEC-CE909E1BDD0A}"/>
                </a:ext>
              </a:extLst>
            </p:cNvPr>
            <p:cNvSpPr>
              <a:spLocks/>
            </p:cNvSpPr>
            <p:nvPr/>
          </p:nvSpPr>
          <p:spPr>
            <a:xfrm rot="16200000">
              <a:off x="5417800" y="-517321"/>
              <a:ext cx="1265364" cy="8349566"/>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Description Text">
              <a:extLst>
                <a:ext uri="{FF2B5EF4-FFF2-40B4-BE49-F238E27FC236}">
                  <a16:creationId xmlns:a16="http://schemas.microsoft.com/office/drawing/2014/main" id="{B695DB10-4763-5942-B9E1-E9047C45173A}"/>
                </a:ext>
              </a:extLst>
            </p:cNvPr>
            <p:cNvSpPr txBox="1">
              <a:spLocks/>
            </p:cNvSpPr>
            <p:nvPr/>
          </p:nvSpPr>
          <p:spPr>
            <a:xfrm>
              <a:off x="2333237" y="3390771"/>
              <a:ext cx="7676583" cy="461665"/>
            </a:xfrm>
            <a:prstGeom prst="rect">
              <a:avLst/>
            </a:prstGeom>
            <a:noFill/>
          </p:spPr>
          <p:txBody>
            <a:bodyPr wrap="square" rtlCol="0">
              <a:spAutoFit/>
            </a:bodyPr>
            <a:lstStyle/>
            <a:p>
              <a:pPr>
                <a:spcAft>
                  <a:spcPts val="1800"/>
                </a:spcAft>
              </a:pPr>
              <a:r>
                <a:rPr lang="en-US" sz="2400" dirty="0">
                  <a:solidFill>
                    <a:schemeClr val="tx1"/>
                  </a:solidFill>
                  <a:latin typeface="Arial" panose="020B0604020202020204" pitchFamily="34" charset="0"/>
                  <a:cs typeface="Arial" panose="020B0604020202020204" pitchFamily="34" charset="0"/>
                </a:rPr>
                <a:t>Planning and math matter more than results</a:t>
              </a:r>
            </a:p>
          </p:txBody>
        </p:sp>
        <p:sp>
          <p:nvSpPr>
            <p:cNvPr id="11" name="Primary Blue Box Background">
              <a:extLst>
                <a:ext uri="{FF2B5EF4-FFF2-40B4-BE49-F238E27FC236}">
                  <a16:creationId xmlns:a16="http://schemas.microsoft.com/office/drawing/2014/main" id="{0C2C78A1-F079-8189-EB07-5E7F55764B9E}"/>
                </a:ext>
              </a:extLst>
            </p:cNvPr>
            <p:cNvSpPr>
              <a:spLocks/>
            </p:cNvSpPr>
            <p:nvPr/>
          </p:nvSpPr>
          <p:spPr>
            <a:xfrm rot="16200000">
              <a:off x="5417801" y="-2050439"/>
              <a:ext cx="1265364" cy="8349566"/>
            </a:xfrm>
            <a:prstGeom prst="roundRect">
              <a:avLst>
                <a:gd name="adj" fmla="val 113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Description Text">
              <a:extLst>
                <a:ext uri="{FF2B5EF4-FFF2-40B4-BE49-F238E27FC236}">
                  <a16:creationId xmlns:a16="http://schemas.microsoft.com/office/drawing/2014/main" id="{D7104288-1B26-2290-52FF-F7E842D5FEF4}"/>
                </a:ext>
              </a:extLst>
            </p:cNvPr>
            <p:cNvSpPr txBox="1">
              <a:spLocks/>
            </p:cNvSpPr>
            <p:nvPr/>
          </p:nvSpPr>
          <p:spPr>
            <a:xfrm>
              <a:off x="2333238" y="1857653"/>
              <a:ext cx="7676584" cy="461665"/>
            </a:xfrm>
            <a:prstGeom prst="rect">
              <a:avLst/>
            </a:prstGeom>
            <a:noFill/>
          </p:spPr>
          <p:txBody>
            <a:bodyPr wrap="square" rtlCol="0">
              <a:spAutoFit/>
            </a:bodyPr>
            <a:lstStyle/>
            <a:p>
              <a:pPr>
                <a:spcAft>
                  <a:spcPts val="1800"/>
                </a:spcAft>
              </a:pPr>
              <a:r>
                <a:rPr lang="en-US" sz="2400" dirty="0">
                  <a:solidFill>
                    <a:schemeClr val="bg1"/>
                  </a:solidFill>
                  <a:latin typeface="Arial" panose="020B0604020202020204" pitchFamily="34" charset="0"/>
                  <a:cs typeface="Arial" panose="020B0604020202020204" pitchFamily="34" charset="0"/>
                </a:rPr>
                <a:t>Income surveys are defensible when done correctly</a:t>
              </a:r>
            </a:p>
          </p:txBody>
        </p:sp>
      </p:grpSp>
    </p:spTree>
    <p:extLst>
      <p:ext uri="{BB962C8B-B14F-4D97-AF65-F5344CB8AC3E}">
        <p14:creationId xmlns:p14="http://schemas.microsoft.com/office/powerpoint/2010/main" val="268483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DF69D7-88B2-2E72-ABAD-96F359630515}"/>
              </a:ext>
            </a:extLst>
          </p:cNvPr>
          <p:cNvSpPr>
            <a:spLocks noGrp="1"/>
          </p:cNvSpPr>
          <p:nvPr>
            <p:ph type="body" sz="quarter" idx="12"/>
          </p:nvPr>
        </p:nvSpPr>
        <p:spPr/>
        <p:txBody>
          <a:bodyPr/>
          <a:lstStyle/>
          <a:p>
            <a:r>
              <a:rPr lang="en-US" dirty="0"/>
              <a:t>resources</a:t>
            </a:r>
          </a:p>
        </p:txBody>
      </p:sp>
      <p:graphicFrame>
        <p:nvGraphicFramePr>
          <p:cNvPr id="5" name="Text Placeholder 1">
            <a:extLst>
              <a:ext uri="{FF2B5EF4-FFF2-40B4-BE49-F238E27FC236}">
                <a16:creationId xmlns:a16="http://schemas.microsoft.com/office/drawing/2014/main" id="{06C12CEE-D91E-DAD8-A6E2-8981C5364321}"/>
              </a:ext>
            </a:extLst>
          </p:cNvPr>
          <p:cNvGraphicFramePr/>
          <p:nvPr>
            <p:extLst>
              <p:ext uri="{D42A27DB-BD31-4B8C-83A1-F6EECF244321}">
                <p14:modId xmlns:p14="http://schemas.microsoft.com/office/powerpoint/2010/main" val="812694310"/>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882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7CDF9-3146-0CC2-AB03-5C093EFFCD0A}"/>
              </a:ext>
            </a:extLst>
          </p:cNvPr>
          <p:cNvSpPr>
            <a:spLocks noGrp="1"/>
          </p:cNvSpPr>
          <p:nvPr>
            <p:ph type="body" sz="quarter" idx="11"/>
          </p:nvPr>
        </p:nvSpPr>
        <p:spPr/>
        <p:txBody>
          <a:bodyPr/>
          <a:lstStyle/>
          <a:p>
            <a:pPr marL="0" indent="0">
              <a:buNone/>
            </a:pPr>
            <a:r>
              <a:rPr lang="en-US" dirty="0"/>
              <a:t>Scott LaMountain, Program Director</a:t>
            </a:r>
          </a:p>
          <a:p>
            <a:r>
              <a:rPr lang="en-US" dirty="0">
                <a:hlinkClick r:id="rId2"/>
              </a:rPr>
              <a:t>Scott.LaMountain@hcr.ny.gov</a:t>
            </a:r>
            <a:endParaRPr lang="en-US" dirty="0"/>
          </a:p>
          <a:p>
            <a:pPr marL="0" indent="0">
              <a:buNone/>
            </a:pPr>
            <a:endParaRPr lang="en-US" dirty="0"/>
          </a:p>
          <a:p>
            <a:pPr marL="0" indent="0">
              <a:buNone/>
            </a:pPr>
            <a:r>
              <a:rPr lang="en-US" dirty="0"/>
              <a:t>Charlie Philion, Program Director</a:t>
            </a:r>
          </a:p>
          <a:p>
            <a:r>
              <a:rPr lang="en-US" dirty="0">
                <a:hlinkClick r:id="rId3"/>
              </a:rPr>
              <a:t>Charles.Philion@hcr.ny.gov</a:t>
            </a:r>
            <a:endParaRPr lang="en-US" dirty="0"/>
          </a:p>
          <a:p>
            <a:endParaRPr lang="en-US" dirty="0"/>
          </a:p>
          <a:p>
            <a:pPr marL="0" indent="0">
              <a:buNone/>
            </a:pPr>
            <a:r>
              <a:rPr lang="en-US" dirty="0" err="1">
                <a:hlinkClick r:id="rId4"/>
              </a:rPr>
              <a:t>OCRINFO@hcr.</a:t>
            </a:r>
            <a:r>
              <a:rPr lang="en-US" err="1">
                <a:hlinkClick r:id="rId4"/>
              </a:rPr>
              <a:t>ny</a:t>
            </a:r>
            <a:r>
              <a:rPr lang="en-US">
                <a:hlinkClick r:id="rId4"/>
              </a:rPr>
              <a:t>.gov</a:t>
            </a:r>
            <a:r>
              <a:rPr lang="en-US"/>
              <a:t> </a:t>
            </a:r>
            <a:endParaRPr lang="en-US" dirty="0"/>
          </a:p>
        </p:txBody>
      </p:sp>
      <p:sp>
        <p:nvSpPr>
          <p:cNvPr id="3" name="Text Placeholder 2">
            <a:extLst>
              <a:ext uri="{FF2B5EF4-FFF2-40B4-BE49-F238E27FC236}">
                <a16:creationId xmlns:a16="http://schemas.microsoft.com/office/drawing/2014/main" id="{1C0D824C-10DE-2CCC-42EE-F4147D280720}"/>
              </a:ext>
            </a:extLst>
          </p:cNvPr>
          <p:cNvSpPr>
            <a:spLocks noGrp="1"/>
          </p:cNvSpPr>
          <p:nvPr>
            <p:ph type="body" sz="quarter" idx="12"/>
          </p:nvPr>
        </p:nvSpPr>
        <p:spPr/>
        <p:txBody>
          <a:bodyPr/>
          <a:lstStyle/>
          <a:p>
            <a:r>
              <a:rPr lang="en-US" dirty="0"/>
              <a:t>Contact information</a:t>
            </a:r>
          </a:p>
        </p:txBody>
      </p:sp>
    </p:spTree>
    <p:extLst>
      <p:ext uri="{BB962C8B-B14F-4D97-AF65-F5344CB8AC3E}">
        <p14:creationId xmlns:p14="http://schemas.microsoft.com/office/powerpoint/2010/main" val="2636316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3537D9B-ED81-BB9C-D4A2-A04F99FB3567}"/>
              </a:ext>
            </a:extLst>
          </p:cNvPr>
          <p:cNvGraphicFramePr/>
          <p:nvPr>
            <p:extLst>
              <p:ext uri="{D42A27DB-BD31-4B8C-83A1-F6EECF244321}">
                <p14:modId xmlns:p14="http://schemas.microsoft.com/office/powerpoint/2010/main" val="4192756537"/>
              </p:ext>
            </p:extLst>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2DEBB560-6548-1443-F9FC-9433CAEB421D}"/>
              </a:ext>
            </a:extLst>
          </p:cNvPr>
          <p:cNvSpPr>
            <a:spLocks noGrp="1"/>
          </p:cNvSpPr>
          <p:nvPr>
            <p:ph type="body" sz="quarter" idx="12"/>
          </p:nvPr>
        </p:nvSpPr>
        <p:spPr/>
        <p:txBody>
          <a:bodyPr/>
          <a:lstStyle/>
          <a:p>
            <a:r>
              <a:rPr lang="en-US" dirty="0"/>
              <a:t>Section 1 – why income surveys exist</a:t>
            </a:r>
          </a:p>
          <a:p>
            <a:endParaRPr lang="en-US" dirty="0"/>
          </a:p>
        </p:txBody>
      </p:sp>
    </p:spTree>
    <p:extLst>
      <p:ext uri="{BB962C8B-B14F-4D97-AF65-F5344CB8AC3E}">
        <p14:creationId xmlns:p14="http://schemas.microsoft.com/office/powerpoint/2010/main" val="471859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64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00BBE33-693D-30D1-59BE-09EDB7204061}"/>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93546F25-7D36-28D5-6D05-99B58EDDCEC5}"/>
              </a:ext>
            </a:extLst>
          </p:cNvPr>
          <p:cNvSpPr>
            <a:spLocks noGrp="1"/>
          </p:cNvSpPr>
          <p:nvPr>
            <p:ph type="body" sz="quarter" idx="12"/>
          </p:nvPr>
        </p:nvSpPr>
        <p:spPr/>
        <p:txBody>
          <a:bodyPr/>
          <a:lstStyle/>
          <a:p>
            <a:r>
              <a:rPr lang="en-US" dirty="0"/>
              <a:t>Section 1 – why income surveys exist</a:t>
            </a:r>
          </a:p>
          <a:p>
            <a:endParaRPr lang="en-US" dirty="0"/>
          </a:p>
        </p:txBody>
      </p:sp>
    </p:spTree>
    <p:extLst>
      <p:ext uri="{BB962C8B-B14F-4D97-AF65-F5344CB8AC3E}">
        <p14:creationId xmlns:p14="http://schemas.microsoft.com/office/powerpoint/2010/main" val="157609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AI-generated content may be incorrect.">
            <a:extLst>
              <a:ext uri="{FF2B5EF4-FFF2-40B4-BE49-F238E27FC236}">
                <a16:creationId xmlns:a16="http://schemas.microsoft.com/office/drawing/2014/main" id="{D7CFA4D9-146E-4A93-17A1-2DB5176B9D3E}"/>
              </a:ext>
            </a:extLst>
          </p:cNvPr>
          <p:cNvPicPr>
            <a:picLocks noChangeAspect="1"/>
          </p:cNvPicPr>
          <p:nvPr/>
        </p:nvPicPr>
        <p:blipFill>
          <a:blip r:embed="rId3"/>
          <a:srcRect t="4093" b="4776"/>
          <a:stretch>
            <a:fillRect/>
          </a:stretch>
        </p:blipFill>
        <p:spPr>
          <a:xfrm>
            <a:off x="1558345" y="975360"/>
            <a:ext cx="8679511" cy="5277282"/>
          </a:xfrm>
          <a:prstGeom prst="rect">
            <a:avLst/>
          </a:prstGeom>
        </p:spPr>
      </p:pic>
      <p:sp>
        <p:nvSpPr>
          <p:cNvPr id="3" name="Text Placeholder 2">
            <a:extLst>
              <a:ext uri="{FF2B5EF4-FFF2-40B4-BE49-F238E27FC236}">
                <a16:creationId xmlns:a16="http://schemas.microsoft.com/office/drawing/2014/main" id="{861DC6A6-1C90-8FD2-74A4-B79A973E138A}"/>
              </a:ext>
            </a:extLst>
          </p:cNvPr>
          <p:cNvSpPr>
            <a:spLocks noGrp="1"/>
          </p:cNvSpPr>
          <p:nvPr>
            <p:ph type="body" sz="quarter" idx="12"/>
          </p:nvPr>
        </p:nvSpPr>
        <p:spPr/>
        <p:txBody>
          <a:bodyPr/>
          <a:lstStyle/>
          <a:p>
            <a:r>
              <a:rPr lang="en-US" dirty="0"/>
              <a:t>Three “real world” examples we will follow today</a:t>
            </a:r>
          </a:p>
        </p:txBody>
      </p:sp>
    </p:spTree>
    <p:extLst>
      <p:ext uri="{BB962C8B-B14F-4D97-AF65-F5344CB8AC3E}">
        <p14:creationId xmlns:p14="http://schemas.microsoft.com/office/powerpoint/2010/main" val="169129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968AB1B-AE5C-38A8-956A-5EA404339E57}"/>
              </a:ext>
            </a:extLst>
          </p:cNvPr>
          <p:cNvGraphicFramePr/>
          <p:nvPr/>
        </p:nvGraphicFramePr>
        <p:xfrm>
          <a:off x="474663" y="1158875"/>
          <a:ext cx="1122203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32D6AD42-172A-839F-860A-0FB5C8FE817D}"/>
              </a:ext>
            </a:extLst>
          </p:cNvPr>
          <p:cNvSpPr>
            <a:spLocks noGrp="1"/>
          </p:cNvSpPr>
          <p:nvPr>
            <p:ph type="body" sz="quarter" idx="12"/>
          </p:nvPr>
        </p:nvSpPr>
        <p:spPr/>
        <p:txBody>
          <a:bodyPr/>
          <a:lstStyle/>
          <a:p>
            <a:r>
              <a:rPr lang="en-US" dirty="0"/>
              <a:t>Section 1 – why income surveys exist</a:t>
            </a:r>
          </a:p>
          <a:p>
            <a:endParaRPr lang="en-US" dirty="0"/>
          </a:p>
        </p:txBody>
      </p:sp>
    </p:spTree>
    <p:extLst>
      <p:ext uri="{BB962C8B-B14F-4D97-AF65-F5344CB8AC3E}">
        <p14:creationId xmlns:p14="http://schemas.microsoft.com/office/powerpoint/2010/main" val="1623227649"/>
      </p:ext>
    </p:extLst>
  </p:cSld>
  <p:clrMapOvr>
    <a:masterClrMapping/>
  </p:clrMapOvr>
</p:sld>
</file>

<file path=ppt/theme/theme1.xml><?xml version="1.0" encoding="utf-8"?>
<a:theme xmlns:a="http://schemas.openxmlformats.org/drawingml/2006/main" name="Image Slide MASTER">
  <a:themeElements>
    <a:clrScheme name="Health &amp; Human Services">
      <a:dk1>
        <a:srgbClr val="000000"/>
      </a:dk1>
      <a:lt1>
        <a:srgbClr val="FFFFFF"/>
      </a:lt1>
      <a:dk2>
        <a:srgbClr val="000000"/>
      </a:dk2>
      <a:lt2>
        <a:srgbClr val="FFFFFF"/>
      </a:lt2>
      <a:accent1>
        <a:srgbClr val="43285D"/>
      </a:accent1>
      <a:accent2>
        <a:srgbClr val="8B7FA0"/>
      </a:accent2>
      <a:accent3>
        <a:srgbClr val="D3D5E3"/>
      </a:accent3>
      <a:accent4>
        <a:srgbClr val="FACE00"/>
      </a:accent4>
      <a:accent5>
        <a:srgbClr val="616669"/>
      </a:accent5>
      <a:accent6>
        <a:srgbClr val="D0D0CE"/>
      </a:accent6>
      <a:hlink>
        <a:srgbClr val="004DD1"/>
      </a:hlink>
      <a:folHlink>
        <a:srgbClr val="004D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tent Slide MASTER">
  <a:themeElements>
    <a:clrScheme name="Health &amp; Human Services">
      <a:dk1>
        <a:srgbClr val="000000"/>
      </a:dk1>
      <a:lt1>
        <a:srgbClr val="FFFFFF"/>
      </a:lt1>
      <a:dk2>
        <a:srgbClr val="000000"/>
      </a:dk2>
      <a:lt2>
        <a:srgbClr val="FFFFFF"/>
      </a:lt2>
      <a:accent1>
        <a:srgbClr val="43285D"/>
      </a:accent1>
      <a:accent2>
        <a:srgbClr val="8B7FA0"/>
      </a:accent2>
      <a:accent3>
        <a:srgbClr val="D3D5E3"/>
      </a:accent3>
      <a:accent4>
        <a:srgbClr val="FACE00"/>
      </a:accent4>
      <a:accent5>
        <a:srgbClr val="616669"/>
      </a:accent5>
      <a:accent6>
        <a:srgbClr val="D0D0CE"/>
      </a:accent6>
      <a:hlink>
        <a:srgbClr val="004DD1"/>
      </a:hlink>
      <a:folHlink>
        <a:srgbClr val="004D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End Slide MASTER">
  <a:themeElements>
    <a:clrScheme name="Health &amp; Human Services">
      <a:dk1>
        <a:srgbClr val="000000"/>
      </a:dk1>
      <a:lt1>
        <a:srgbClr val="FFFFFF"/>
      </a:lt1>
      <a:dk2>
        <a:srgbClr val="000000"/>
      </a:dk2>
      <a:lt2>
        <a:srgbClr val="FFFFFF"/>
      </a:lt2>
      <a:accent1>
        <a:srgbClr val="43285D"/>
      </a:accent1>
      <a:accent2>
        <a:srgbClr val="8B7FA0"/>
      </a:accent2>
      <a:accent3>
        <a:srgbClr val="D3D5E3"/>
      </a:accent3>
      <a:accent4>
        <a:srgbClr val="FACE00"/>
      </a:accent4>
      <a:accent5>
        <a:srgbClr val="616669"/>
      </a:accent5>
      <a:accent6>
        <a:srgbClr val="D0D0CE"/>
      </a:accent6>
      <a:hlink>
        <a:srgbClr val="004DD1"/>
      </a:hlink>
      <a:folHlink>
        <a:srgbClr val="004D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e2475de-78a7-491e-85e1-a98f4c579b5c" xsi:nil="true"/>
    <lcf76f155ced4ddcb4097134ff3c332f xmlns="95fbe03c-44a4-4693-bf45-4cb2594c52cf">
      <Terms xmlns="http://schemas.microsoft.com/office/infopath/2007/PartnerControls"/>
    </lcf76f155ced4ddcb4097134ff3c332f>
    <Date xmlns="95fbe03c-44a4-4693-bf45-4cb2594c52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111892871638428325DDDD73306B49" ma:contentTypeVersion="18" ma:contentTypeDescription="Create a new document." ma:contentTypeScope="" ma:versionID="60fd8a3b67181757bef122118bfa42c4">
  <xsd:schema xmlns:xsd="http://www.w3.org/2001/XMLSchema" xmlns:xs="http://www.w3.org/2001/XMLSchema" xmlns:p="http://schemas.microsoft.com/office/2006/metadata/properties" xmlns:ns2="95fbe03c-44a4-4693-bf45-4cb2594c52cf" xmlns:ns3="9e2475de-78a7-491e-85e1-a98f4c579b5c" targetNamespace="http://schemas.microsoft.com/office/2006/metadata/properties" ma:root="true" ma:fieldsID="fd7d941886e318d94acaef68340e3ede" ns2:_="" ns3:_="">
    <xsd:import namespace="95fbe03c-44a4-4693-bf45-4cb2594c52cf"/>
    <xsd:import namespace="9e2475de-78a7-491e-85e1-a98f4c579b5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be03c-44a4-4693-bf45-4cb2594c5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34dd798-54fc-4a98-a97f-5b734a12fa2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 ma:index="23" nillable="true" ma:displayName="Date" ma:format="DateOnly" ma:internalName="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2475de-78a7-491e-85e1-a98f4c579b5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5b41d2f-2806-4523-9b01-ff3fc9eddcaf}" ma:internalName="TaxCatchAll" ma:showField="CatchAllData" ma:web="9e2475de-78a7-491e-85e1-a98f4c579b5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D92D19-BA32-4315-9B58-8F6BFB14FD3E}">
  <ds:schemaRefs>
    <ds:schemaRef ds:uri="http://schemas.microsoft.com/sharepoint/v3/contenttype/forms"/>
  </ds:schemaRefs>
</ds:datastoreItem>
</file>

<file path=customXml/itemProps2.xml><?xml version="1.0" encoding="utf-8"?>
<ds:datastoreItem xmlns:ds="http://schemas.openxmlformats.org/officeDocument/2006/customXml" ds:itemID="{60112622-C02F-43A1-9FD1-77A550F6E7B1}">
  <ds:schemaRefs>
    <ds:schemaRef ds:uri="http://schemas.microsoft.com/office/2006/documentManagement/types"/>
    <ds:schemaRef ds:uri="http://purl.org/dc/terms/"/>
    <ds:schemaRef ds:uri="http://www.w3.org/XML/1998/namespace"/>
    <ds:schemaRef ds:uri="76221d59-7479-4b2e-9961-5adfc5f28017"/>
    <ds:schemaRef ds:uri="http://schemas.openxmlformats.org/package/2006/metadata/core-properties"/>
    <ds:schemaRef ds:uri="35028025-0c86-453f-9497-197989db0f5c"/>
    <ds:schemaRef ds:uri="http://purl.org/dc/dcmitype/"/>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81782250-D23F-4695-9054-AFF8E34C8EDF}"/>
</file>

<file path=docMetadata/LabelInfo.xml><?xml version="1.0" encoding="utf-8"?>
<clbl:labelList xmlns:clbl="http://schemas.microsoft.com/office/2020/mipLabelMetadata">
  <clbl:label id="{f46cb8ea-7900-4d10-8ceb-80e8c1c81ee7}" enabled="0" method="" siteId="{f46cb8ea-7900-4d10-8ceb-80e8c1c81ee7}" removed="1"/>
</clbl:labelList>
</file>

<file path=docProps/app.xml><?xml version="1.0" encoding="utf-8"?>
<Properties xmlns="http://schemas.openxmlformats.org/officeDocument/2006/extended-properties" xmlns:vt="http://schemas.openxmlformats.org/officeDocument/2006/docPropsVTypes">
  <TotalTime>36348</TotalTime>
  <Words>11108</Words>
  <Application>Microsoft Office PowerPoint</Application>
  <PresentationFormat>Widescreen</PresentationFormat>
  <Paragraphs>1244</Paragraphs>
  <Slides>60</Slides>
  <Notes>59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60</vt:i4>
      </vt:variant>
    </vt:vector>
  </HeadingPairs>
  <TitlesOfParts>
    <vt:vector size="68" baseType="lpstr">
      <vt:lpstr>Courier New</vt:lpstr>
      <vt:lpstr>Wingdings</vt:lpstr>
      <vt:lpstr>Arial</vt:lpstr>
      <vt:lpstr>Oswald</vt:lpstr>
      <vt:lpstr>Proxima Nova Rg</vt:lpstr>
      <vt:lpstr>Image Slide MASTER</vt:lpstr>
      <vt:lpstr>Content Slide MASTER</vt:lpstr>
      <vt:lpstr>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Philion, Charles (HCR)</dc:creator>
  <cp:lastModifiedBy>Philion, Charles (HCR)</cp:lastModifiedBy>
  <cp:revision>179</cp:revision>
  <cp:lastPrinted>2026-03-23T16:52:29Z</cp:lastPrinted>
  <dcterms:modified xsi:type="dcterms:W3CDTF">2026-03-25T15:16:01Z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0x01010077111892871638428325DDDD73306B49</vt:lpwstr>
  </property>
</Properties>
</file>