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2" r:id="rId6"/>
    <p:sldId id="261" r:id="rId7"/>
    <p:sldId id="263" r:id="rId8"/>
    <p:sldId id="264" r:id="rId9"/>
    <p:sldId id="267" r:id="rId10"/>
    <p:sldId id="260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17F8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0317" autoAdjust="0"/>
  </p:normalViewPr>
  <p:slideViewPr>
    <p:cSldViewPr>
      <p:cViewPr>
        <p:scale>
          <a:sx n="90" d="100"/>
          <a:sy n="90" d="100"/>
        </p:scale>
        <p:origin x="-2120" y="-10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E74C4-0B0D-4960-A9E1-D36DA3C737C8}" type="datetimeFigureOut">
              <a:rPr lang="en-US" smtClean="0"/>
              <a:pPr/>
              <a:t>10/13/10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E4CE6-01EC-4FB7-977A-FD28CD7CF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- Serve as a “clearinghouse”</a:t>
            </a:r>
            <a:r>
              <a:rPr lang="en-US" baseline="0" dirty="0" smtClean="0"/>
              <a:t> of information</a:t>
            </a:r>
          </a:p>
          <a:p>
            <a:r>
              <a:rPr lang="en-US" baseline="0" dirty="0" smtClean="0"/>
              <a:t> - We can navigate NYSERDA programs for you!  Guiding/</a:t>
            </a:r>
            <a:r>
              <a:rPr lang="en-US" dirty="0" smtClean="0"/>
              <a:t>Helping</a:t>
            </a:r>
            <a:r>
              <a:rPr lang="en-US" baseline="0" dirty="0" smtClean="0"/>
              <a:t> you to find which NYSERDA program would best meet your needs</a:t>
            </a:r>
          </a:p>
          <a:p>
            <a:r>
              <a:rPr lang="en-US" baseline="0" dirty="0" smtClean="0"/>
              <a:t> - We will work with you to complete the applications</a:t>
            </a:r>
          </a:p>
          <a:p>
            <a:r>
              <a:rPr lang="en-US" baseline="0" dirty="0" smtClean="0"/>
              <a:t> - We can also review Energy Audit report(s) with you to help you to identify and prioritize projects for implementation using available NYSERDA programs to offset total project costs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baseline="0" dirty="0" smtClean="0"/>
              <a:t>We strive to p</a:t>
            </a:r>
            <a:r>
              <a:rPr lang="en-US" b="1" dirty="0" smtClean="0"/>
              <a:t>rovide support to help alleviate municipal financing and staffing concerns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baseline="0" dirty="0" smtClean="0"/>
              <a:t> </a:t>
            </a:r>
            <a:r>
              <a:rPr lang="en-US" b="0" baseline="0" dirty="0" smtClean="0"/>
              <a:t>Can o</a:t>
            </a:r>
            <a:r>
              <a:rPr lang="en-US" baseline="0" dirty="0" smtClean="0"/>
              <a:t>ffer suggestions for “alternative financing” methods - helping you to “find the money” (using energy savings to finance additional projects, municipal leasing, energy performance contracting,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Regional Points of Contact are available to help your municipality identify the right program and complete the application, minimizing the need for municipal staff time and resources.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- Referring them to local colleges</a:t>
            </a:r>
            <a:r>
              <a:rPr lang="en-US" baseline="0" dirty="0" smtClean="0"/>
              <a:t> and universities to access low or no-cost assistance to students to help with completion of GHG emissions inventory</a:t>
            </a:r>
          </a:p>
          <a:p>
            <a:r>
              <a:rPr lang="en-US" baseline="0" dirty="0" smtClean="0"/>
              <a:t> - POCs have knowledge of (and training in) ICLEI Clean Air Cool Plant (CACP) software and can help to direct LGs to appropriate sources of emissions data</a:t>
            </a:r>
          </a:p>
          <a:p>
            <a:r>
              <a:rPr lang="en-US" baseline="0" dirty="0" smtClean="0"/>
              <a:t> - Provide samples of “LAPs” that other governments have created (serving as a “guide” or “template” for their use)</a:t>
            </a:r>
          </a:p>
          <a:p>
            <a:r>
              <a:rPr lang="en-US" baseline="0" dirty="0" smtClean="0"/>
              <a:t> - Talk with them about recommended energy projects and help them to prioritize measures into a LAP</a:t>
            </a:r>
          </a:p>
          <a:p>
            <a:r>
              <a:rPr lang="en-US" baseline="0" dirty="0" smtClean="0"/>
              <a:t> - Have working familiarity with EPA Portfolio Manager – can help them to use Portfolio Manager to track effectiveness of energy efficiency improvements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“What’s new” at</a:t>
            </a:r>
            <a:r>
              <a:rPr lang="en-US" baseline="0" dirty="0" smtClean="0"/>
              <a:t> NYSERDA – in addition to the LG Focus Program…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- This new program will be a great compliment to the LG Focus services –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- More details on the new program will be available once the RFP has been issued, and NYSERDA selects a contractor and confirms a scope of services.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- Anticipated to be launching in 2011.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(Per</a:t>
            </a:r>
            <a:r>
              <a:rPr lang="en-US" baseline="0" dirty="0" smtClean="0"/>
              <a:t> Mike </a:t>
            </a:r>
            <a:r>
              <a:rPr lang="en-US" baseline="0" dirty="0" err="1" smtClean="0"/>
              <a:t>Pioggia</a:t>
            </a:r>
            <a:r>
              <a:rPr lang="en-US" baseline="0" dirty="0" smtClean="0"/>
              <a:t>, 9/30/10) Will be offering Pre-Qualified statewide gas incentives soon in addition to Performance-Based gas incentives.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E4CE6-01EC-4FB7-977A-FD28CD7CF66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1"/>
            <a:ext cx="82296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6019800"/>
            <a:ext cx="7924800" cy="1588"/>
          </a:xfrm>
          <a:prstGeom prst="line">
            <a:avLst/>
          </a:prstGeom>
          <a:ln>
            <a:solidFill>
              <a:srgbClr val="717F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YSERDAlogo4cVector_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934200" y="6096000"/>
            <a:ext cx="1676400" cy="762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1" y="6096000"/>
            <a:ext cx="1219200" cy="61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28800" y="6248400"/>
            <a:ext cx="1219200" cy="30607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ocalgovernment@nyserd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region4POC@nyserda.org" TargetMode="External"/><Relationship Id="rId4" Type="http://schemas.openxmlformats.org/officeDocument/2006/relationships/hyperlink" Target="mailto:localgovernment@nyserda.org" TargetMode="External"/><Relationship Id="rId5" Type="http://schemas.openxmlformats.org/officeDocument/2006/relationships/hyperlink" Target="mailto:region1POC@nyserda.org" TargetMode="External"/><Relationship Id="rId7" Type="http://schemas.openxmlformats.org/officeDocument/2006/relationships/hyperlink" Target="mailto:region2POC@nyserda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Relationship Id="rId6" Type="http://schemas.openxmlformats.org/officeDocument/2006/relationships/hyperlink" Target="mailto:region3POC@nyserda.or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New York State Energy Research and Development Authority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Focus on Local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Presented by:</a:t>
            </a:r>
          </a:p>
          <a:p>
            <a:r>
              <a:rPr lang="en-US" sz="1800" dirty="0" smtClean="0"/>
              <a:t>Stephanie Simons</a:t>
            </a:r>
          </a:p>
          <a:p>
            <a:r>
              <a:rPr lang="en-US" sz="1800" dirty="0" smtClean="0"/>
              <a:t>POC for the Western, Central and Capital District regions</a:t>
            </a:r>
          </a:p>
          <a:p>
            <a:endParaRPr lang="en-US" sz="1800" dirty="0" smtClean="0"/>
          </a:p>
          <a:p>
            <a:r>
              <a:rPr lang="en-US" sz="1800" dirty="0" smtClean="0"/>
              <a:t>October 7, 2010</a:t>
            </a:r>
          </a:p>
          <a:p>
            <a:r>
              <a:rPr lang="en-US" sz="1800" dirty="0" smtClean="0"/>
              <a:t>Syracuse University Environmental Finance Center</a:t>
            </a:r>
          </a:p>
          <a:p>
            <a:r>
              <a:rPr lang="en-US" sz="1800" i="1" dirty="0" smtClean="0"/>
              <a:t>Smart Management for Small Communities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NYSERDA Program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Audit Program</a:t>
            </a:r>
          </a:p>
          <a:p>
            <a:pPr lvl="1"/>
            <a:r>
              <a:rPr lang="en-US" dirty="0" smtClean="0"/>
              <a:t>Provides low-cost energy audits for buildings with an annual electric cost of less than $75,000</a:t>
            </a:r>
          </a:p>
          <a:p>
            <a:pPr lvl="2"/>
            <a:r>
              <a:rPr lang="en-US" dirty="0" smtClean="0"/>
              <a:t>$100 per building (if annual energy costs &lt; $25,000)</a:t>
            </a:r>
          </a:p>
          <a:p>
            <a:pPr lvl="2"/>
            <a:r>
              <a:rPr lang="en-US" dirty="0" smtClean="0"/>
              <a:t>$400 per building (if annual energy costs &gt; $25,000)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WHAT’S NEW</a:t>
            </a:r>
            <a:endParaRPr lang="en-US" dirty="0" smtClean="0"/>
          </a:p>
          <a:p>
            <a:pPr lvl="2"/>
            <a:r>
              <a:rPr lang="en-US" dirty="0" smtClean="0"/>
              <a:t>Anticipated that Program will no longer be restricted to entities paying the Systems Benefit Charge (SBC)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NYSERDA Program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962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Existing Facilities Program</a:t>
            </a:r>
          </a:p>
          <a:p>
            <a:pPr lvl="1"/>
            <a:r>
              <a:rPr lang="en-US" dirty="0" smtClean="0"/>
              <a:t>Offers Pre-Qualified Incentives and Performance-Based Incentives</a:t>
            </a:r>
          </a:p>
          <a:p>
            <a:pPr lvl="2"/>
            <a:r>
              <a:rPr lang="en-US" dirty="0" smtClean="0"/>
              <a:t>Pre-Qualified Incentives on specific energy efficient products such as Lighting, HVAC, Motors, etc.</a:t>
            </a:r>
          </a:p>
          <a:p>
            <a:pPr lvl="2"/>
            <a:r>
              <a:rPr lang="en-US" dirty="0" smtClean="0"/>
              <a:t>Performance-Based Incentives for large-scale projects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WHAT’S NEW: </a:t>
            </a:r>
          </a:p>
          <a:p>
            <a:pPr lvl="2"/>
            <a:r>
              <a:rPr lang="en-US" dirty="0" smtClean="0"/>
              <a:t>Anticipated that Program will offer Gas Incentives</a:t>
            </a:r>
          </a:p>
          <a:p>
            <a:pPr lvl="2"/>
            <a:r>
              <a:rPr lang="en-US" dirty="0" smtClean="0"/>
              <a:t>Anticipated that Program will offer Operational Incentives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 Contact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861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Focus on Local Government services </a:t>
            </a:r>
          </a:p>
          <a:p>
            <a:pPr algn="ctr">
              <a:spcAft>
                <a:spcPts val="1800"/>
              </a:spcAft>
              <a:buNone/>
            </a:pPr>
            <a:r>
              <a:rPr lang="en-US" dirty="0" smtClean="0"/>
              <a:t>are provided at no cost for your municipality</a:t>
            </a:r>
          </a:p>
          <a:p>
            <a:pPr algn="ctr">
              <a:buNone/>
            </a:pPr>
            <a:r>
              <a:rPr lang="en-US" dirty="0" smtClean="0"/>
              <a:t>Toll-Free:  (877) 717-6841</a:t>
            </a:r>
          </a:p>
          <a:p>
            <a:pPr algn="ctr">
              <a:spcAft>
                <a:spcPts val="3000"/>
              </a:spcAft>
              <a:buNone/>
            </a:pPr>
            <a:r>
              <a:rPr lang="en-US" dirty="0" smtClean="0">
                <a:hlinkClick r:id="rId2"/>
              </a:rPr>
              <a:t>localgovernment@nyserda.org</a:t>
            </a:r>
            <a:endParaRPr lang="en-US" dirty="0" smtClean="0"/>
          </a:p>
          <a:p>
            <a:pPr algn="ctr">
              <a:buNone/>
            </a:pPr>
            <a:r>
              <a:rPr lang="en-US" sz="2600" dirty="0" smtClean="0"/>
              <a:t>Stephanie Simons</a:t>
            </a:r>
          </a:p>
          <a:p>
            <a:pPr algn="ctr">
              <a:buNone/>
            </a:pPr>
            <a:r>
              <a:rPr lang="en-US" sz="2600" dirty="0" smtClean="0"/>
              <a:t>Direct: (716) 408-7477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NYSERDA?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FontTx/>
              <a:buChar char="•"/>
            </a:pPr>
            <a:r>
              <a:rPr lang="en-US" dirty="0" smtClean="0"/>
              <a:t>New York State Energy Research and Development Authority</a:t>
            </a:r>
          </a:p>
          <a:p>
            <a:pPr>
              <a:spcAft>
                <a:spcPts val="1800"/>
              </a:spcAft>
              <a:buFontTx/>
              <a:buChar char="•"/>
            </a:pPr>
            <a:r>
              <a:rPr lang="en-US" dirty="0" smtClean="0"/>
              <a:t>Established in 1975 by State Legislature</a:t>
            </a:r>
          </a:p>
          <a:p>
            <a:pPr>
              <a:spcAft>
                <a:spcPts val="1800"/>
              </a:spcAft>
              <a:buFontTx/>
              <a:buChar char="•"/>
            </a:pPr>
            <a:r>
              <a:rPr lang="en-US" dirty="0" smtClean="0"/>
              <a:t>Mission: To advance innovative energy solutions in ways that improve New York’s economy and environment.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NYSERDA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114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Cost-Sharing for Energy Studies:</a:t>
            </a:r>
          </a:p>
          <a:p>
            <a:pPr lvl="1"/>
            <a:r>
              <a:rPr lang="en-US" dirty="0" smtClean="0"/>
              <a:t>Energy Audit, </a:t>
            </a:r>
            <a:r>
              <a:rPr lang="en-US" dirty="0" err="1" smtClean="0"/>
              <a:t>FlexTech</a:t>
            </a:r>
            <a:endParaRPr lang="en-US" dirty="0" smtClean="0"/>
          </a:p>
          <a:p>
            <a:r>
              <a:rPr lang="en-US" dirty="0" smtClean="0"/>
              <a:t>Financial Incentives to Support Energy Project Implementation</a:t>
            </a:r>
          </a:p>
          <a:p>
            <a:pPr lvl="1"/>
            <a:r>
              <a:rPr lang="en-US" dirty="0" smtClean="0"/>
              <a:t>Existing Facilities, New Construction, PV/Small Wind, Alternative Fuel Vehicle</a:t>
            </a:r>
          </a:p>
          <a:p>
            <a:r>
              <a:rPr lang="en-US" dirty="0" smtClean="0"/>
              <a:t>Outreach / Application Support Services</a:t>
            </a:r>
          </a:p>
          <a:p>
            <a:pPr lvl="1"/>
            <a:r>
              <a:rPr lang="en-US" dirty="0" smtClean="0"/>
              <a:t>Focus on Local Government, Focus on Municipal Water and Wastewater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b="1" dirty="0" smtClean="0"/>
              <a:t>Program Goals:</a:t>
            </a:r>
            <a:endParaRPr lang="en-US" dirty="0" smtClean="0"/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Improve municipal </a:t>
            </a:r>
            <a:r>
              <a:rPr lang="en-US" u="sng" dirty="0" smtClean="0"/>
              <a:t>awareness</a:t>
            </a:r>
            <a:r>
              <a:rPr lang="en-US" dirty="0" smtClean="0"/>
              <a:t> of the benefits of energy efficiency and NYSERDA programs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Encourage and facilitate municipal </a:t>
            </a:r>
            <a:r>
              <a:rPr lang="en-US" u="sng" dirty="0" smtClean="0"/>
              <a:t>identification and implementation </a:t>
            </a:r>
            <a:r>
              <a:rPr lang="en-US" dirty="0" smtClean="0"/>
              <a:t>of energy projects.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Provides assistance on a regional basis through designated “Points of Contact” (or POCs)</a:t>
            </a:r>
          </a:p>
          <a:p>
            <a:r>
              <a:rPr lang="en-US" dirty="0" smtClean="0"/>
              <a:t>POCs can help your municipality by:</a:t>
            </a:r>
          </a:p>
          <a:p>
            <a:pPr lvl="1"/>
            <a:r>
              <a:rPr lang="en-US" dirty="0" smtClean="0"/>
              <a:t>Facilitating participation in NYSERDA programs</a:t>
            </a:r>
          </a:p>
          <a:p>
            <a:pPr lvl="2"/>
            <a:r>
              <a:rPr lang="en-US" dirty="0" smtClean="0"/>
              <a:t>Navigating you through NYSERDA program offerings</a:t>
            </a:r>
          </a:p>
          <a:p>
            <a:pPr lvl="2"/>
            <a:r>
              <a:rPr lang="en-US" dirty="0" smtClean="0"/>
              <a:t>Completing the applications for you</a:t>
            </a:r>
          </a:p>
          <a:p>
            <a:pPr lvl="1"/>
            <a:r>
              <a:rPr lang="en-US" dirty="0" smtClean="0"/>
              <a:t>Identifying and prioritizing opportunities for energy savings </a:t>
            </a:r>
          </a:p>
          <a:p>
            <a:pPr lvl="1"/>
            <a:r>
              <a:rPr lang="en-US" dirty="0" smtClean="0"/>
              <a:t>Assisting with implementation of energy projects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Local Government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828800"/>
            <a:ext cx="5181600" cy="414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581400" y="5486400"/>
            <a:ext cx="2057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5943600"/>
            <a:ext cx="52578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2971800" cy="41148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General Questions:</a:t>
            </a:r>
          </a:p>
          <a:p>
            <a:pPr>
              <a:buNone/>
            </a:pPr>
            <a:r>
              <a:rPr lang="en-US" sz="1600" dirty="0" smtClean="0"/>
              <a:t>Amy Santos (Project Manager)</a:t>
            </a:r>
          </a:p>
          <a:p>
            <a:pPr>
              <a:spcAft>
                <a:spcPts val="1200"/>
              </a:spcAft>
              <a:buNone/>
            </a:pPr>
            <a:r>
              <a:rPr lang="en-US" sz="1600" dirty="0" smtClean="0">
                <a:hlinkClick r:id="rId4"/>
              </a:rPr>
              <a:t>localgovernment@nyserda.org</a:t>
            </a:r>
            <a:endParaRPr lang="en-US" sz="1600" dirty="0" smtClean="0"/>
          </a:p>
          <a:p>
            <a:pPr>
              <a:spcAft>
                <a:spcPts val="1200"/>
              </a:spcAft>
              <a:buNone/>
            </a:pPr>
            <a:r>
              <a:rPr lang="en-US" sz="2000" dirty="0" smtClean="0"/>
              <a:t>Toll-free:  (877) 717-6841</a:t>
            </a:r>
          </a:p>
          <a:p>
            <a:pPr>
              <a:buNone/>
            </a:pPr>
            <a:r>
              <a:rPr lang="en-US" sz="1600" b="1" dirty="0" smtClean="0"/>
              <a:t>Regions 1 &amp; 3:</a:t>
            </a:r>
          </a:p>
          <a:p>
            <a:pPr>
              <a:buNone/>
            </a:pPr>
            <a:r>
              <a:rPr lang="en-US" sz="1600" dirty="0" smtClean="0"/>
              <a:t>Stephanie Simons</a:t>
            </a:r>
          </a:p>
          <a:p>
            <a:pPr>
              <a:buNone/>
            </a:pPr>
            <a:r>
              <a:rPr lang="en-US" sz="1600" dirty="0" smtClean="0">
                <a:hlinkClick r:id="rId5"/>
              </a:rPr>
              <a:t>region1POC@nyserda.org</a:t>
            </a:r>
            <a:endParaRPr lang="en-US" sz="1600" dirty="0" smtClean="0"/>
          </a:p>
          <a:p>
            <a:pPr>
              <a:spcAft>
                <a:spcPts val="1200"/>
              </a:spcAft>
              <a:buNone/>
            </a:pPr>
            <a:r>
              <a:rPr lang="en-US" sz="1600" dirty="0" smtClean="0">
                <a:hlinkClick r:id="rId6"/>
              </a:rPr>
              <a:t>region3POC@nyserda.org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b="1" dirty="0" smtClean="0"/>
              <a:t>Region 2: Ann Heidenreich</a:t>
            </a:r>
          </a:p>
          <a:p>
            <a:pPr>
              <a:spcAft>
                <a:spcPts val="1200"/>
              </a:spcAft>
              <a:buNone/>
            </a:pPr>
            <a:r>
              <a:rPr lang="en-US" sz="1600" dirty="0" smtClean="0">
                <a:hlinkClick r:id="rId7"/>
              </a:rPr>
              <a:t>region2POC@nyserda.org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b="1" dirty="0" smtClean="0"/>
              <a:t>Region 4: Meridith Nierenberg</a:t>
            </a:r>
          </a:p>
          <a:p>
            <a:pPr>
              <a:buNone/>
            </a:pPr>
            <a:r>
              <a:rPr lang="en-US" sz="1600" dirty="0" smtClean="0">
                <a:hlinkClick r:id="rId8"/>
              </a:rPr>
              <a:t>region4POC@nyserda.org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Focus supports the New York State </a:t>
            </a:r>
            <a:r>
              <a:rPr lang="en-US" i="1" dirty="0" smtClean="0"/>
              <a:t>Climate Smart Communities Program</a:t>
            </a:r>
            <a:r>
              <a:rPr lang="en-US" dirty="0" smtClean="0"/>
              <a:t>, a State and local partnership to encourage climate protection</a:t>
            </a:r>
          </a:p>
          <a:p>
            <a:r>
              <a:rPr lang="en-US" dirty="0" smtClean="0"/>
              <a:t>POCs can support Climate Smart Communities by: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Assisting with municipal completion of an inventory of greenhouse gas (GHG) emissions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Supporting municipal efforts to develop and implement a “local action plan” to reduce GHG emissions and save energy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Facilitating participation in NYSERDA programs</a:t>
            </a:r>
          </a:p>
          <a:p>
            <a:pPr lvl="1"/>
            <a:r>
              <a:rPr lang="en-US" dirty="0" smtClean="0"/>
              <a:t>Providing assistance with municipal benchmarking efforts to monitor progress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NYSERDA Program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NYSERDA to provide direct support for municipalities taking the </a:t>
            </a:r>
            <a:r>
              <a:rPr lang="en-US" i="1" dirty="0" smtClean="0"/>
              <a:t>Climate Smart Communities </a:t>
            </a:r>
            <a:r>
              <a:rPr lang="en-US" dirty="0" smtClean="0"/>
              <a:t>pledge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WHAT’S NEW:  </a:t>
            </a:r>
            <a:r>
              <a:rPr lang="en-US" dirty="0" smtClean="0"/>
              <a:t>This Program!  </a:t>
            </a:r>
          </a:p>
          <a:p>
            <a:pPr lvl="1"/>
            <a:r>
              <a:rPr lang="en-US" dirty="0" smtClean="0"/>
              <a:t>Anticipated to be a pilot program</a:t>
            </a:r>
          </a:p>
          <a:p>
            <a:pPr lvl="1"/>
            <a:r>
              <a:rPr lang="en-US" dirty="0" smtClean="0"/>
              <a:t>May provide hands-on assistance with completion of greenhouse gas (GHG) inventories and local action plans, among other services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NYSERDA Program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Revolving Loan Fund for Small Commercial and Non-Profit Entities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WHAT’S NEW: </a:t>
            </a:r>
            <a:r>
              <a:rPr lang="en-US" dirty="0" smtClean="0"/>
              <a:t>This Program!</a:t>
            </a:r>
          </a:p>
          <a:p>
            <a:pPr lvl="1"/>
            <a:r>
              <a:rPr lang="en-US" dirty="0" smtClean="0"/>
              <a:t>Anticipated to be launched soon</a:t>
            </a:r>
          </a:p>
          <a:p>
            <a:pPr lvl="1"/>
            <a:r>
              <a:rPr lang="en-US" dirty="0" smtClean="0"/>
              <a:t>Will assist small municipalities with financing energy projects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 NYSERDA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NYSERDA template</Template>
  <TotalTime>165</TotalTime>
  <Words>1015</Words>
  <Application>Microsoft Macintosh PowerPoint</Application>
  <PresentationFormat>On-screen Show (4:3)</PresentationFormat>
  <Paragraphs>108</Paragraphs>
  <Slides>12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 NYSERDA template</vt:lpstr>
      <vt:lpstr>New York State Energy Research and Development Authority  Focus on Local Government</vt:lpstr>
      <vt:lpstr>What is NYSERDA?</vt:lpstr>
      <vt:lpstr>How Can NYSERDA Help?</vt:lpstr>
      <vt:lpstr>Focus on Local Government</vt:lpstr>
      <vt:lpstr>Focus on Local Government</vt:lpstr>
      <vt:lpstr>Focus on Local Government</vt:lpstr>
      <vt:lpstr>Focus on Local Government</vt:lpstr>
      <vt:lpstr>NYSERDA Program Highlights</vt:lpstr>
      <vt:lpstr>NYSERDA Program Highlights</vt:lpstr>
      <vt:lpstr>NYSERDA Program Highlights</vt:lpstr>
      <vt:lpstr>NYSERDA Program Highlights</vt:lpstr>
      <vt:lpstr>Questions?  Contact Us!</vt:lpstr>
    </vt:vector>
  </TitlesOfParts>
  <Company>NYS Energy R&amp;D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Jaclyn Walsh</dc:creator>
  <cp:lastModifiedBy>Melissa Young</cp:lastModifiedBy>
  <cp:revision>25</cp:revision>
  <dcterms:created xsi:type="dcterms:W3CDTF">2010-10-13T15:13:17Z</dcterms:created>
  <dcterms:modified xsi:type="dcterms:W3CDTF">2010-10-13T15:13:50Z</dcterms:modified>
</cp:coreProperties>
</file>