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4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0437" autoAdjust="0"/>
  </p:normalViewPr>
  <p:slideViewPr>
    <p:cSldViewPr>
      <p:cViewPr varScale="1">
        <p:scale>
          <a:sx n="117" d="100"/>
          <a:sy n="117" d="100"/>
        </p:scale>
        <p:origin x="-13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BD6F92-EFF7-47FF-9897-D1AFF13F11EE}" type="datetimeFigureOut">
              <a:rPr lang="en-US" smtClean="0"/>
              <a:pPr/>
              <a:t>10/13/10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5FA434-8A25-4958-9323-3E4A79D450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principles have been adopted by 42 national organizations, 50 units of government, 40 NGOs, and 13 private sector groups</a:t>
            </a:r>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ranging from the Urban Land Institute to the American Farmland Trust</a:t>
            </a:r>
          </a:p>
          <a:p>
            <a:endParaRPr lang="en-US" dirty="0" smtClean="0"/>
          </a:p>
          <a:p>
            <a:r>
              <a:rPr lang="en-US" dirty="0" smtClean="0"/>
              <a:t>Since 2002; 625 applications for 37 awards</a:t>
            </a:r>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000" b="1" dirty="0" smtClean="0">
                <a:solidFill>
                  <a:srgbClr val="0000FF"/>
                </a:solidFill>
              </a:rPr>
              <a:t>March 2009: HUD and DOT form Partnership </a:t>
            </a:r>
          </a:p>
          <a:p>
            <a:pPr marL="757066" lvl="1" indent="-291179"/>
            <a:r>
              <a:rPr lang="en-US" sz="1000" dirty="0" smtClean="0">
                <a:solidFill>
                  <a:srgbClr val="0000FF"/>
                </a:solidFill>
              </a:rPr>
              <a:t>Recognition that transportation costs must be included into the calculations of housing costs.</a:t>
            </a:r>
          </a:p>
          <a:p>
            <a:pPr marL="757066" lvl="1" indent="-291179"/>
            <a:endParaRPr lang="en-US" sz="1000" dirty="0" smtClean="0">
              <a:solidFill>
                <a:srgbClr val="0000FF"/>
              </a:solidFill>
            </a:endParaRPr>
          </a:p>
          <a:p>
            <a:pPr eaLnBrk="1" hangingPunct="1"/>
            <a:r>
              <a:rPr lang="en-US" sz="1000" b="1" dirty="0" smtClean="0">
                <a:solidFill>
                  <a:srgbClr val="0000FF"/>
                </a:solidFill>
              </a:rPr>
              <a:t>   June 2009: EPA joins Partnership</a:t>
            </a:r>
          </a:p>
          <a:p>
            <a:pPr marL="757066" lvl="1" indent="-291179"/>
            <a:r>
              <a:rPr lang="en-US" sz="1000" dirty="0" smtClean="0">
                <a:solidFill>
                  <a:srgbClr val="0000FF"/>
                </a:solidFill>
              </a:rPr>
              <a:t>Recognition that our water, brownfield, and air investments, policies, and actions can be part of the solution </a:t>
            </a:r>
          </a:p>
          <a:p>
            <a:pPr eaLnBrk="1" hangingPunct="1"/>
            <a:endParaRPr lang="en-US" sz="1000" dirty="0" smtClean="0"/>
          </a:p>
          <a:p>
            <a:pPr eaLnBrk="1" hangingPunct="1"/>
            <a:r>
              <a:rPr lang="en-US" sz="1000" b="1" dirty="0" smtClean="0"/>
              <a:t>There is now a real understanding– at the highest level– that money from the federal government can and does influence the type and location of development.  And that we need to be mindful about how these flows of money can support development that is in line with the goals of this partnership.</a:t>
            </a:r>
            <a:r>
              <a:rPr lang="en-US" sz="1000" dirty="0" smtClean="0"/>
              <a:t> </a:t>
            </a:r>
          </a:p>
          <a:p>
            <a:pPr eaLnBrk="1" hangingPunct="1"/>
            <a:endParaRPr lang="en-US" sz="1000" dirty="0" smtClean="0"/>
          </a:p>
        </p:txBody>
      </p:sp>
      <p:sp>
        <p:nvSpPr>
          <p:cNvPr id="4" name="Slide Number Placeholder 3"/>
          <p:cNvSpPr>
            <a:spLocks noGrp="1"/>
          </p:cNvSpPr>
          <p:nvPr>
            <p:ph type="sldNum" sz="quarter" idx="10"/>
          </p:nvPr>
        </p:nvSpPr>
        <p:spPr/>
        <p:txBody>
          <a:bodyPr/>
          <a:lstStyle/>
          <a:p>
            <a:fld id="{C85FA434-8A25-4958-9323-3E4A79D4509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joint grant program offers up to $75 million in funding – $35 million in TIGER II Planning Grants and $40 million in Sustainable Community Challenge Grants – for local planning activities that integrate transportation, housing, and economic development</a:t>
            </a:r>
          </a:p>
          <a:p>
            <a:endParaRPr lang="en-US" dirty="0" smtClean="0"/>
          </a:p>
          <a:p>
            <a:r>
              <a:rPr lang="en-US" dirty="0" smtClean="0"/>
              <a:t>which will be awarded competitively to support regional planning efforts that integrate housing, land use, economic and workforce development, transportation, and infrastructure investments in a manner that empowers jurisdictions to consider the interdependent challenges of economic growth, social inclusion, and environmental impact. In addition, applicants that meet a specified threshold score can also qualify for Preferred Sustainability Status that will give them access to a broad spectrum of benefits, including capacity building resources and secure potential points in a number of funding opportunities managed by other federal agencies, including DOT and EPA.</a:t>
            </a:r>
          </a:p>
          <a:p>
            <a:endParaRPr lang="en-US" dirty="0" smtClean="0"/>
          </a:p>
          <a:p>
            <a:r>
              <a:rPr lang="en-US" dirty="0" smtClean="0"/>
              <a:t>The EO, signed last October, includes requirements for setting greenhouse gas reduction targets, encouraging community planning, and creating high-performance buildings.</a:t>
            </a:r>
          </a:p>
          <a:p>
            <a:endParaRPr lang="en-US" dirty="0" smtClean="0"/>
          </a:p>
          <a:p>
            <a:r>
              <a:rPr lang="en-US" dirty="0" smtClean="0"/>
              <a:t>that balances the needs of non-motorists in federally funded road projects, discourages transportation investments that negatively affect cyclists and pedestrians, and encourages investments that go beyond the minimum requirements to provide facilities for bicyclists and pedestrians of all ages and abilities. Additionally, the Federal Transit Administration published a proposed policy statement that would extend eligibility of federal transit funds for pedestrian and bicycle improvements.</a:t>
            </a:r>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FA434-8A25-4958-9323-3E4A79D4509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C3C1941-F3FF-4161-93B0-DE8A8A44E75A}" type="datetime1">
              <a:rPr lang="en-US" smtClean="0"/>
              <a:pPr/>
              <a:t>10/13/10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7D7588-C752-43A3-91F0-F7369E0777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DCC6E-166C-4842-9227-FF788A20CBD5}" type="datetime1">
              <a:rPr lang="en-US" smtClean="0"/>
              <a:pPr/>
              <a:t>10/13/10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9A83D6-77DE-4B6A-AC40-1050A37913B2}" type="datetime1">
              <a:rPr lang="en-US" smtClean="0"/>
              <a:pPr/>
              <a:t>10/13/10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70888"/>
            <a:ext cx="8229600" cy="432511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D35600-B678-4E90-83DD-6FBC339FA622}" type="datetime1">
              <a:rPr lang="en-US" smtClean="0"/>
              <a:pPr/>
              <a:t>10/13/10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828800"/>
            <a:ext cx="4038600" cy="4800600"/>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828800"/>
            <a:ext cx="4038600" cy="4800600"/>
          </a:xfrm>
        </p:spPr>
        <p:txBody>
          <a:bodyPr/>
          <a:lstStyle>
            <a:lvl1pPr>
              <a:defRPr sz="2000"/>
            </a:lvl1pPr>
            <a:lvl2pPr>
              <a:defRPr sz="1900"/>
            </a:lvl2pPr>
            <a:lvl3pPr>
              <a:defRPr sz="18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C601E23-E019-413D-88B8-C2B40383488B}" type="datetime1">
              <a:rPr lang="en-US" smtClean="0"/>
              <a:pPr/>
              <a:t>10/13/10</a:t>
            </a:fld>
            <a:endParaRPr lang="en-US"/>
          </a:p>
        </p:txBody>
      </p:sp>
      <p:sp>
        <p:nvSpPr>
          <p:cNvPr id="27" name="Slide Number Placeholder 26"/>
          <p:cNvSpPr>
            <a:spLocks noGrp="1"/>
          </p:cNvSpPr>
          <p:nvPr>
            <p:ph type="sldNum" sz="quarter" idx="11"/>
          </p:nvPr>
        </p:nvSpPr>
        <p:spPr/>
        <p:txBody>
          <a:bodyPr rtlCol="0"/>
          <a:lstStyle/>
          <a:p>
            <a:fld id="{AC7D7588-C752-43A3-91F0-F7369E07770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4471D0-BDB2-4C65-B900-F7F73064F832}" type="datetime1">
              <a:rPr lang="en-US" smtClean="0"/>
              <a:pPr/>
              <a:t>10/13/10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C7D7588-C752-43A3-91F0-F7369E0777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48CB5-341D-4CBC-92F4-75A83AA3B7FE}" type="datetime1">
              <a:rPr lang="en-US" smtClean="0"/>
              <a:pPr/>
              <a:t>10/13/10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DFB564-7BDE-43D7-AD4A-B0B1BACC76EF}" type="datetime1">
              <a:rPr lang="en-US" smtClean="0"/>
              <a:pPr/>
              <a:t>10/13/10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836F6C-7286-46E4-A796-7E3058436FC8}" type="datetime1">
              <a:rPr lang="en-US" smtClean="0"/>
              <a:pPr/>
              <a:t>10/13/10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7588-C752-43A3-91F0-F7369E0777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4CBE041-7195-4759-B3F4-8E55B938D13D}" type="datetime1">
              <a:rPr lang="en-US" smtClean="0"/>
              <a:pPr/>
              <a:t>10/13/10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7D7588-C752-43A3-91F0-F7369E0777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9.wmf"/><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e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Smart Growth for Small Communities</a:t>
            </a:r>
            <a:endParaRPr lang="en-US" dirty="0"/>
          </a:p>
        </p:txBody>
      </p:sp>
      <p:sp>
        <p:nvSpPr>
          <p:cNvPr id="3" name="Subtitle 2"/>
          <p:cNvSpPr>
            <a:spLocks noGrp="1"/>
          </p:cNvSpPr>
          <p:nvPr>
            <p:ph type="subTitle" idx="1"/>
          </p:nvPr>
        </p:nvSpPr>
        <p:spPr>
          <a:xfrm>
            <a:off x="457200" y="3899938"/>
            <a:ext cx="6477000" cy="1752600"/>
          </a:xfrm>
        </p:spPr>
        <p:txBody>
          <a:bodyPr>
            <a:normAutofit/>
          </a:bodyPr>
          <a:lstStyle/>
          <a:p>
            <a:r>
              <a:rPr lang="en-US" dirty="0" smtClean="0"/>
              <a:t>Melissa Kramer</a:t>
            </a:r>
          </a:p>
          <a:p>
            <a:r>
              <a:rPr lang="en-US" dirty="0" smtClean="0"/>
              <a:t>U.S. EPA Office of Sustainable Communities </a:t>
            </a:r>
          </a:p>
          <a:p>
            <a:r>
              <a:rPr lang="en-US" dirty="0" smtClean="0"/>
              <a:t>October 6,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Partnership for Sustainable Communities: EPA, HUD, and DOT</a:t>
            </a:r>
            <a:endParaRPr lang="en-US" dirty="0"/>
          </a:p>
        </p:txBody>
      </p:sp>
      <p:sp>
        <p:nvSpPr>
          <p:cNvPr id="3" name="Content Placeholder 2"/>
          <p:cNvSpPr>
            <a:spLocks noGrp="1"/>
          </p:cNvSpPr>
          <p:nvPr>
            <p:ph idx="1"/>
          </p:nvPr>
        </p:nvSpPr>
        <p:spPr>
          <a:xfrm>
            <a:off x="457200" y="1770888"/>
            <a:ext cx="8229600" cy="4934712"/>
          </a:xfrm>
        </p:spPr>
        <p:txBody>
          <a:bodyPr>
            <a:normAutofit fontScale="92500" lnSpcReduction="10000"/>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400" dirty="0" smtClean="0"/>
              <a:t>Mission: to meet the President’s challenge for our agencies to work together to encourage and fully assist rural, suburban, and urban areas to build sustainable communities, and to make sustainable communities the leading style of development in the United States</a:t>
            </a:r>
          </a:p>
          <a:p>
            <a:r>
              <a:rPr lang="en-US" sz="2400" dirty="0" smtClean="0"/>
              <a:t>Focused on ensuring that federal investments, policies, and actions do not subsidize inefficient development and, instead, support  sustainable communities and effective investments</a:t>
            </a:r>
          </a:p>
        </p:txBody>
      </p:sp>
      <p:sp>
        <p:nvSpPr>
          <p:cNvPr id="4" name="Slide Number Placeholder 3"/>
          <p:cNvSpPr>
            <a:spLocks noGrp="1"/>
          </p:cNvSpPr>
          <p:nvPr>
            <p:ph type="sldNum" sz="quarter" idx="12"/>
          </p:nvPr>
        </p:nvSpPr>
        <p:spPr/>
        <p:txBody>
          <a:bodyPr/>
          <a:lstStyle/>
          <a:p>
            <a:fld id="{AC7D7588-C752-43A3-91F0-F7369E077708}" type="slidenum">
              <a:rPr lang="en-US" smtClean="0"/>
              <a:pPr/>
              <a:t>10</a:t>
            </a:fld>
            <a:endParaRPr lang="en-US"/>
          </a:p>
        </p:txBody>
      </p:sp>
      <p:pic>
        <p:nvPicPr>
          <p:cNvPr id="16" name="Picture 7" descr="3 amigos testimony"/>
          <p:cNvPicPr>
            <a:picLocks noChangeAspect="1" noChangeArrowheads="1"/>
          </p:cNvPicPr>
          <p:nvPr/>
        </p:nvPicPr>
        <p:blipFill>
          <a:blip r:embed="rId3" cstate="screen"/>
          <a:srcRect/>
          <a:stretch>
            <a:fillRect/>
          </a:stretch>
        </p:blipFill>
        <p:spPr bwMode="auto">
          <a:xfrm>
            <a:off x="2362200" y="1905000"/>
            <a:ext cx="3952677" cy="1828800"/>
          </a:xfrm>
          <a:prstGeom prst="rect">
            <a:avLst/>
          </a:prstGeom>
          <a:noFill/>
          <a:ln w="57150">
            <a:solidFill>
              <a:srgbClr val="969696"/>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Partnership for Sustainable Communities: Accomplishments</a:t>
            </a:r>
            <a:endParaRPr lang="en-US" dirty="0"/>
          </a:p>
        </p:txBody>
      </p:sp>
      <p:sp>
        <p:nvSpPr>
          <p:cNvPr id="6" name="Content Placeholder 5"/>
          <p:cNvSpPr>
            <a:spLocks noGrp="1"/>
          </p:cNvSpPr>
          <p:nvPr>
            <p:ph sz="half" idx="1"/>
          </p:nvPr>
        </p:nvSpPr>
        <p:spPr>
          <a:xfrm>
            <a:off x="457200" y="1828800"/>
            <a:ext cx="8305800" cy="4800600"/>
          </a:xfrm>
        </p:spPr>
        <p:txBody>
          <a:bodyPr>
            <a:noAutofit/>
          </a:bodyPr>
          <a:lstStyle/>
          <a:p>
            <a:r>
              <a:rPr lang="en-US" sz="1800" b="1" dirty="0" smtClean="0"/>
              <a:t>Provide and coordinate funding</a:t>
            </a:r>
            <a:endParaRPr lang="en-US" sz="1800" dirty="0" smtClean="0"/>
          </a:p>
          <a:p>
            <a:pPr lvl="1"/>
            <a:r>
              <a:rPr lang="en-US" sz="1600" dirty="0" smtClean="0"/>
              <a:t>Joint HUD/DOT notice of funding availability in June </a:t>
            </a:r>
          </a:p>
          <a:p>
            <a:pPr lvl="1"/>
            <a:r>
              <a:rPr lang="en-US" sz="1600" dirty="0" smtClean="0"/>
              <a:t>HUD $100 million Sustainable Communities Regional Planning grant program</a:t>
            </a:r>
          </a:p>
          <a:p>
            <a:pPr lvl="1"/>
            <a:r>
              <a:rPr lang="en-US" sz="1600" dirty="0" smtClean="0"/>
              <a:t>LEED-ND system  adopted to evaluate proposals for HUD’s $3.25 billion discretionary funding grant programs</a:t>
            </a:r>
          </a:p>
          <a:p>
            <a:pPr lvl="1"/>
            <a:r>
              <a:rPr lang="en-US" sz="1600" dirty="0" smtClean="0"/>
              <a:t>EPA guidance to states for federal water and wastewater infrastructure funds, ~$3.3 billion</a:t>
            </a:r>
          </a:p>
          <a:p>
            <a:r>
              <a:rPr lang="en-US" sz="1800" b="1" dirty="0" smtClean="0"/>
              <a:t>Remove regulatory barriers at the federal level</a:t>
            </a:r>
            <a:endParaRPr lang="en-US" sz="1800" dirty="0" smtClean="0"/>
          </a:p>
          <a:p>
            <a:pPr lvl="1"/>
            <a:r>
              <a:rPr lang="en-US" sz="1600" dirty="0" smtClean="0"/>
              <a:t>Executive Order to improve the sustainability of federal government facilities </a:t>
            </a:r>
          </a:p>
          <a:p>
            <a:pPr lvl="1"/>
            <a:r>
              <a:rPr lang="en-US" sz="1600" dirty="0" smtClean="0"/>
              <a:t>New DOT bicycle/pedestrian policy</a:t>
            </a:r>
          </a:p>
          <a:p>
            <a:pPr lvl="1"/>
            <a:r>
              <a:rPr lang="en-US" sz="1600" dirty="0" smtClean="0"/>
              <a:t>Joint reviews for EPA’s Brownfields Area-Wide Planning Pilot Initiative </a:t>
            </a:r>
          </a:p>
          <a:p>
            <a:r>
              <a:rPr lang="en-US" sz="1800" b="1" dirty="0" smtClean="0"/>
              <a:t>Align agency priorities and institutionalize the principles of the partnership   </a:t>
            </a:r>
            <a:endParaRPr lang="en-US" sz="1800" dirty="0" smtClean="0"/>
          </a:p>
          <a:p>
            <a:pPr lvl="1"/>
            <a:r>
              <a:rPr lang="en-US" sz="1600" dirty="0" smtClean="0"/>
              <a:t>Joint evaluations of grant applications </a:t>
            </a:r>
          </a:p>
          <a:p>
            <a:pPr lvl="1"/>
            <a:r>
              <a:rPr lang="en-US" sz="1600" dirty="0" smtClean="0"/>
              <a:t>Joint development of Notices of Funding Availability</a:t>
            </a:r>
          </a:p>
        </p:txBody>
      </p:sp>
      <p:sp>
        <p:nvSpPr>
          <p:cNvPr id="4" name="Slide Number Placeholder 3"/>
          <p:cNvSpPr>
            <a:spLocks noGrp="1"/>
          </p:cNvSpPr>
          <p:nvPr>
            <p:ph type="sldNum" sz="quarter" idx="12"/>
          </p:nvPr>
        </p:nvSpPr>
        <p:spPr/>
        <p:txBody>
          <a:bodyPr/>
          <a:lstStyle/>
          <a:p>
            <a:fld id="{AC7D7588-C752-43A3-91F0-F7369E077708}" type="slidenum">
              <a:rPr lang="en-US" smtClean="0"/>
              <a:pPr/>
              <a:t>11</a:t>
            </a:fld>
            <a:endParaRPr lang="en-US"/>
          </a:p>
        </p:txBody>
      </p:sp>
      <p:pic>
        <p:nvPicPr>
          <p:cNvPr id="8" name="Picture 2" descr="HUD-DOT-EPA Interagency Partnership for Sustainable Communities"/>
          <p:cNvPicPr>
            <a:picLocks noGrp="1" noChangeAspect="1" noChangeArrowheads="1"/>
          </p:cNvPicPr>
          <p:nvPr>
            <p:ph sz="half" idx="2"/>
          </p:nvPr>
        </p:nvPicPr>
        <p:blipFill>
          <a:blip r:embed="rId3" cstate="print"/>
          <a:srcRect/>
          <a:stretch>
            <a:fillRect/>
          </a:stretch>
        </p:blipFill>
        <p:spPr bwMode="auto">
          <a:xfrm>
            <a:off x="7239000" y="762000"/>
            <a:ext cx="1524000" cy="15079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Smart Growth Mean for Small Communities?</a:t>
            </a:r>
            <a:endParaRPr lang="en-US" dirty="0"/>
          </a:p>
        </p:txBody>
      </p:sp>
      <p:sp>
        <p:nvSpPr>
          <p:cNvPr id="3" name="Content Placeholder 2"/>
          <p:cNvSpPr>
            <a:spLocks noGrp="1"/>
          </p:cNvSpPr>
          <p:nvPr>
            <p:ph idx="1"/>
          </p:nvPr>
        </p:nvSpPr>
        <p:spPr>
          <a:xfrm>
            <a:off x="457200" y="1999488"/>
            <a:ext cx="4876800" cy="4325112"/>
          </a:xfrm>
        </p:spPr>
        <p:txBody>
          <a:bodyPr>
            <a:normAutofit fontScale="85000" lnSpcReduction="20000"/>
          </a:bodyPr>
          <a:lstStyle/>
          <a:p>
            <a:r>
              <a:rPr lang="en-US" dirty="0" smtClean="0"/>
              <a:t>Economy, culture, transportation have changed</a:t>
            </a:r>
          </a:p>
          <a:p>
            <a:r>
              <a:rPr lang="en-US" sz="2800" dirty="0" smtClean="0">
                <a:solidFill>
                  <a:schemeClr val="tx1"/>
                </a:solidFill>
              </a:rPr>
              <a:t>Some communities growing rapidly; others are declining</a:t>
            </a:r>
          </a:p>
          <a:p>
            <a:r>
              <a:rPr lang="en-US" dirty="0" smtClean="0"/>
              <a:t>Fewer farms and farmers</a:t>
            </a:r>
          </a:p>
          <a:p>
            <a:r>
              <a:rPr lang="en-US" sz="2800" dirty="0" smtClean="0">
                <a:solidFill>
                  <a:schemeClr val="tx1"/>
                </a:solidFill>
              </a:rPr>
              <a:t>Loss of forest and other natural and productive lands</a:t>
            </a:r>
          </a:p>
          <a:p>
            <a:r>
              <a:rPr lang="en-US" dirty="0" smtClean="0"/>
              <a:t>Limited planning capacity</a:t>
            </a:r>
          </a:p>
          <a:p>
            <a:r>
              <a:rPr lang="en-US" b="1" dirty="0" smtClean="0"/>
              <a:t>Need economic diversity and an expanded set of options for where to live, where to work, and how to get around</a:t>
            </a:r>
            <a:endParaRPr lang="en-US" sz="2800" b="1" dirty="0" smtClean="0">
              <a:solidFill>
                <a:schemeClr val="tx1"/>
              </a:solidFill>
            </a:endParaRPr>
          </a:p>
        </p:txBody>
      </p:sp>
      <p:sp>
        <p:nvSpPr>
          <p:cNvPr id="4" name="Slide Number Placeholder 3"/>
          <p:cNvSpPr>
            <a:spLocks noGrp="1"/>
          </p:cNvSpPr>
          <p:nvPr>
            <p:ph type="sldNum" sz="quarter" idx="12"/>
          </p:nvPr>
        </p:nvSpPr>
        <p:spPr/>
        <p:txBody>
          <a:bodyPr/>
          <a:lstStyle/>
          <a:p>
            <a:fld id="{AC7D7588-C752-43A3-91F0-F7369E077708}" type="slidenum">
              <a:rPr lang="en-US" smtClean="0"/>
              <a:pPr/>
              <a:t>12</a:t>
            </a:fld>
            <a:endParaRPr lang="en-US"/>
          </a:p>
        </p:txBody>
      </p:sp>
      <p:pic>
        <p:nvPicPr>
          <p:cNvPr id="7" name="Picture 3" descr="G:\DCED\Rural\Rural Images\Master Database of Rural Photos\Waitsfield VT_Daniel Foster.jpg"/>
          <p:cNvPicPr>
            <a:picLocks noChangeAspect="1" noChangeArrowheads="1"/>
          </p:cNvPicPr>
          <p:nvPr/>
        </p:nvPicPr>
        <p:blipFill>
          <a:blip r:embed="rId2" cstate="screen"/>
          <a:srcRect/>
          <a:stretch>
            <a:fillRect/>
          </a:stretch>
        </p:blipFill>
        <p:spPr bwMode="auto">
          <a:xfrm>
            <a:off x="7239000" y="4038058"/>
            <a:ext cx="1524000" cy="2286542"/>
          </a:xfrm>
          <a:prstGeom prst="rect">
            <a:avLst/>
          </a:prstGeom>
          <a:noFill/>
        </p:spPr>
      </p:pic>
      <p:pic>
        <p:nvPicPr>
          <p:cNvPr id="8" name="Picture 7"/>
          <p:cNvPicPr>
            <a:picLocks noChangeAspect="1"/>
          </p:cNvPicPr>
          <p:nvPr/>
        </p:nvPicPr>
        <p:blipFill>
          <a:blip r:embed="rId3" cstate="print"/>
          <a:stretch>
            <a:fillRect/>
          </a:stretch>
        </p:blipFill>
        <p:spPr>
          <a:xfrm>
            <a:off x="5410200" y="1524000"/>
            <a:ext cx="3434366" cy="2286000"/>
          </a:xfrm>
          <a:prstGeom prst="rect">
            <a:avLst/>
          </a:prstGeom>
        </p:spPr>
      </p:pic>
      <p:pic>
        <p:nvPicPr>
          <p:cNvPr id="9" name="Picture 8"/>
          <p:cNvPicPr>
            <a:picLocks noChangeAspect="1"/>
          </p:cNvPicPr>
          <p:nvPr/>
        </p:nvPicPr>
        <p:blipFill>
          <a:blip r:embed="rId4" cstate="print"/>
          <a:stretch>
            <a:fillRect/>
          </a:stretch>
        </p:blipFill>
        <p:spPr>
          <a:xfrm>
            <a:off x="5486400" y="4038600"/>
            <a:ext cx="1495663" cy="22470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Small Communities</a:t>
            </a:r>
            <a:endParaRPr lang="en-US" dirty="0"/>
          </a:p>
        </p:txBody>
      </p:sp>
      <p:sp>
        <p:nvSpPr>
          <p:cNvPr id="3" name="Content Placeholder 2"/>
          <p:cNvSpPr>
            <a:spLocks noGrp="1"/>
          </p:cNvSpPr>
          <p:nvPr>
            <p:ph idx="1"/>
          </p:nvPr>
        </p:nvSpPr>
        <p:spPr>
          <a:xfrm>
            <a:off x="457200" y="1847088"/>
            <a:ext cx="5029200" cy="4706112"/>
          </a:xfrm>
        </p:spPr>
        <p:txBody>
          <a:bodyPr>
            <a:normAutofit fontScale="70000" lnSpcReduction="20000"/>
          </a:bodyPr>
          <a:lstStyle/>
          <a:p>
            <a:r>
              <a:rPr lang="en-US" dirty="0" smtClean="0"/>
              <a:t>Provide technical assistance in many small communities </a:t>
            </a:r>
            <a:r>
              <a:rPr lang="en-US" sz="2300" dirty="0" smtClean="0"/>
              <a:t>(~20% of applications)</a:t>
            </a:r>
            <a:endParaRPr lang="en-US" dirty="0" smtClean="0"/>
          </a:p>
          <a:p>
            <a:r>
              <a:rPr lang="en-US" dirty="0" smtClean="0"/>
              <a:t>Governor’s Institute workshops include rural focus </a:t>
            </a:r>
            <a:r>
              <a:rPr lang="en-US" sz="2600" dirty="0" smtClean="0"/>
              <a:t>– Montana, Wyoming, Arizona, New Mexico, Iowa, North Carolina</a:t>
            </a:r>
            <a:endParaRPr lang="en-US" dirty="0" smtClean="0"/>
          </a:p>
          <a:p>
            <a:r>
              <a:rPr lang="en-US" dirty="0" smtClean="0"/>
              <a:t>Resource development</a:t>
            </a:r>
          </a:p>
          <a:p>
            <a:pPr lvl="1"/>
            <a:r>
              <a:rPr lang="en-US" i="1" dirty="0" smtClean="0"/>
              <a:t>Putting Smart Growth to Work in Rural Communities</a:t>
            </a:r>
          </a:p>
          <a:p>
            <a:pPr lvl="1"/>
            <a:r>
              <a:rPr lang="en-US" i="1" dirty="0" smtClean="0"/>
              <a:t>Essential Smart Growth Fixes for Rural Planning, Development, and Zoning Codes</a:t>
            </a:r>
          </a:p>
          <a:p>
            <a:r>
              <a:rPr lang="en-US" dirty="0" smtClean="0"/>
              <a:t>Rural development category in 2010 Smart Growth Achievement Awards</a:t>
            </a:r>
          </a:p>
          <a:p>
            <a:r>
              <a:rPr lang="en-US" dirty="0" smtClean="0"/>
              <a:t>Partnership for Sustainable Communities established a Rural Workgroup with USDA participation</a:t>
            </a:r>
            <a:endParaRPr lang="en-US" dirty="0"/>
          </a:p>
        </p:txBody>
      </p:sp>
      <p:sp>
        <p:nvSpPr>
          <p:cNvPr id="4" name="Slide Number Placeholder 3"/>
          <p:cNvSpPr>
            <a:spLocks noGrp="1"/>
          </p:cNvSpPr>
          <p:nvPr>
            <p:ph type="sldNum" sz="quarter" idx="12"/>
          </p:nvPr>
        </p:nvSpPr>
        <p:spPr/>
        <p:txBody>
          <a:bodyPr/>
          <a:lstStyle/>
          <a:p>
            <a:fld id="{AC7D7588-C752-43A3-91F0-F7369E077708}" type="slidenum">
              <a:rPr lang="en-US" smtClean="0"/>
              <a:pPr/>
              <a:t>13</a:t>
            </a:fld>
            <a:endParaRPr lang="en-US"/>
          </a:p>
        </p:txBody>
      </p:sp>
      <p:pic>
        <p:nvPicPr>
          <p:cNvPr id="8" name="Picture 7"/>
          <p:cNvPicPr>
            <a:picLocks noChangeAspect="1"/>
          </p:cNvPicPr>
          <p:nvPr/>
        </p:nvPicPr>
        <p:blipFill>
          <a:blip r:embed="rId3" cstate="print"/>
          <a:stretch>
            <a:fillRect/>
          </a:stretch>
        </p:blipFill>
        <p:spPr>
          <a:xfrm>
            <a:off x="5562600" y="1905000"/>
            <a:ext cx="3033690" cy="2019300"/>
          </a:xfrm>
          <a:prstGeom prst="rect">
            <a:avLst/>
          </a:prstGeom>
        </p:spPr>
      </p:pic>
      <p:pic>
        <p:nvPicPr>
          <p:cNvPr id="9" name="Picture 8"/>
          <p:cNvPicPr>
            <a:picLocks noChangeAspect="1"/>
          </p:cNvPicPr>
          <p:nvPr/>
        </p:nvPicPr>
        <p:blipFill>
          <a:blip r:embed="rId4" cstate="print"/>
          <a:stretch>
            <a:fillRect/>
          </a:stretch>
        </p:blipFill>
        <p:spPr>
          <a:xfrm>
            <a:off x="5562600" y="4114800"/>
            <a:ext cx="2976451" cy="1981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Putting Smart Growth to Work in Rural Communities</a:t>
            </a:r>
            <a:endParaRPr lang="en-US" i="1" dirty="0"/>
          </a:p>
        </p:txBody>
      </p:sp>
      <p:sp>
        <p:nvSpPr>
          <p:cNvPr id="5" name="Content Placeholder 4"/>
          <p:cNvSpPr>
            <a:spLocks noGrp="1"/>
          </p:cNvSpPr>
          <p:nvPr>
            <p:ph sz="half" idx="1"/>
          </p:nvPr>
        </p:nvSpPr>
        <p:spPr>
          <a:xfrm>
            <a:off x="4648200" y="1676400"/>
            <a:ext cx="4038600" cy="4800600"/>
          </a:xfrm>
        </p:spPr>
        <p:txBody>
          <a:bodyPr>
            <a:normAutofit/>
          </a:bodyPr>
          <a:lstStyle/>
          <a:p>
            <a:r>
              <a:rPr lang="en-US" sz="2400" dirty="0" smtClean="0"/>
              <a:t>Partnership between U.S. EPA and ICMA – A Smart Growth Network Publication</a:t>
            </a:r>
          </a:p>
          <a:p>
            <a:r>
              <a:rPr lang="en-US" sz="2400" dirty="0" smtClean="0"/>
              <a:t>Lays out a framework for rural communities and small towns seeking to implement smart growth</a:t>
            </a:r>
          </a:p>
          <a:p>
            <a:r>
              <a:rPr lang="en-US" sz="2400" dirty="0" smtClean="0"/>
              <a:t>Set of tools, case studies, and resources</a:t>
            </a:r>
            <a:endParaRPr lang="en-US" sz="2400" dirty="0"/>
          </a:p>
        </p:txBody>
      </p:sp>
      <p:sp>
        <p:nvSpPr>
          <p:cNvPr id="4" name="Slide Number Placeholder 3"/>
          <p:cNvSpPr>
            <a:spLocks noGrp="1"/>
          </p:cNvSpPr>
          <p:nvPr>
            <p:ph type="sldNum" sz="quarter" idx="12"/>
          </p:nvPr>
        </p:nvSpPr>
        <p:spPr/>
        <p:txBody>
          <a:bodyPr/>
          <a:lstStyle/>
          <a:p>
            <a:fld id="{AC7D7588-C752-43A3-91F0-F7369E077708}" type="slidenum">
              <a:rPr lang="en-US" smtClean="0"/>
              <a:pPr/>
              <a:t>14</a:t>
            </a:fld>
            <a:endParaRPr lang="en-US"/>
          </a:p>
        </p:txBody>
      </p:sp>
      <p:pic>
        <p:nvPicPr>
          <p:cNvPr id="7" name="Picture 3"/>
          <p:cNvPicPr>
            <a:picLocks noChangeAspect="1" noChangeArrowheads="1"/>
          </p:cNvPicPr>
          <p:nvPr/>
        </p:nvPicPr>
        <p:blipFill>
          <a:blip r:embed="rId2" cstate="screen"/>
          <a:srcRect/>
          <a:stretch>
            <a:fillRect/>
          </a:stretch>
        </p:blipFill>
        <p:spPr bwMode="auto">
          <a:xfrm>
            <a:off x="914400" y="1752600"/>
            <a:ext cx="3619500" cy="469363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Broad Goals</a:t>
            </a:r>
            <a:endParaRPr lang="en-US" dirty="0"/>
          </a:p>
        </p:txBody>
      </p:sp>
      <p:sp>
        <p:nvSpPr>
          <p:cNvPr id="3" name="Content Placeholder 2"/>
          <p:cNvSpPr>
            <a:spLocks noGrp="1"/>
          </p:cNvSpPr>
          <p:nvPr>
            <p:ph sz="half" idx="1"/>
          </p:nvPr>
        </p:nvSpPr>
        <p:spPr/>
        <p:txBody>
          <a:bodyPr>
            <a:normAutofit/>
          </a:bodyPr>
          <a:lstStyle/>
          <a:p>
            <a:pPr marL="566928" indent="-457200">
              <a:buFont typeface="+mj-lt"/>
              <a:buAutoNum type="arabicPeriod"/>
            </a:pPr>
            <a:r>
              <a:rPr lang="en-US" sz="2800" dirty="0" smtClean="0"/>
              <a:t>Support the rural landscape </a:t>
            </a:r>
          </a:p>
          <a:p>
            <a:pPr marL="566928" indent="-457200">
              <a:buFont typeface="+mj-lt"/>
              <a:buAutoNum type="arabicPeriod"/>
            </a:pPr>
            <a:r>
              <a:rPr lang="en-US" sz="2800" dirty="0" smtClean="0"/>
              <a:t>Help existing places thrive</a:t>
            </a:r>
          </a:p>
          <a:p>
            <a:pPr marL="566928" indent="-457200">
              <a:buFont typeface="+mj-lt"/>
              <a:buAutoNum type="arabicPeriod"/>
            </a:pPr>
            <a:r>
              <a:rPr lang="en-US" sz="2800" dirty="0" smtClean="0"/>
              <a:t>Create great new places </a:t>
            </a:r>
            <a:endParaRPr lang="en-US" sz="2800"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15</a:t>
            </a:fld>
            <a:endParaRPr lang="en-US"/>
          </a:p>
        </p:txBody>
      </p:sp>
      <p:pic>
        <p:nvPicPr>
          <p:cNvPr id="12" name="Picture 11"/>
          <p:cNvPicPr>
            <a:picLocks noChangeAspect="1"/>
          </p:cNvPicPr>
          <p:nvPr/>
        </p:nvPicPr>
        <p:blipFill>
          <a:blip r:embed="rId2" cstate="print"/>
          <a:stretch>
            <a:fillRect/>
          </a:stretch>
        </p:blipFill>
        <p:spPr>
          <a:xfrm>
            <a:off x="4724400" y="1676400"/>
            <a:ext cx="3892282" cy="2590800"/>
          </a:xfrm>
          <a:prstGeom prst="rect">
            <a:avLst/>
          </a:prstGeom>
        </p:spPr>
      </p:pic>
      <p:pic>
        <p:nvPicPr>
          <p:cNvPr id="13" name="Picture 12"/>
          <p:cNvPicPr>
            <a:picLocks noChangeAspect="1"/>
          </p:cNvPicPr>
          <p:nvPr/>
        </p:nvPicPr>
        <p:blipFill>
          <a:blip r:embed="rId3" cstate="print"/>
          <a:stretch>
            <a:fillRect/>
          </a:stretch>
        </p:blipFill>
        <p:spPr>
          <a:xfrm>
            <a:off x="4114800" y="4419600"/>
            <a:ext cx="1318736" cy="1981200"/>
          </a:xfrm>
          <a:prstGeom prst="rect">
            <a:avLst/>
          </a:prstGeom>
        </p:spPr>
      </p:pic>
      <p:pic>
        <p:nvPicPr>
          <p:cNvPr id="14" name="Picture 13"/>
          <p:cNvPicPr>
            <a:picLocks noChangeAspect="1"/>
          </p:cNvPicPr>
          <p:nvPr/>
        </p:nvPicPr>
        <p:blipFill>
          <a:blip r:embed="rId4" cstate="print"/>
          <a:stretch>
            <a:fillRect/>
          </a:stretch>
        </p:blipFill>
        <p:spPr>
          <a:xfrm>
            <a:off x="5638800" y="4419600"/>
            <a:ext cx="2976450" cy="1981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Support the Rural Landscape</a:t>
            </a:r>
            <a:endParaRPr lang="en-US" dirty="0"/>
          </a:p>
        </p:txBody>
      </p:sp>
      <p:sp>
        <p:nvSpPr>
          <p:cNvPr id="3" name="Content Placeholder 2"/>
          <p:cNvSpPr>
            <a:spLocks noGrp="1"/>
          </p:cNvSpPr>
          <p:nvPr>
            <p:ph sz="half" idx="1"/>
          </p:nvPr>
        </p:nvSpPr>
        <p:spPr/>
        <p:txBody>
          <a:bodyPr/>
          <a:lstStyle/>
          <a:p>
            <a:r>
              <a:rPr lang="en-US" dirty="0" smtClean="0"/>
              <a:t>Create and economic climate that enhances the viability of working lands and conserves natural lands is the first step</a:t>
            </a:r>
          </a:p>
          <a:p>
            <a:r>
              <a:rPr lang="en-US" dirty="0" smtClean="0"/>
              <a:t>Strategies, tools, and policies that support this goal include: </a:t>
            </a:r>
          </a:p>
          <a:p>
            <a:pPr lvl="1"/>
            <a:r>
              <a:rPr lang="en-US" dirty="0" smtClean="0"/>
              <a:t>Right to farm policies</a:t>
            </a:r>
          </a:p>
          <a:p>
            <a:pPr lvl="1"/>
            <a:r>
              <a:rPr lang="en-US" dirty="0" smtClean="0"/>
              <a:t>Agricultural zoning</a:t>
            </a:r>
          </a:p>
          <a:p>
            <a:pPr lvl="1"/>
            <a:r>
              <a:rPr lang="en-US" dirty="0" smtClean="0"/>
              <a:t>Renewable energy development</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16</a:t>
            </a:fld>
            <a:endParaRPr lang="en-US"/>
          </a:p>
        </p:txBody>
      </p:sp>
      <p:sp>
        <p:nvSpPr>
          <p:cNvPr id="6" name="TextBox 5"/>
          <p:cNvSpPr txBox="1"/>
          <p:nvPr/>
        </p:nvSpPr>
        <p:spPr>
          <a:xfrm>
            <a:off x="4267200" y="6477000"/>
            <a:ext cx="4724400" cy="215444"/>
          </a:xfrm>
          <a:prstGeom prst="rect">
            <a:avLst/>
          </a:prstGeom>
          <a:noFill/>
        </p:spPr>
        <p:txBody>
          <a:bodyPr wrap="square" rtlCol="0">
            <a:spAutoFit/>
          </a:bodyPr>
          <a:lstStyle/>
          <a:p>
            <a:pPr algn="r"/>
            <a:r>
              <a:rPr lang="en-US" sz="800" dirty="0" smtClean="0"/>
              <a:t>Photo Credits (top to bottom, left to right): National Trust for Historic Preservation , EPA, NRCS</a:t>
            </a:r>
            <a:endParaRPr lang="en-US" sz="800" dirty="0"/>
          </a:p>
        </p:txBody>
      </p:sp>
      <p:pic>
        <p:nvPicPr>
          <p:cNvPr id="7" name="Picture 3" descr="G:\DCED\Rural\Rural Images\Master Database of Rural Photos\Vermont_cropped_AdrianFine_NTHP.jpg"/>
          <p:cNvPicPr>
            <a:picLocks noChangeAspect="1" noChangeArrowheads="1"/>
          </p:cNvPicPr>
          <p:nvPr/>
        </p:nvPicPr>
        <p:blipFill>
          <a:blip r:embed="rId2" cstate="screen"/>
          <a:srcRect/>
          <a:stretch>
            <a:fillRect/>
          </a:stretch>
        </p:blipFill>
        <p:spPr bwMode="auto">
          <a:xfrm>
            <a:off x="4572000" y="1518824"/>
            <a:ext cx="4273549" cy="2748376"/>
          </a:xfrm>
          <a:prstGeom prst="rect">
            <a:avLst/>
          </a:prstGeom>
          <a:noFill/>
        </p:spPr>
      </p:pic>
      <p:pic>
        <p:nvPicPr>
          <p:cNvPr id="8" name="Picture 4" descr="G:\DCED\Rural\Rural Images\Master Database of Rural Photos\WindTurbinesIowa_NRCS.jpg"/>
          <p:cNvPicPr>
            <a:picLocks noChangeAspect="1" noChangeArrowheads="1"/>
          </p:cNvPicPr>
          <p:nvPr/>
        </p:nvPicPr>
        <p:blipFill>
          <a:blip r:embed="rId3" cstate="screen"/>
          <a:srcRect/>
          <a:stretch>
            <a:fillRect/>
          </a:stretch>
        </p:blipFill>
        <p:spPr bwMode="auto">
          <a:xfrm>
            <a:off x="6096000" y="4365171"/>
            <a:ext cx="2743200" cy="1959429"/>
          </a:xfrm>
          <a:prstGeom prst="rect">
            <a:avLst/>
          </a:prstGeom>
          <a:noFill/>
        </p:spPr>
      </p:pic>
      <p:pic>
        <p:nvPicPr>
          <p:cNvPr id="9" name="Picture 5" descr="G:\DCED\Rural\Rural Images\Master Database of Rural Photos\DelawarePeaches2_StephanieBertaina.JPG"/>
          <p:cNvPicPr>
            <a:picLocks noChangeAspect="1" noChangeArrowheads="1"/>
          </p:cNvPicPr>
          <p:nvPr/>
        </p:nvPicPr>
        <p:blipFill>
          <a:blip r:embed="rId4" cstate="screen"/>
          <a:srcRect/>
          <a:stretch>
            <a:fillRect/>
          </a:stretch>
        </p:blipFill>
        <p:spPr bwMode="auto">
          <a:xfrm>
            <a:off x="4556482" y="4373571"/>
            <a:ext cx="1463318" cy="195102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Help Existing Places Thrive</a:t>
            </a:r>
            <a:endParaRPr lang="en-US" dirty="0"/>
          </a:p>
        </p:txBody>
      </p:sp>
      <p:sp>
        <p:nvSpPr>
          <p:cNvPr id="4" name="Content Placeholder 3"/>
          <p:cNvSpPr>
            <a:spLocks noGrp="1"/>
          </p:cNvSpPr>
          <p:nvPr>
            <p:ph sz="half" idx="2"/>
          </p:nvPr>
        </p:nvSpPr>
        <p:spPr>
          <a:xfrm>
            <a:off x="4343400" y="1676400"/>
            <a:ext cx="4343400" cy="4800600"/>
          </a:xfrm>
        </p:spPr>
        <p:txBody>
          <a:bodyPr>
            <a:normAutofit/>
          </a:bodyPr>
          <a:lstStyle/>
          <a:p>
            <a:r>
              <a:rPr lang="en-US" dirty="0" smtClean="0"/>
              <a:t>Take care of assets and investments such as downtowns, Main streets, existing infrastructure, and places that the community values</a:t>
            </a:r>
          </a:p>
          <a:p>
            <a:r>
              <a:rPr lang="en-US" dirty="0" smtClean="0"/>
              <a:t>Strategies, tools, and policies that support this goal include</a:t>
            </a:r>
          </a:p>
          <a:p>
            <a:pPr lvl="1"/>
            <a:r>
              <a:rPr lang="en-US" dirty="0" smtClean="0"/>
              <a:t>Fix-it-first policies</a:t>
            </a:r>
          </a:p>
          <a:p>
            <a:pPr lvl="1"/>
            <a:r>
              <a:rPr lang="en-US" dirty="0" smtClean="0"/>
              <a:t>Rehabilitating existing structures, e.g., schools</a:t>
            </a:r>
          </a:p>
          <a:p>
            <a:pPr lvl="1"/>
            <a:r>
              <a:rPr lang="en-US" dirty="0" smtClean="0"/>
              <a:t>Incentives to encourage infill and brownfield redevelopment</a:t>
            </a:r>
          </a:p>
          <a:p>
            <a:pPr lvl="1"/>
            <a:r>
              <a:rPr lang="en-US" dirty="0" smtClean="0"/>
              <a:t>Updated zoning ordinances and development codes that support compact, </a:t>
            </a:r>
            <a:r>
              <a:rPr lang="en-US" dirty="0" err="1" smtClean="0"/>
              <a:t>walkable</a:t>
            </a:r>
            <a:r>
              <a:rPr lang="en-US" dirty="0" smtClean="0"/>
              <a:t> development</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17</a:t>
            </a:fld>
            <a:endParaRPr lang="en-US"/>
          </a:p>
        </p:txBody>
      </p:sp>
      <p:pic>
        <p:nvPicPr>
          <p:cNvPr id="9" name="Picture 8"/>
          <p:cNvPicPr>
            <a:picLocks noChangeAspect="1"/>
          </p:cNvPicPr>
          <p:nvPr/>
        </p:nvPicPr>
        <p:blipFill>
          <a:blip r:embed="rId2" cstate="print"/>
          <a:stretch>
            <a:fillRect/>
          </a:stretch>
        </p:blipFill>
        <p:spPr>
          <a:xfrm>
            <a:off x="990600" y="1752600"/>
            <a:ext cx="3093958" cy="4648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Create Great New Places</a:t>
            </a:r>
            <a:endParaRPr lang="en-US" dirty="0"/>
          </a:p>
        </p:txBody>
      </p:sp>
      <p:sp>
        <p:nvSpPr>
          <p:cNvPr id="3" name="Content Placeholder 2"/>
          <p:cNvSpPr>
            <a:spLocks noGrp="1"/>
          </p:cNvSpPr>
          <p:nvPr>
            <p:ph sz="half" idx="1"/>
          </p:nvPr>
        </p:nvSpPr>
        <p:spPr>
          <a:xfrm>
            <a:off x="457200" y="1828800"/>
            <a:ext cx="4648200" cy="4800600"/>
          </a:xfrm>
        </p:spPr>
        <p:txBody>
          <a:bodyPr/>
          <a:lstStyle/>
          <a:p>
            <a:r>
              <a:rPr lang="en-US" dirty="0" smtClean="0"/>
              <a:t>Build vibrant, enduring neighborhoods and communities that people, especially young people, don’t want to leave</a:t>
            </a:r>
          </a:p>
          <a:p>
            <a:r>
              <a:rPr lang="en-US" dirty="0" smtClean="0"/>
              <a:t>Strategies, tools, and policies that support this goal include</a:t>
            </a:r>
          </a:p>
          <a:p>
            <a:pPr lvl="1"/>
            <a:r>
              <a:rPr lang="en-US" dirty="0" smtClean="0"/>
              <a:t>Community visioning and planning alignment</a:t>
            </a:r>
          </a:p>
          <a:p>
            <a:pPr lvl="1"/>
            <a:r>
              <a:rPr lang="en-US" dirty="0" smtClean="0"/>
              <a:t>Designating growth areas and areas for preservation</a:t>
            </a:r>
          </a:p>
          <a:p>
            <a:pPr lvl="1"/>
            <a:r>
              <a:rPr lang="en-US" dirty="0" smtClean="0"/>
              <a:t>Recognizing developers that build great places</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18</a:t>
            </a:fld>
            <a:endParaRPr lang="en-US"/>
          </a:p>
        </p:txBody>
      </p:sp>
      <p:pic>
        <p:nvPicPr>
          <p:cNvPr id="8" name="Picture 7"/>
          <p:cNvPicPr>
            <a:picLocks noChangeAspect="1"/>
          </p:cNvPicPr>
          <p:nvPr/>
        </p:nvPicPr>
        <p:blipFill>
          <a:blip r:embed="rId2" cstate="print"/>
          <a:stretch>
            <a:fillRect/>
          </a:stretch>
        </p:blipFill>
        <p:spPr>
          <a:xfrm>
            <a:off x="5410200" y="1752600"/>
            <a:ext cx="2941796" cy="441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information</a:t>
            </a:r>
            <a:endParaRPr lang="en-US" dirty="0"/>
          </a:p>
        </p:txBody>
      </p:sp>
      <p:sp>
        <p:nvSpPr>
          <p:cNvPr id="6" name="Content Placeholder 5"/>
          <p:cNvSpPr>
            <a:spLocks noGrp="1"/>
          </p:cNvSpPr>
          <p:nvPr>
            <p:ph idx="1"/>
          </p:nvPr>
        </p:nvSpPr>
        <p:spPr/>
        <p:txBody>
          <a:bodyPr/>
          <a:lstStyle/>
          <a:p>
            <a:r>
              <a:rPr lang="en-US" dirty="0" smtClean="0"/>
              <a:t>www.epa.gov/smartgrowth</a:t>
            </a:r>
          </a:p>
          <a:p>
            <a:r>
              <a:rPr lang="en-US" dirty="0" smtClean="0"/>
              <a:t>Melissa Kramer</a:t>
            </a:r>
          </a:p>
          <a:p>
            <a:pPr lvl="1"/>
            <a:r>
              <a:rPr lang="en-US" dirty="0" smtClean="0"/>
              <a:t>kramer.melissa@epa.gov</a:t>
            </a:r>
          </a:p>
          <a:p>
            <a:pPr lvl="1"/>
            <a:r>
              <a:rPr lang="en-US" dirty="0" smtClean="0"/>
              <a:t>202.564-8497</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Development Patterns</a:t>
            </a:r>
            <a:endParaRPr lang="en-US" dirty="0"/>
          </a:p>
        </p:txBody>
      </p:sp>
      <p:sp>
        <p:nvSpPr>
          <p:cNvPr id="5" name="Content Placeholder 4"/>
          <p:cNvSpPr>
            <a:spLocks noGrp="1"/>
          </p:cNvSpPr>
          <p:nvPr>
            <p:ph sz="half" idx="1"/>
          </p:nvPr>
        </p:nvSpPr>
        <p:spPr/>
        <p:txBody>
          <a:bodyPr>
            <a:normAutofit/>
          </a:bodyPr>
          <a:lstStyle/>
          <a:p>
            <a:r>
              <a:rPr lang="en-US" dirty="0" smtClean="0"/>
              <a:t>“Affordable housing built miles from town – and transit</a:t>
            </a:r>
          </a:p>
          <a:p>
            <a:r>
              <a:rPr lang="en-US" dirty="0" smtClean="0"/>
              <a:t>New intersections in the exurbs</a:t>
            </a:r>
          </a:p>
          <a:p>
            <a:r>
              <a:rPr lang="en-US" dirty="0" smtClean="0"/>
              <a:t>Inefficient public spending on roads</a:t>
            </a:r>
          </a:p>
          <a:p>
            <a:r>
              <a:rPr lang="en-US" dirty="0" smtClean="0"/>
              <a:t>Sewer lines built through agricultural lands</a:t>
            </a:r>
          </a:p>
          <a:p>
            <a:r>
              <a:rPr lang="en-US" dirty="0" smtClean="0"/>
              <a:t>Bottom line: development that costs taxpayers a lot of money</a:t>
            </a:r>
            <a:endParaRPr lang="en-US" dirty="0"/>
          </a:p>
        </p:txBody>
      </p:sp>
      <p:sp>
        <p:nvSpPr>
          <p:cNvPr id="3" name="Slide Number Placeholder 2"/>
          <p:cNvSpPr>
            <a:spLocks noGrp="1"/>
          </p:cNvSpPr>
          <p:nvPr>
            <p:ph type="sldNum" sz="quarter" idx="12"/>
          </p:nvPr>
        </p:nvSpPr>
        <p:spPr/>
        <p:txBody>
          <a:bodyPr/>
          <a:lstStyle/>
          <a:p>
            <a:fld id="{AC7D7588-C752-43A3-91F0-F7369E077708}" type="slidenum">
              <a:rPr lang="en-US" smtClean="0"/>
              <a:pPr/>
              <a:t>2</a:t>
            </a:fld>
            <a:endParaRPr lang="en-US"/>
          </a:p>
        </p:txBody>
      </p:sp>
      <p:pic>
        <p:nvPicPr>
          <p:cNvPr id="8" name="Picture 2" descr="G:\DCED\Rural\Rural Images\Master Database of Rural Photos\Victor Main Street_Before_EPA.jpg"/>
          <p:cNvPicPr>
            <a:picLocks noChangeAspect="1" noChangeArrowheads="1"/>
          </p:cNvPicPr>
          <p:nvPr/>
        </p:nvPicPr>
        <p:blipFill>
          <a:blip r:embed="rId3" cstate="screen"/>
          <a:srcRect/>
          <a:stretch>
            <a:fillRect/>
          </a:stretch>
        </p:blipFill>
        <p:spPr bwMode="auto">
          <a:xfrm>
            <a:off x="5257800" y="2038351"/>
            <a:ext cx="2971800" cy="2228850"/>
          </a:xfrm>
          <a:prstGeom prst="rect">
            <a:avLst/>
          </a:prstGeom>
          <a:noFill/>
        </p:spPr>
      </p:pic>
      <p:pic>
        <p:nvPicPr>
          <p:cNvPr id="9" name="Picture 5" descr="impervious_parking_huge"/>
          <p:cNvPicPr>
            <a:picLocks noChangeAspect="1" noChangeArrowheads="1"/>
          </p:cNvPicPr>
          <p:nvPr/>
        </p:nvPicPr>
        <p:blipFill>
          <a:blip r:embed="rId4" cstate="screen"/>
          <a:srcRect/>
          <a:stretch>
            <a:fillRect/>
          </a:stretch>
        </p:blipFill>
        <p:spPr bwMode="auto">
          <a:xfrm>
            <a:off x="5257800" y="4419600"/>
            <a:ext cx="2971301" cy="197654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Impacts</a:t>
            </a:r>
            <a:endParaRPr lang="en-US" dirty="0"/>
          </a:p>
        </p:txBody>
      </p:sp>
      <p:sp>
        <p:nvSpPr>
          <p:cNvPr id="3" name="Content Placeholder 2"/>
          <p:cNvSpPr>
            <a:spLocks noGrp="1"/>
          </p:cNvSpPr>
          <p:nvPr>
            <p:ph sz="half" idx="1"/>
          </p:nvPr>
        </p:nvSpPr>
        <p:spPr/>
        <p:txBody>
          <a:bodyPr/>
          <a:lstStyle/>
          <a:p>
            <a:r>
              <a:rPr lang="en-US" dirty="0" smtClean="0"/>
              <a:t>Air quality</a:t>
            </a:r>
          </a:p>
          <a:p>
            <a:pPr lvl="1"/>
            <a:r>
              <a:rPr lang="en-US" dirty="0" smtClean="0"/>
              <a:t>Since 1990 CO2 emissions from personal vehicles rose by 23%; 80% from trucks</a:t>
            </a:r>
          </a:p>
          <a:p>
            <a:pPr lvl="1"/>
            <a:r>
              <a:rPr lang="en-US" dirty="0" smtClean="0"/>
              <a:t>Buildings and transportation account for about 2/3 of U.S. GHG emissions</a:t>
            </a:r>
          </a:p>
          <a:p>
            <a:r>
              <a:rPr lang="en-US" dirty="0" smtClean="0"/>
              <a:t>Water quality</a:t>
            </a:r>
          </a:p>
          <a:p>
            <a:pPr lvl="1"/>
            <a:r>
              <a:rPr lang="en-US" dirty="0" smtClean="0"/>
              <a:t>EPA estimates&gt;70% of urban water bodies impaired</a:t>
            </a:r>
          </a:p>
          <a:p>
            <a:r>
              <a:rPr lang="en-US" dirty="0" smtClean="0"/>
              <a:t>Loss of habitat and critical areas</a:t>
            </a:r>
          </a:p>
          <a:p>
            <a:pPr lvl="1"/>
            <a:r>
              <a:rPr lang="en-US" dirty="0" smtClean="0"/>
              <a:t>Habitat loss is the main factor threatening 80% or more of endangered species</a:t>
            </a:r>
          </a:p>
          <a:p>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3</a:t>
            </a:fld>
            <a:endParaRPr lang="en-US"/>
          </a:p>
        </p:txBody>
      </p:sp>
      <p:pic>
        <p:nvPicPr>
          <p:cNvPr id="6" name="Picture 4" descr="npo000021"/>
          <p:cNvPicPr>
            <a:picLocks noChangeAspect="1" noChangeArrowheads="1"/>
          </p:cNvPicPr>
          <p:nvPr/>
        </p:nvPicPr>
        <p:blipFill>
          <a:blip r:embed="rId2" cstate="screen"/>
          <a:srcRect/>
          <a:stretch>
            <a:fillRect/>
          </a:stretch>
        </p:blipFill>
        <p:spPr bwMode="auto">
          <a:xfrm>
            <a:off x="5105400" y="1600200"/>
            <a:ext cx="3276600" cy="2453093"/>
          </a:xfrm>
          <a:prstGeom prst="rect">
            <a:avLst/>
          </a:prstGeom>
          <a:noFill/>
          <a:ln w="9525" algn="ctr">
            <a:solidFill>
              <a:srgbClr val="996633"/>
            </a:solidFill>
            <a:miter lim="800000"/>
            <a:headEnd/>
            <a:tailEnd/>
          </a:ln>
        </p:spPr>
      </p:pic>
      <p:pic>
        <p:nvPicPr>
          <p:cNvPr id="9" name="Picture 8" descr="IMG_4883.jpg"/>
          <p:cNvPicPr>
            <a:picLocks noChangeAspect="1"/>
          </p:cNvPicPr>
          <p:nvPr/>
        </p:nvPicPr>
        <p:blipFill>
          <a:blip r:embed="rId3" cstate="print"/>
          <a:stretch>
            <a:fillRect/>
          </a:stretch>
        </p:blipFill>
        <p:spPr>
          <a:xfrm>
            <a:off x="5105400" y="4218860"/>
            <a:ext cx="3278031" cy="21819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Growth Principles</a:t>
            </a:r>
            <a:endParaRPr lang="en-US" dirty="0"/>
          </a:p>
        </p:txBody>
      </p:sp>
      <p:sp>
        <p:nvSpPr>
          <p:cNvPr id="3" name="Content Placeholder 2"/>
          <p:cNvSpPr>
            <a:spLocks noGrp="1"/>
          </p:cNvSpPr>
          <p:nvPr>
            <p:ph sz="half" idx="1"/>
          </p:nvPr>
        </p:nvSpPr>
        <p:spPr/>
        <p:txBody>
          <a:bodyPr/>
          <a:lstStyle/>
          <a:p>
            <a:r>
              <a:rPr lang="en-US" dirty="0" smtClean="0"/>
              <a:t>Mix land uses</a:t>
            </a:r>
          </a:p>
          <a:p>
            <a:r>
              <a:rPr lang="en-US" dirty="0" smtClean="0"/>
              <a:t>Take advantage of compact building design</a:t>
            </a:r>
          </a:p>
          <a:p>
            <a:r>
              <a:rPr lang="en-US" dirty="0" smtClean="0"/>
              <a:t>Create a range of housing opportunities and choices</a:t>
            </a:r>
          </a:p>
          <a:p>
            <a:r>
              <a:rPr lang="en-US" dirty="0" smtClean="0"/>
              <a:t>Create </a:t>
            </a:r>
            <a:r>
              <a:rPr lang="en-US" dirty="0" err="1" smtClean="0"/>
              <a:t>walkable</a:t>
            </a:r>
            <a:r>
              <a:rPr lang="en-US" dirty="0" smtClean="0"/>
              <a:t> neighborhoods</a:t>
            </a:r>
          </a:p>
          <a:p>
            <a:r>
              <a:rPr lang="en-US" dirty="0" smtClean="0"/>
              <a:t>Foster distinctive, attractive communities with a strong sense of place</a:t>
            </a:r>
          </a:p>
          <a:p>
            <a:r>
              <a:rPr lang="en-US" dirty="0" smtClean="0"/>
              <a:t>Provide a variety of transportation choices</a:t>
            </a:r>
            <a:endParaRPr lang="en-US" dirty="0"/>
          </a:p>
        </p:txBody>
      </p:sp>
      <p:sp>
        <p:nvSpPr>
          <p:cNvPr id="4" name="Content Placeholder 3"/>
          <p:cNvSpPr>
            <a:spLocks noGrp="1"/>
          </p:cNvSpPr>
          <p:nvPr>
            <p:ph sz="half" idx="2"/>
          </p:nvPr>
        </p:nvSpPr>
        <p:spPr/>
        <p:txBody>
          <a:bodyPr/>
          <a:lstStyle/>
          <a:p>
            <a:r>
              <a:rPr lang="en-US" dirty="0" smtClean="0"/>
              <a:t>Preserve open space, farmland, natural beauty, and critical environmental areas</a:t>
            </a:r>
          </a:p>
          <a:p>
            <a:r>
              <a:rPr lang="en-US" dirty="0" smtClean="0"/>
              <a:t>Strengthen and direct development towards existing communities</a:t>
            </a:r>
          </a:p>
          <a:p>
            <a:r>
              <a:rPr lang="en-US" dirty="0" smtClean="0"/>
              <a:t>Make development decisions predictable, fair, and cost-effective</a:t>
            </a:r>
          </a:p>
          <a:p>
            <a:r>
              <a:rPr lang="en-US" dirty="0" smtClean="0"/>
              <a:t>Encourage community and stakeholder collaboration in development decisions</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Environmental and Community Benefits of Smart Growth</a:t>
            </a:r>
            <a:endParaRPr lang="en-US" dirty="0"/>
          </a:p>
        </p:txBody>
      </p:sp>
      <p:sp>
        <p:nvSpPr>
          <p:cNvPr id="7" name="Content Placeholder 6"/>
          <p:cNvSpPr>
            <a:spLocks noGrp="1"/>
          </p:cNvSpPr>
          <p:nvPr>
            <p:ph sz="half" idx="1"/>
          </p:nvPr>
        </p:nvSpPr>
        <p:spPr/>
        <p:txBody>
          <a:bodyPr>
            <a:normAutofit/>
          </a:bodyPr>
          <a:lstStyle/>
          <a:p>
            <a:r>
              <a:rPr lang="en-US" sz="2400" dirty="0" smtClean="0"/>
              <a:t>Reduces water demand and utility service costs</a:t>
            </a:r>
          </a:p>
          <a:p>
            <a:r>
              <a:rPr lang="en-US" sz="2400" dirty="0" smtClean="0"/>
              <a:t>Cleans up brownfields and returns them to productive use</a:t>
            </a:r>
          </a:p>
          <a:p>
            <a:pPr lvl="1"/>
            <a:r>
              <a:rPr lang="en-US" sz="2000" dirty="0" smtClean="0"/>
              <a:t>GAO estimates 425,000 brownfield sites nationwide</a:t>
            </a:r>
          </a:p>
          <a:p>
            <a:r>
              <a:rPr lang="en-US" sz="2400" dirty="0" smtClean="0"/>
              <a:t>Creates more </a:t>
            </a:r>
            <a:r>
              <a:rPr lang="en-US" sz="2400" dirty="0" err="1" smtClean="0"/>
              <a:t>walkable</a:t>
            </a:r>
            <a:r>
              <a:rPr lang="en-US" sz="2400" dirty="0" smtClean="0"/>
              <a:t>, healthier neighborhoods</a:t>
            </a:r>
          </a:p>
          <a:p>
            <a:r>
              <a:rPr lang="en-US" sz="2400" dirty="0" smtClean="0"/>
              <a:t>Reduces emissions</a:t>
            </a:r>
          </a:p>
          <a:p>
            <a:r>
              <a:rPr lang="en-US" sz="2400" dirty="0" smtClean="0"/>
              <a:t>Protects natural and historic resources</a:t>
            </a:r>
          </a:p>
        </p:txBody>
      </p:sp>
      <p:sp>
        <p:nvSpPr>
          <p:cNvPr id="5" name="Slide Number Placeholder 4"/>
          <p:cNvSpPr>
            <a:spLocks noGrp="1"/>
          </p:cNvSpPr>
          <p:nvPr>
            <p:ph type="sldNum" sz="quarter" idx="12"/>
          </p:nvPr>
        </p:nvSpPr>
        <p:spPr/>
        <p:txBody>
          <a:bodyPr/>
          <a:lstStyle/>
          <a:p>
            <a:fld id="{AC7D7588-C752-43A3-91F0-F7369E077708}" type="slidenum">
              <a:rPr lang="en-US" smtClean="0"/>
              <a:pPr/>
              <a:t>5</a:t>
            </a:fld>
            <a:endParaRPr lang="en-US"/>
          </a:p>
        </p:txBody>
      </p:sp>
      <p:pic>
        <p:nvPicPr>
          <p:cNvPr id="2052" name="Picture 4" descr="PortTownsendWa_003"/>
          <p:cNvPicPr>
            <a:picLocks noChangeAspect="1" noChangeArrowheads="1"/>
          </p:cNvPicPr>
          <p:nvPr/>
        </p:nvPicPr>
        <p:blipFill>
          <a:blip r:embed="rId3" cstate="print"/>
          <a:srcRect/>
          <a:stretch>
            <a:fillRect/>
          </a:stretch>
        </p:blipFill>
        <p:spPr bwMode="auto">
          <a:xfrm>
            <a:off x="4876800" y="1828800"/>
            <a:ext cx="3034665" cy="4572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EPA’s Office of Sustainable Communities</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Smart growth approaches help EPA achieve its mission to protect human health and the environment – where and how we build impacts our land, air, and water resources</a:t>
            </a:r>
          </a:p>
          <a:p>
            <a:r>
              <a:rPr lang="en-US" dirty="0" smtClean="0"/>
              <a:t>What do we do</a:t>
            </a:r>
          </a:p>
          <a:p>
            <a:pPr lvl="1"/>
            <a:r>
              <a:rPr lang="en-US" dirty="0" smtClean="0"/>
              <a:t>Education and outreach </a:t>
            </a:r>
          </a:p>
          <a:p>
            <a:pPr lvl="2">
              <a:buNone/>
            </a:pPr>
            <a:r>
              <a:rPr lang="en-US" dirty="0" smtClean="0"/>
              <a:t>– </a:t>
            </a:r>
            <a:r>
              <a:rPr lang="en-US" i="1" dirty="0" smtClean="0"/>
              <a:t>change the conversation</a:t>
            </a:r>
          </a:p>
          <a:p>
            <a:pPr lvl="1"/>
            <a:r>
              <a:rPr lang="en-US" dirty="0" smtClean="0"/>
              <a:t>Tools and technical assistance </a:t>
            </a:r>
          </a:p>
          <a:p>
            <a:pPr lvl="2">
              <a:buNone/>
            </a:pPr>
            <a:r>
              <a:rPr lang="en-US" dirty="0" smtClean="0"/>
              <a:t>– </a:t>
            </a:r>
            <a:r>
              <a:rPr lang="en-US" i="1" dirty="0" smtClean="0"/>
              <a:t>help the willing</a:t>
            </a:r>
          </a:p>
          <a:p>
            <a:pPr lvl="1"/>
            <a:r>
              <a:rPr lang="en-US" dirty="0" smtClean="0"/>
              <a:t>Research and policy analysis </a:t>
            </a:r>
          </a:p>
          <a:p>
            <a:pPr lvl="2">
              <a:buNone/>
            </a:pPr>
            <a:r>
              <a:rPr lang="en-US" dirty="0" smtClean="0"/>
              <a:t>– </a:t>
            </a:r>
            <a:r>
              <a:rPr lang="en-US" i="1" dirty="0" smtClean="0"/>
              <a:t>change the rules</a:t>
            </a:r>
          </a:p>
          <a:p>
            <a:r>
              <a:rPr lang="en-US" dirty="0" smtClean="0"/>
              <a:t>Who do we work with</a:t>
            </a:r>
          </a:p>
          <a:p>
            <a:pPr lvl="1"/>
            <a:r>
              <a:rPr lang="en-US" dirty="0" smtClean="0"/>
              <a:t>Other EPA offices – Air, Water, Brownfields, Environmental Justice, Regions</a:t>
            </a:r>
          </a:p>
          <a:p>
            <a:pPr lvl="1"/>
            <a:r>
              <a:rPr lang="en-US" dirty="0" smtClean="0"/>
              <a:t>Other federal partners (DOT, HUD, FEMA, CDC, USDA, NOAA)</a:t>
            </a:r>
          </a:p>
          <a:p>
            <a:pPr lvl="1"/>
            <a:r>
              <a:rPr lang="en-US" dirty="0" smtClean="0"/>
              <a:t>All stakeholders in the growth and development process</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6</a:t>
            </a:fld>
            <a:endParaRPr lang="en-US"/>
          </a:p>
        </p:txBody>
      </p:sp>
      <p:pic>
        <p:nvPicPr>
          <p:cNvPr id="23554" name="Picture 2" descr="EPA_West"/>
          <p:cNvPicPr>
            <a:picLocks noChangeAspect="1" noChangeArrowheads="1"/>
          </p:cNvPicPr>
          <p:nvPr/>
        </p:nvPicPr>
        <p:blipFill>
          <a:blip r:embed="rId3" cstate="print"/>
          <a:srcRect/>
          <a:stretch>
            <a:fillRect/>
          </a:stretch>
        </p:blipFill>
        <p:spPr bwMode="auto">
          <a:xfrm>
            <a:off x="5105400" y="2743200"/>
            <a:ext cx="2895600" cy="19599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Changing the Conversation</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Created and sustain the Smart Growth Network</a:t>
            </a:r>
          </a:p>
          <a:p>
            <a:pPr lvl="1"/>
            <a:r>
              <a:rPr lang="en-US" dirty="0" smtClean="0"/>
              <a:t>National coalition that defines and advances smart growth practices</a:t>
            </a:r>
          </a:p>
          <a:p>
            <a:pPr lvl="1"/>
            <a:r>
              <a:rPr lang="en-US" dirty="0" smtClean="0"/>
              <a:t>42 partner organizations</a:t>
            </a:r>
          </a:p>
          <a:p>
            <a:r>
              <a:rPr lang="en-US" dirty="0" smtClean="0"/>
              <a:t>Created and sponsor the annual New Partners for Smart Growth Conference</a:t>
            </a:r>
          </a:p>
          <a:p>
            <a:pPr lvl="1"/>
            <a:r>
              <a:rPr lang="en-US" dirty="0" smtClean="0"/>
              <a:t>Over 1500 federal, state, and local government workers; developers; urban designers; and other stakeholders</a:t>
            </a:r>
          </a:p>
          <a:p>
            <a:r>
              <a:rPr lang="en-US" dirty="0" smtClean="0"/>
              <a:t>Fund www. smartgrowth.org </a:t>
            </a:r>
          </a:p>
          <a:p>
            <a:r>
              <a:rPr lang="en-US" dirty="0" smtClean="0"/>
              <a:t>National Award for Smart Growth Achievement</a:t>
            </a:r>
          </a:p>
        </p:txBody>
      </p:sp>
      <p:sp>
        <p:nvSpPr>
          <p:cNvPr id="4" name="Slide Number Placeholder 3"/>
          <p:cNvSpPr>
            <a:spLocks noGrp="1"/>
          </p:cNvSpPr>
          <p:nvPr>
            <p:ph type="sldNum" sz="quarter" idx="12"/>
          </p:nvPr>
        </p:nvSpPr>
        <p:spPr/>
        <p:txBody>
          <a:bodyPr/>
          <a:lstStyle/>
          <a:p>
            <a:fld id="{AC7D7588-C752-43A3-91F0-F7369E077708}" type="slidenum">
              <a:rPr lang="en-US" smtClean="0"/>
              <a:pPr/>
              <a:t>7</a:t>
            </a:fld>
            <a:endParaRPr lang="en-US"/>
          </a:p>
        </p:txBody>
      </p:sp>
      <p:pic>
        <p:nvPicPr>
          <p:cNvPr id="8" name="Picture 9" descr="TISG image"/>
          <p:cNvPicPr>
            <a:picLocks noChangeAspect="1" noChangeArrowheads="1"/>
          </p:cNvPicPr>
          <p:nvPr/>
        </p:nvPicPr>
        <p:blipFill>
          <a:blip r:embed="rId3" cstate="screen"/>
          <a:srcRect/>
          <a:stretch>
            <a:fillRect/>
          </a:stretch>
        </p:blipFill>
        <p:spPr bwMode="auto">
          <a:xfrm>
            <a:off x="6934200" y="1828800"/>
            <a:ext cx="1944547" cy="3200400"/>
          </a:xfrm>
          <a:prstGeom prst="rect">
            <a:avLst/>
          </a:prstGeom>
          <a:noFill/>
          <a:ln>
            <a:solidFill>
              <a:schemeClr val="tx2">
                <a:lumMod val="75000"/>
              </a:schemeClr>
            </a:solidFill>
          </a:ln>
        </p:spPr>
      </p:pic>
      <p:pic>
        <p:nvPicPr>
          <p:cNvPr id="9" name="Picture 10"/>
          <p:cNvPicPr>
            <a:picLocks noChangeAspect="1" noChangeArrowheads="1"/>
          </p:cNvPicPr>
          <p:nvPr/>
        </p:nvPicPr>
        <p:blipFill>
          <a:blip r:embed="rId4" cstate="screen"/>
          <a:srcRect/>
          <a:stretch>
            <a:fillRect/>
          </a:stretch>
        </p:blipFill>
        <p:spPr bwMode="auto">
          <a:xfrm>
            <a:off x="4800600" y="1641986"/>
            <a:ext cx="1905000" cy="2396613"/>
          </a:xfrm>
          <a:prstGeom prst="rect">
            <a:avLst/>
          </a:prstGeom>
          <a:noFill/>
          <a:ln w="9525">
            <a:noFill/>
            <a:miter lim="800000"/>
            <a:headEnd/>
            <a:tailEnd/>
          </a:ln>
        </p:spPr>
      </p:pic>
      <p:pic>
        <p:nvPicPr>
          <p:cNvPr id="10" name="Picture 3"/>
          <p:cNvPicPr>
            <a:picLocks noChangeAspect="1" noChangeArrowheads="1"/>
          </p:cNvPicPr>
          <p:nvPr/>
        </p:nvPicPr>
        <p:blipFill>
          <a:blip r:embed="rId5" cstate="screen"/>
          <a:srcRect/>
          <a:stretch>
            <a:fillRect/>
          </a:stretch>
        </p:blipFill>
        <p:spPr bwMode="auto">
          <a:xfrm>
            <a:off x="5029200" y="4191000"/>
            <a:ext cx="1762852" cy="22859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the Willing</a:t>
            </a:r>
            <a:endParaRPr lang="en-US" dirty="0"/>
          </a:p>
        </p:txBody>
      </p:sp>
      <p:sp>
        <p:nvSpPr>
          <p:cNvPr id="3" name="Content Placeholder 2"/>
          <p:cNvSpPr>
            <a:spLocks noGrp="1"/>
          </p:cNvSpPr>
          <p:nvPr>
            <p:ph sz="half" idx="1"/>
          </p:nvPr>
        </p:nvSpPr>
        <p:spPr/>
        <p:txBody>
          <a:bodyPr/>
          <a:lstStyle/>
          <a:p>
            <a:r>
              <a:rPr lang="en-US" dirty="0" smtClean="0"/>
              <a:t>Technical assistance and other support to over 220 governors, state and local governments, and other stakeholders</a:t>
            </a:r>
          </a:p>
          <a:p>
            <a:r>
              <a:rPr lang="en-US" dirty="0" smtClean="0"/>
              <a:t>Tools to address widespread problems</a:t>
            </a:r>
          </a:p>
          <a:p>
            <a:pPr lvl="1"/>
            <a:r>
              <a:rPr lang="en-US" dirty="0" smtClean="0"/>
              <a:t>For example, </a:t>
            </a:r>
            <a:r>
              <a:rPr lang="en-US" i="1" dirty="0" smtClean="0"/>
              <a:t>Essential Smart Growth Fixes for Urban and Suburban Zoning Codes</a:t>
            </a:r>
          </a:p>
          <a:p>
            <a:r>
              <a:rPr lang="en-US" dirty="0" smtClean="0"/>
              <a:t>Governors’ Institute on Community Design</a:t>
            </a:r>
          </a:p>
          <a:p>
            <a:pPr lvl="1"/>
            <a:r>
              <a:rPr lang="en-US" dirty="0" smtClean="0"/>
              <a:t>Joint program with the National Endowment for the Arts – 10 governors since 2006</a:t>
            </a:r>
            <a:r>
              <a:rPr lang="en-US" i="1" dirty="0" smtClean="0"/>
              <a:t> </a:t>
            </a:r>
            <a:endParaRPr lang="en-US" dirty="0"/>
          </a:p>
        </p:txBody>
      </p:sp>
      <p:sp>
        <p:nvSpPr>
          <p:cNvPr id="4" name="Content Placeholder 3"/>
          <p:cNvSpPr>
            <a:spLocks noGrp="1"/>
          </p:cNvSpPr>
          <p:nvPr>
            <p:ph sz="half" idx="2"/>
          </p:nvPr>
        </p:nvSpPr>
        <p:spPr>
          <a:xfrm>
            <a:off x="4953000" y="4191000"/>
            <a:ext cx="3505200" cy="1981200"/>
          </a:xfrm>
        </p:spPr>
        <p:txBody>
          <a:bodyPr>
            <a:normAutofit/>
          </a:bodyPr>
          <a:lstStyle/>
          <a:p>
            <a:pPr marL="112713" indent="-3175">
              <a:buNone/>
            </a:pPr>
            <a:r>
              <a:rPr lang="en-US" sz="1600" dirty="0" smtClean="0">
                <a:latin typeface="Calibri" pitchFamily="34" charset="0"/>
              </a:rPr>
              <a:t>Wyoming Governor Dave </a:t>
            </a:r>
            <a:r>
              <a:rPr lang="en-US" sz="1600" dirty="0" err="1" smtClean="0">
                <a:latin typeface="Calibri" pitchFamily="34" charset="0"/>
              </a:rPr>
              <a:t>Freudenthal</a:t>
            </a:r>
            <a:r>
              <a:rPr lang="en-US" sz="1600" dirty="0" smtClean="0">
                <a:latin typeface="Calibri" pitchFamily="34" charset="0"/>
              </a:rPr>
              <a:t> discusses Wyoming’s future growth and development at the </a:t>
            </a:r>
            <a:r>
              <a:rPr lang="en-US" sz="1600" i="1" dirty="0" smtClean="0">
                <a:latin typeface="Calibri" pitchFamily="34" charset="0"/>
              </a:rPr>
              <a:t>Building the Wyoming We Want </a:t>
            </a:r>
            <a:r>
              <a:rPr lang="en-US" sz="1600" dirty="0" smtClean="0">
                <a:latin typeface="Calibri" pitchFamily="34" charset="0"/>
              </a:rPr>
              <a:t>conference sponsored by the Governors’ Institute on Community Design in Casper, January 2008</a:t>
            </a:r>
            <a:endParaRPr lang="en-US" sz="1600" dirty="0">
              <a:latin typeface="Calibri" pitchFamily="34" charset="0"/>
            </a:endParaRPr>
          </a:p>
        </p:txBody>
      </p:sp>
      <p:sp>
        <p:nvSpPr>
          <p:cNvPr id="5" name="Slide Number Placeholder 4"/>
          <p:cNvSpPr>
            <a:spLocks noGrp="1"/>
          </p:cNvSpPr>
          <p:nvPr>
            <p:ph type="sldNum" sz="quarter" idx="12"/>
          </p:nvPr>
        </p:nvSpPr>
        <p:spPr/>
        <p:txBody>
          <a:bodyPr/>
          <a:lstStyle/>
          <a:p>
            <a:fld id="{AC7D7588-C752-43A3-91F0-F7369E077708}" type="slidenum">
              <a:rPr lang="en-US" smtClean="0"/>
              <a:pPr/>
              <a:t>8</a:t>
            </a:fld>
            <a:endParaRPr lang="en-US"/>
          </a:p>
        </p:txBody>
      </p:sp>
      <p:pic>
        <p:nvPicPr>
          <p:cNvPr id="6" name="Picture 5" descr="Media"/>
          <p:cNvPicPr>
            <a:picLocks noChangeAspect="1" noChangeArrowheads="1"/>
          </p:cNvPicPr>
          <p:nvPr/>
        </p:nvPicPr>
        <p:blipFill>
          <a:blip r:embed="rId3" cstate="screen"/>
          <a:srcRect/>
          <a:stretch>
            <a:fillRect/>
          </a:stretch>
        </p:blipFill>
        <p:spPr bwMode="auto">
          <a:xfrm>
            <a:off x="4876800" y="1752600"/>
            <a:ext cx="3657600" cy="23488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Changing the Rules</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Federal</a:t>
            </a:r>
          </a:p>
          <a:p>
            <a:pPr lvl="1"/>
            <a:r>
              <a:rPr lang="en-US" dirty="0" smtClean="0"/>
              <a:t>Air: emission reductions from smart growth can now be used for required air quality plans</a:t>
            </a:r>
          </a:p>
          <a:p>
            <a:pPr lvl="1"/>
            <a:r>
              <a:rPr lang="en-US" dirty="0" smtClean="0"/>
              <a:t>Stormwater: state permit language recognizes the water quality benefits of specific smart growth land use strategies</a:t>
            </a:r>
          </a:p>
          <a:p>
            <a:r>
              <a:rPr lang="en-US" dirty="0" smtClean="0"/>
              <a:t>National Standard Setters</a:t>
            </a:r>
          </a:p>
          <a:p>
            <a:pPr lvl="1"/>
            <a:r>
              <a:rPr lang="en-US" dirty="0" smtClean="0"/>
              <a:t>School </a:t>
            </a:r>
            <a:r>
              <a:rPr lang="en-US" dirty="0" err="1" smtClean="0"/>
              <a:t>siting</a:t>
            </a:r>
            <a:r>
              <a:rPr lang="en-US" dirty="0" smtClean="0"/>
              <a:t>: worked with partner organizations to remove “minimum acreage” requirements from national guidelines</a:t>
            </a:r>
          </a:p>
          <a:p>
            <a:pPr lvl="1"/>
            <a:r>
              <a:rPr lang="en-US" dirty="0" smtClean="0"/>
              <a:t>Institute for Transportation Engineers: developed new guidelines supporting streets and roads that better support biking, walking, and transit</a:t>
            </a:r>
            <a:endParaRPr lang="en-US" dirty="0"/>
          </a:p>
        </p:txBody>
      </p:sp>
      <p:sp>
        <p:nvSpPr>
          <p:cNvPr id="5" name="Slide Number Placeholder 4"/>
          <p:cNvSpPr>
            <a:spLocks noGrp="1"/>
          </p:cNvSpPr>
          <p:nvPr>
            <p:ph type="sldNum" sz="quarter" idx="12"/>
          </p:nvPr>
        </p:nvSpPr>
        <p:spPr/>
        <p:txBody>
          <a:bodyPr/>
          <a:lstStyle/>
          <a:p>
            <a:fld id="{AC7D7588-C752-43A3-91F0-F7369E077708}"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183</TotalTime>
  <Words>1631</Words>
  <Application>Microsoft Macintosh PowerPoint</Application>
  <PresentationFormat>On-screen Show (4:3)</PresentationFormat>
  <Paragraphs>188</Paragraphs>
  <Slides>19</Slides>
  <Notes>10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Urban</vt:lpstr>
      <vt:lpstr>Smart Growth for Small Communities</vt:lpstr>
      <vt:lpstr>Conventional Development Patterns</vt:lpstr>
      <vt:lpstr>Environmental Impacts</vt:lpstr>
      <vt:lpstr>Smart Growth Principles</vt:lpstr>
      <vt:lpstr>Environmental and Community Benefits of Smart Growth</vt:lpstr>
      <vt:lpstr>EPA’s Office of Sustainable Communities</vt:lpstr>
      <vt:lpstr>Changing the Conversation</vt:lpstr>
      <vt:lpstr>Helping the Willing</vt:lpstr>
      <vt:lpstr>Changing the Rules</vt:lpstr>
      <vt:lpstr>Partnership for Sustainable Communities: EPA, HUD, and DOT</vt:lpstr>
      <vt:lpstr>Partnership for Sustainable Communities: Accomplishments</vt:lpstr>
      <vt:lpstr>What Does Smart Growth Mean for Small Communities?</vt:lpstr>
      <vt:lpstr>Working in Small Communities</vt:lpstr>
      <vt:lpstr>Putting Smart Growth to Work in Rural Communities</vt:lpstr>
      <vt:lpstr>Three Broad Goals</vt:lpstr>
      <vt:lpstr>1. Support the Rural Landscape</vt:lpstr>
      <vt:lpstr>2. Help Existing Places Thrive</vt:lpstr>
      <vt:lpstr>3. Create Great New Places</vt:lpstr>
      <vt:lpstr>Further information</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Growth for Small Communities</dc:title>
  <dc:creator>Melissa Kramer</dc:creator>
  <cp:lastModifiedBy>Melissa Young</cp:lastModifiedBy>
  <cp:revision>17</cp:revision>
  <dcterms:created xsi:type="dcterms:W3CDTF">2010-10-13T17:43:49Z</dcterms:created>
  <dcterms:modified xsi:type="dcterms:W3CDTF">2010-10-13T17:44:06Z</dcterms:modified>
</cp:coreProperties>
</file>