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7" r:id="rId8"/>
    <p:sldId id="262" r:id="rId9"/>
    <p:sldId id="263" r:id="rId10"/>
    <p:sldId id="275" r:id="rId11"/>
    <p:sldId id="276" r:id="rId12"/>
    <p:sldId id="264" r:id="rId13"/>
    <p:sldId id="273" r:id="rId14"/>
    <p:sldId id="286" r:id="rId15"/>
    <p:sldId id="274" r:id="rId16"/>
    <p:sldId id="281" r:id="rId17"/>
    <p:sldId id="282" r:id="rId18"/>
    <p:sldId id="283" r:id="rId19"/>
    <p:sldId id="284" r:id="rId20"/>
    <p:sldId id="278" r:id="rId21"/>
    <p:sldId id="265" r:id="rId22"/>
    <p:sldId id="279" r:id="rId23"/>
    <p:sldId id="280" r:id="rId24"/>
    <p:sldId id="285" r:id="rId25"/>
    <p:sldId id="270" r:id="rId26"/>
    <p:sldId id="27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0C0F5D-A59A-4F44-9B2D-9C1611D1A101}" type="datetimeFigureOut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CF3B3D-6E57-4751-8AC8-F1D176239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0C0F5D-A59A-4F44-9B2D-9C1611D1A101}" type="datetimeFigureOut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CF3B3D-6E57-4751-8AC8-F1D176239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0C0F5D-A59A-4F44-9B2D-9C1611D1A101}" type="datetimeFigureOut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CF3B3D-6E57-4751-8AC8-F1D176239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0C0F5D-A59A-4F44-9B2D-9C1611D1A101}" type="datetimeFigureOut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CF3B3D-6E57-4751-8AC8-F1D176239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0C0F5D-A59A-4F44-9B2D-9C1611D1A101}" type="datetimeFigureOut">
              <a:rPr lang="en-US" smtClean="0"/>
              <a:pPr/>
              <a:t>11/16/2010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CF3B3D-6E57-4751-8AC8-F1D176239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0C0F5D-A59A-4F44-9B2D-9C1611D1A101}" type="datetimeFigureOut">
              <a:rPr lang="en-US" smtClean="0"/>
              <a:pPr/>
              <a:t>11/16/2010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CF3B3D-6E57-4751-8AC8-F1D176239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0C0F5D-A59A-4F44-9B2D-9C1611D1A101}" type="datetimeFigureOut">
              <a:rPr lang="en-US" smtClean="0"/>
              <a:pPr/>
              <a:t>11/16/2010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CF3B3D-6E57-4751-8AC8-F1D176239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0C0F5D-A59A-4F44-9B2D-9C1611D1A101}" type="datetimeFigureOut">
              <a:rPr lang="en-US" smtClean="0"/>
              <a:pPr/>
              <a:t>11/16/2010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CF3B3D-6E57-4751-8AC8-F1D176239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0C0F5D-A59A-4F44-9B2D-9C1611D1A101}" type="datetimeFigureOut">
              <a:rPr lang="en-US" smtClean="0"/>
              <a:pPr/>
              <a:t>11/16/2010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CF3B3D-6E57-4751-8AC8-F1D176239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0C0F5D-A59A-4F44-9B2D-9C1611D1A101}" type="datetimeFigureOut">
              <a:rPr lang="en-US" smtClean="0"/>
              <a:pPr/>
              <a:t>11/16/2010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CF3B3D-6E57-4751-8AC8-F1D176239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0C0F5D-A59A-4F44-9B2D-9C1611D1A101}" type="datetimeFigureOut">
              <a:rPr lang="en-US" smtClean="0"/>
              <a:pPr/>
              <a:t>11/16/2010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CF3B3D-6E57-4751-8AC8-F1D1762391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aturalSystemsFinalArt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6781800" y="0"/>
            <a:ext cx="4203954" cy="6858000"/>
          </a:xfrm>
          <a:prstGeom prst="rect">
            <a:avLst/>
          </a:prstGeom>
        </p:spPr>
      </p:pic>
      <p:pic>
        <p:nvPicPr>
          <p:cNvPr id="7" name="Picture 6" descr="final_logo left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76201"/>
            <a:ext cx="3012915" cy="18288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90801"/>
            <a:ext cx="82296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mailto:kthomas@naturalsystemsengineering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447800"/>
            <a:ext cx="9906000" cy="320040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Porous pavements, green roofs, </a:t>
            </a:r>
            <a:r>
              <a:rPr lang="en-US" sz="3600" b="1" dirty="0" err="1" smtClean="0"/>
              <a:t>bioretention</a:t>
            </a:r>
            <a:r>
              <a:rPr lang="en-US" sz="3600" b="1" dirty="0" smtClean="0"/>
              <a:t>. .  . Case studies of urban retrofit GI measures funded by Onondaga County’s Green Improvement Fund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572000"/>
            <a:ext cx="9220200" cy="2286000"/>
          </a:xfrm>
        </p:spPr>
        <p:txBody>
          <a:bodyPr/>
          <a:lstStyle/>
          <a:p>
            <a:pPr algn="l"/>
            <a:r>
              <a:rPr lang="en-US" b="1" dirty="0" smtClean="0"/>
              <a:t>Growing Green Infrastructure in New York State and Central New York</a:t>
            </a:r>
          </a:p>
          <a:p>
            <a:pPr algn="l"/>
            <a:r>
              <a:rPr lang="en-US" b="1" dirty="0" smtClean="0"/>
              <a:t>November 17-18, 2010</a:t>
            </a:r>
          </a:p>
          <a:p>
            <a:pPr algn="l"/>
            <a:r>
              <a:rPr lang="en-US" b="1" dirty="0" smtClean="0"/>
              <a:t>Crown Plaza Hotel, Syracuse New York</a:t>
            </a:r>
          </a:p>
          <a:p>
            <a:pPr algn="l"/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Monroe Building Green Roof (cont’d)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2819399"/>
          </a:xfrm>
        </p:spPr>
        <p:txBody>
          <a:bodyPr/>
          <a:lstStyle/>
          <a:p>
            <a:r>
              <a:rPr lang="en-US" dirty="0" smtClean="0"/>
              <a:t>Conceptual plan </a:t>
            </a:r>
          </a:p>
          <a:p>
            <a:pPr lvl="1"/>
            <a:r>
              <a:rPr lang="en-US" dirty="0" smtClean="0"/>
              <a:t>Root barrier</a:t>
            </a:r>
          </a:p>
          <a:p>
            <a:pPr lvl="1"/>
            <a:r>
              <a:rPr lang="en-US" dirty="0" smtClean="0"/>
              <a:t>Drainage layer</a:t>
            </a:r>
          </a:p>
          <a:p>
            <a:pPr lvl="1"/>
            <a:r>
              <a:rPr lang="en-US" dirty="0" smtClean="0"/>
              <a:t>5 in engineered soil</a:t>
            </a:r>
          </a:p>
          <a:p>
            <a:pPr lvl="1"/>
            <a:r>
              <a:rPr lang="en-US" dirty="0" smtClean="0"/>
              <a:t>vegetation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Monroe Building Green Roof (cont’d)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28193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Design: </a:t>
            </a:r>
          </a:p>
          <a:p>
            <a:pPr lvl="1"/>
            <a:r>
              <a:rPr lang="en-US" dirty="0" smtClean="0"/>
              <a:t>Structural analysis</a:t>
            </a:r>
          </a:p>
          <a:p>
            <a:pPr lvl="2"/>
            <a:r>
              <a:rPr lang="en-US" dirty="0" smtClean="0"/>
              <a:t>N-S </a:t>
            </a:r>
            <a:r>
              <a:rPr lang="en-US" dirty="0" err="1" smtClean="0"/>
              <a:t>purlin</a:t>
            </a:r>
            <a:r>
              <a:rPr lang="en-US" dirty="0" smtClean="0"/>
              <a:t> beams structurally adequate</a:t>
            </a:r>
          </a:p>
          <a:p>
            <a:pPr lvl="2"/>
            <a:r>
              <a:rPr lang="en-US" dirty="0" smtClean="0"/>
              <a:t>E-W main girder beams would be overloaded 10-30%</a:t>
            </a:r>
          </a:p>
          <a:p>
            <a:pPr lvl="1"/>
            <a:r>
              <a:rPr lang="en-US" dirty="0" smtClean="0"/>
              <a:t>Currently evaluating lighter system, possibly combined with detention system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Dunbar Center:</a:t>
            </a:r>
            <a:endParaRPr lang="en-US" dirty="0"/>
          </a:p>
        </p:txBody>
      </p:sp>
      <p:pic>
        <p:nvPicPr>
          <p:cNvPr id="4" name="Content Placeholder 9"/>
          <p:cNvPicPr>
            <a:picLocks/>
          </p:cNvPicPr>
          <p:nvPr/>
        </p:nvPicPr>
        <p:blipFill>
          <a:blip r:embed="rId2" cstate="print"/>
          <a:srcRect l="35416" t="45641" r="29167" b="18148"/>
          <a:stretch>
            <a:fillRect/>
          </a:stretch>
        </p:blipFill>
        <p:spPr bwMode="auto">
          <a:xfrm>
            <a:off x="2057400" y="2286000"/>
            <a:ext cx="5969021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Dunbar Center (cont’d):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ASLF previously active with GI concepts for site</a:t>
            </a:r>
          </a:p>
          <a:p>
            <a:r>
              <a:rPr lang="en-US" dirty="0" smtClean="0"/>
              <a:t>Infrastructure needs drove </a:t>
            </a:r>
            <a:r>
              <a:rPr lang="en-US" dirty="0" smtClean="0"/>
              <a:t>GIF application</a:t>
            </a:r>
          </a:p>
          <a:p>
            <a:pPr lvl="1"/>
            <a:r>
              <a:rPr lang="en-US" dirty="0" smtClean="0"/>
              <a:t>Led to conceptual plan for porous surfaces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Dunbar Center (cont’d):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1"/>
            <a:ext cx="8229600" cy="2514599"/>
          </a:xfrm>
        </p:spPr>
        <p:txBody>
          <a:bodyPr/>
          <a:lstStyle/>
          <a:p>
            <a:r>
              <a:rPr lang="en-US" dirty="0" smtClean="0"/>
              <a:t>Design-phase data collection found:</a:t>
            </a:r>
          </a:p>
          <a:p>
            <a:pPr lvl="1"/>
            <a:r>
              <a:rPr lang="en-US" dirty="0" smtClean="0"/>
              <a:t>High </a:t>
            </a:r>
            <a:r>
              <a:rPr lang="en-US" dirty="0" smtClean="0"/>
              <a:t>infiltration</a:t>
            </a:r>
          </a:p>
          <a:p>
            <a:pPr lvl="1"/>
            <a:r>
              <a:rPr lang="en-US" dirty="0" smtClean="0"/>
              <a:t>Frost-susceptible </a:t>
            </a:r>
            <a:r>
              <a:rPr lang="en-US" dirty="0" err="1" smtClean="0"/>
              <a:t>subgrade</a:t>
            </a:r>
            <a:r>
              <a:rPr lang="en-US" dirty="0" smtClean="0"/>
              <a:t> soils</a:t>
            </a:r>
          </a:p>
          <a:p>
            <a:r>
              <a:rPr lang="en-US" dirty="0" smtClean="0"/>
              <a:t>Refine conceptual design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Dunbar Center (cont’d):</a:t>
            </a:r>
            <a:endParaRPr lang="en-US" dirty="0"/>
          </a:p>
        </p:txBody>
      </p:sp>
      <p:pic>
        <p:nvPicPr>
          <p:cNvPr id="5" name="Content Placeholder 4" descr="DUNBAR_DETAILS ST-1 8.19.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962" t="3753" r="8043" b="30831"/>
          <a:stretch>
            <a:fillRect/>
          </a:stretch>
        </p:blipFill>
        <p:spPr>
          <a:xfrm rot="16200000">
            <a:off x="2230507" y="1122293"/>
            <a:ext cx="4800600" cy="6366014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Onondaga County’s Green Improvement Fund (GIF)</a:t>
            </a:r>
          </a:p>
          <a:p>
            <a:r>
              <a:rPr lang="en-US" dirty="0" smtClean="0"/>
              <a:t>Experience to Date with the Program</a:t>
            </a:r>
          </a:p>
          <a:p>
            <a:r>
              <a:rPr lang="en-US" dirty="0" smtClean="0"/>
              <a:t>Applicants</a:t>
            </a:r>
          </a:p>
          <a:p>
            <a:r>
              <a:rPr lang="en-US" dirty="0" smtClean="0"/>
              <a:t>Approaches</a:t>
            </a:r>
          </a:p>
          <a:p>
            <a:r>
              <a:rPr lang="en-US" dirty="0" smtClean="0"/>
              <a:t>Case Studies</a:t>
            </a:r>
          </a:p>
          <a:p>
            <a:r>
              <a:rPr lang="en-US" dirty="0" smtClean="0"/>
              <a:t>Conclusions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0"/>
          <p:cNvSpPr>
            <a:spLocks noGrp="1"/>
          </p:cNvSpPr>
          <p:nvPr>
            <p:ph idx="1"/>
          </p:nvPr>
        </p:nvSpPr>
        <p:spPr>
          <a:xfrm>
            <a:off x="2667000" y="3810000"/>
            <a:ext cx="6248400" cy="2743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Design Highlights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Deep infiltration basin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Impervious asphalt lot and impervious concrete sidewalks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Roof leader connected to system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rada site pl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682" t="43396" r="29874" b="15095"/>
          <a:stretch>
            <a:fillRect/>
          </a:stretch>
        </p:blipFill>
        <p:spPr>
          <a:xfrm>
            <a:off x="2971800" y="304800"/>
            <a:ext cx="5029200" cy="626277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3352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Barada</a:t>
            </a:r>
            <a:r>
              <a:rPr lang="en-US" dirty="0" smtClean="0"/>
              <a:t> </a:t>
            </a:r>
            <a:r>
              <a:rPr lang="en-US" dirty="0" smtClean="0"/>
              <a:t>Apartments: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alina_kennedy ST-1 (10_28_10) rev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1348" t="22367" r="13612" b="16981"/>
          <a:stretch>
            <a:fillRect/>
          </a:stretch>
        </p:blipFill>
        <p:spPr>
          <a:xfrm>
            <a:off x="3048000" y="451659"/>
            <a:ext cx="5181600" cy="640634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1000" y="1219200"/>
            <a:ext cx="8229600" cy="1143000"/>
          </a:xfrm>
          <a:scene3d>
            <a:camera prst="orthographicFront">
              <a:rot lat="0" lon="0" rev="1800000"/>
            </a:camera>
            <a:lightRig rig="threePt" dir="t"/>
          </a:scene3d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Barada</a:t>
            </a:r>
            <a:r>
              <a:rPr lang="en-US" dirty="0" smtClean="0"/>
              <a:t> Apartments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smtClean="0"/>
              <a:t>cont’d)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76200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Barada</a:t>
            </a:r>
            <a:r>
              <a:rPr lang="en-US" dirty="0" smtClean="0"/>
              <a:t> </a:t>
            </a:r>
            <a:r>
              <a:rPr lang="en-US" dirty="0" smtClean="0"/>
              <a:t>A</a:t>
            </a:r>
            <a:r>
              <a:rPr lang="en-US" dirty="0" smtClean="0"/>
              <a:t>partments (cont’d):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4038600"/>
          </a:xfrm>
        </p:spPr>
        <p:txBody>
          <a:bodyPr/>
          <a:lstStyle/>
          <a:p>
            <a:r>
              <a:rPr lang="en-US" dirty="0" smtClean="0"/>
              <a:t>Construction initiated week of 11-15-10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Start with conceptual based on preliminary site evaluation and owner’s objectives</a:t>
            </a:r>
          </a:p>
          <a:p>
            <a:r>
              <a:rPr lang="en-US" dirty="0" smtClean="0"/>
              <a:t>Collect data</a:t>
            </a:r>
          </a:p>
          <a:p>
            <a:pPr lvl="1"/>
            <a:r>
              <a:rPr lang="en-US" dirty="0" smtClean="0"/>
              <a:t>Structural</a:t>
            </a:r>
          </a:p>
          <a:p>
            <a:pPr lvl="1"/>
            <a:r>
              <a:rPr lang="en-US" dirty="0" smtClean="0"/>
              <a:t>Infiltration</a:t>
            </a:r>
          </a:p>
          <a:p>
            <a:pPr lvl="1"/>
            <a:r>
              <a:rPr lang="en-US" dirty="0" smtClean="0"/>
              <a:t>Etc. . .</a:t>
            </a:r>
          </a:p>
          <a:p>
            <a:r>
              <a:rPr lang="en-US" dirty="0" smtClean="0"/>
              <a:t>Refine concept and initiate design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0020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Questions?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Contact: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2590801"/>
            <a:ext cx="8229600" cy="3276599"/>
          </a:xfrm>
        </p:spPr>
        <p:txBody>
          <a:bodyPr/>
          <a:lstStyle/>
          <a:p>
            <a:pPr>
              <a:buNone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Kyle E. Thomas, P.E., LEED® AP</a:t>
            </a:r>
            <a:r>
              <a:rPr lang="en-US" sz="2800" baseline="-25000" dirty="0" smtClean="0">
                <a:solidFill>
                  <a:schemeClr val="tx2">
                    <a:lumMod val="75000"/>
                  </a:schemeClr>
                </a:solidFill>
              </a:rPr>
              <a:t>BD+C</a:t>
            </a:r>
          </a:p>
          <a:p>
            <a:pPr>
              <a:buNone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Natural Systems Engineering, PLLC</a:t>
            </a:r>
          </a:p>
          <a:p>
            <a:pPr>
              <a:buNone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248 Bryant Ave.</a:t>
            </a:r>
          </a:p>
          <a:p>
            <a:pPr>
              <a:buNone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Syracuse, New York 13204</a:t>
            </a:r>
          </a:p>
          <a:p>
            <a:pPr>
              <a:buNone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  <a:hlinkClick r:id="rId2"/>
              </a:rPr>
              <a:t>kthomas@naturalsystemsengineering.com</a:t>
            </a:r>
            <a:endParaRPr lang="en-US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www.naturalsystemsengineering.com</a:t>
            </a:r>
          </a:p>
          <a:p>
            <a:pPr>
              <a:buNone/>
            </a:pPr>
            <a:endParaRPr lang="en-US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sz="2800" dirty="0" smtClean="0">
              <a:solidFill>
                <a:srgbClr val="92D05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Onondaga County’s GIF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Announced in Spring of 2010</a:t>
            </a:r>
          </a:p>
          <a:p>
            <a:r>
              <a:rPr lang="en-US" dirty="0" smtClean="0"/>
              <a:t>Funds 100% of GI for sites in eligible CSO districts</a:t>
            </a:r>
          </a:p>
          <a:p>
            <a:r>
              <a:rPr lang="en-US" dirty="0" smtClean="0"/>
              <a:t>Private commercial and non-profits</a:t>
            </a:r>
          </a:p>
          <a:p>
            <a:r>
              <a:rPr lang="en-US" dirty="0" smtClean="0"/>
              <a:t>Application process – ongov.net</a:t>
            </a:r>
            <a:endParaRPr lang="en-US" dirty="0" smtClean="0"/>
          </a:p>
          <a:p>
            <a:r>
              <a:rPr lang="en-US" dirty="0" smtClean="0"/>
              <a:t>Aside from </a:t>
            </a:r>
            <a:r>
              <a:rPr lang="en-US" dirty="0" smtClean="0"/>
              <a:t>retroactive awards, f</a:t>
            </a:r>
            <a:r>
              <a:rPr lang="en-US" dirty="0" smtClean="0"/>
              <a:t>irst projects</a:t>
            </a:r>
            <a:r>
              <a:rPr lang="en-US" dirty="0" smtClean="0"/>
              <a:t> </a:t>
            </a:r>
            <a:r>
              <a:rPr lang="en-US" dirty="0" smtClean="0"/>
              <a:t>initiated in Summer 2010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Experience to 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276600"/>
          </a:xfrm>
        </p:spPr>
        <p:txBody>
          <a:bodyPr>
            <a:normAutofit/>
          </a:bodyPr>
          <a:lstStyle/>
          <a:p>
            <a:r>
              <a:rPr lang="en-US" dirty="0" smtClean="0"/>
              <a:t>NSE has submitted </a:t>
            </a:r>
            <a:r>
              <a:rPr lang="en-US" dirty="0" smtClean="0"/>
              <a:t>twelve</a:t>
            </a:r>
            <a:r>
              <a:rPr lang="en-US" dirty="0" smtClean="0"/>
              <a:t> applications to date</a:t>
            </a:r>
          </a:p>
          <a:p>
            <a:r>
              <a:rPr lang="en-US" dirty="0" smtClean="0"/>
              <a:t>Green roofs, porous pavements, </a:t>
            </a:r>
            <a:r>
              <a:rPr lang="en-US" dirty="0" err="1" smtClean="0"/>
              <a:t>bioretention</a:t>
            </a:r>
            <a:r>
              <a:rPr lang="en-US" dirty="0" smtClean="0"/>
              <a:t>, rain gardens, rainwater harvesting systems</a:t>
            </a:r>
            <a:endParaRPr lang="en-US" dirty="0" smtClean="0"/>
          </a:p>
          <a:p>
            <a:r>
              <a:rPr lang="en-US" dirty="0" smtClean="0"/>
              <a:t>Currently working on </a:t>
            </a:r>
            <a:r>
              <a:rPr lang="en-US" dirty="0" smtClean="0"/>
              <a:t>five projects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Wide Variety of Applicants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Range of knowledge of GI</a:t>
            </a:r>
          </a:p>
          <a:p>
            <a:r>
              <a:rPr lang="en-US" dirty="0" smtClean="0"/>
              <a:t>Sometimes </a:t>
            </a:r>
            <a:r>
              <a:rPr lang="en-US" dirty="0" smtClean="0"/>
              <a:t>with a concept, often times </a:t>
            </a:r>
            <a:r>
              <a:rPr lang="en-US" dirty="0" smtClean="0"/>
              <a:t>not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Approach to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Owner’s </a:t>
            </a:r>
            <a:r>
              <a:rPr lang="en-US" dirty="0" smtClean="0"/>
              <a:t>capital needs and designs on </a:t>
            </a:r>
            <a:r>
              <a:rPr lang="en-US" dirty="0" smtClean="0"/>
              <a:t>site</a:t>
            </a:r>
          </a:p>
          <a:p>
            <a:pPr lvl="1"/>
            <a:r>
              <a:rPr lang="en-US" dirty="0" smtClean="0"/>
              <a:t>Economies between desired improvements and GI.</a:t>
            </a:r>
          </a:p>
          <a:p>
            <a:r>
              <a:rPr lang="en-US" dirty="0" smtClean="0"/>
              <a:t>Site characteristics/constraints</a:t>
            </a:r>
          </a:p>
          <a:p>
            <a:pPr lvl="1"/>
            <a:r>
              <a:rPr lang="en-US" dirty="0" smtClean="0"/>
              <a:t>Structural (green roofs)</a:t>
            </a:r>
          </a:p>
          <a:p>
            <a:pPr lvl="1"/>
            <a:r>
              <a:rPr lang="en-US" dirty="0" smtClean="0"/>
              <a:t>Infiltration</a:t>
            </a:r>
          </a:p>
          <a:p>
            <a:pPr lvl="1"/>
            <a:r>
              <a:rPr lang="en-US" dirty="0" smtClean="0"/>
              <a:t>Soils</a:t>
            </a:r>
          </a:p>
          <a:p>
            <a:pPr lvl="1"/>
            <a:r>
              <a:rPr lang="en-US" dirty="0" smtClean="0"/>
              <a:t>Frost-susceptibility</a:t>
            </a:r>
          </a:p>
          <a:p>
            <a:pPr lvl="1"/>
            <a:r>
              <a:rPr lang="en-US" dirty="0" smtClean="0"/>
              <a:t>Compaction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67000"/>
            <a:ext cx="8229600" cy="1143000"/>
          </a:xfrm>
        </p:spPr>
        <p:txBody>
          <a:bodyPr/>
          <a:lstStyle/>
          <a:p>
            <a:r>
              <a:rPr lang="en-US" dirty="0" smtClean="0"/>
              <a:t>Case Studies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Monroe Building Green Roof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1"/>
            <a:ext cx="8229600" cy="27431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Applicant approached NSE for green roof</a:t>
            </a:r>
          </a:p>
          <a:p>
            <a:r>
              <a:rPr lang="en-US" dirty="0" smtClean="0"/>
              <a:t>Zero lot line</a:t>
            </a:r>
          </a:p>
          <a:p>
            <a:r>
              <a:rPr lang="en-US" dirty="0" smtClean="0"/>
              <a:t>One option. . . </a:t>
            </a:r>
            <a:endParaRPr lang="en-US" dirty="0" smtClean="0"/>
          </a:p>
          <a:p>
            <a:r>
              <a:rPr lang="en-US" dirty="0" smtClean="0"/>
              <a:t>Preliminary evaluation suggested structural adequacy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Monroe Building Green Roof (cont’d)</a:t>
            </a:r>
            <a:endParaRPr lang="en-US" dirty="0"/>
          </a:p>
        </p:txBody>
      </p:sp>
      <p:pic>
        <p:nvPicPr>
          <p:cNvPr id="4" name="Content Placeholder 3" descr="Aerial photograph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827" t="22641" r="51390" b="28302"/>
          <a:stretch>
            <a:fillRect/>
          </a:stretch>
        </p:blipFill>
        <p:spPr>
          <a:xfrm>
            <a:off x="3352800" y="2362200"/>
            <a:ext cx="3200400" cy="4160520"/>
          </a:xfrm>
        </p:spPr>
      </p:pic>
      <p:sp>
        <p:nvSpPr>
          <p:cNvPr id="5" name="TextBox 4"/>
          <p:cNvSpPr txBox="1"/>
          <p:nvPr/>
        </p:nvSpPr>
        <p:spPr>
          <a:xfrm>
            <a:off x="3352800" y="6172200"/>
            <a:ext cx="209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Bing Maps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</TotalTime>
  <Words>405</Words>
  <Application>Microsoft Office PowerPoint</Application>
  <PresentationFormat>On-screen Show (4:3)</PresentationFormat>
  <Paragraphs>88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Porous pavements, green roofs, bioretention. .  . Case studies of urban retrofit GI measures funded by Onondaga County’s Green Improvement Fund</vt:lpstr>
      <vt:lpstr>Overview</vt:lpstr>
      <vt:lpstr>Onondaga County’s GIF</vt:lpstr>
      <vt:lpstr>Experience to Date</vt:lpstr>
      <vt:lpstr>Wide Variety of Applicants</vt:lpstr>
      <vt:lpstr>Approach to applications</vt:lpstr>
      <vt:lpstr>Case Studies</vt:lpstr>
      <vt:lpstr>Monroe Building Green Roof</vt:lpstr>
      <vt:lpstr>Monroe Building Green Roof (cont’d)</vt:lpstr>
      <vt:lpstr>Monroe Building Green Roof (cont’d)</vt:lpstr>
      <vt:lpstr>Monroe Building Green Roof (cont’d)</vt:lpstr>
      <vt:lpstr>Dunbar Center:</vt:lpstr>
      <vt:lpstr>Dunbar Center (cont’d):</vt:lpstr>
      <vt:lpstr>Dunbar Center (cont’d):</vt:lpstr>
      <vt:lpstr>Dunbar Center (cont’d):</vt:lpstr>
      <vt:lpstr>Slide 16</vt:lpstr>
      <vt:lpstr>Slide 17</vt:lpstr>
      <vt:lpstr>Slide 18</vt:lpstr>
      <vt:lpstr>Slide 19</vt:lpstr>
      <vt:lpstr>Slide 20</vt:lpstr>
      <vt:lpstr>Barada Apartments:</vt:lpstr>
      <vt:lpstr>Barada Apartments  (cont’d)</vt:lpstr>
      <vt:lpstr>Barada Apartments (cont’d):</vt:lpstr>
      <vt:lpstr>Conclusions</vt:lpstr>
      <vt:lpstr>Questions?</vt:lpstr>
      <vt:lpstr>Contact: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Jay</dc:creator>
  <cp:lastModifiedBy>Kyle Thomas</cp:lastModifiedBy>
  <cp:revision>6</cp:revision>
  <dcterms:created xsi:type="dcterms:W3CDTF">2010-11-15T14:10:08Z</dcterms:created>
  <dcterms:modified xsi:type="dcterms:W3CDTF">2010-11-16T19:11:07Z</dcterms:modified>
</cp:coreProperties>
</file>