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91" r:id="rId2"/>
    <p:sldMasterId id="2147483936" r:id="rId3"/>
    <p:sldMasterId id="2147483959" r:id="rId4"/>
    <p:sldMasterId id="2147483982" r:id="rId5"/>
    <p:sldMasterId id="2147484003" r:id="rId6"/>
  </p:sldMasterIdLst>
  <p:notesMasterIdLst>
    <p:notesMasterId r:id="rId39"/>
  </p:notesMasterIdLst>
  <p:sldIdLst>
    <p:sldId id="287" r:id="rId7"/>
    <p:sldId id="363" r:id="rId8"/>
    <p:sldId id="271" r:id="rId9"/>
    <p:sldId id="460" r:id="rId10"/>
    <p:sldId id="263" r:id="rId11"/>
    <p:sldId id="455" r:id="rId12"/>
    <p:sldId id="456" r:id="rId13"/>
    <p:sldId id="265" r:id="rId14"/>
    <p:sldId id="457" r:id="rId15"/>
    <p:sldId id="458" r:id="rId16"/>
    <p:sldId id="459" r:id="rId17"/>
    <p:sldId id="429" r:id="rId18"/>
    <p:sldId id="475" r:id="rId19"/>
    <p:sldId id="481" r:id="rId20"/>
    <p:sldId id="482" r:id="rId21"/>
    <p:sldId id="473" r:id="rId22"/>
    <p:sldId id="466" r:id="rId23"/>
    <p:sldId id="467" r:id="rId24"/>
    <p:sldId id="472" r:id="rId25"/>
    <p:sldId id="468" r:id="rId26"/>
    <p:sldId id="469" r:id="rId27"/>
    <p:sldId id="470" r:id="rId28"/>
    <p:sldId id="471" r:id="rId29"/>
    <p:sldId id="307" r:id="rId30"/>
    <p:sldId id="308" r:id="rId31"/>
    <p:sldId id="438" r:id="rId32"/>
    <p:sldId id="461" r:id="rId33"/>
    <p:sldId id="465" r:id="rId34"/>
    <p:sldId id="464" r:id="rId35"/>
    <p:sldId id="262" r:id="rId36"/>
    <p:sldId id="273" r:id="rId37"/>
    <p:sldId id="451" r:id="rId3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88174" autoAdjust="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620"/>
        <p:guide orient="horz" pos="3878"/>
        <p:guide orient="horz" pos="781"/>
        <p:guide orient="horz" pos="950"/>
        <p:guide orient="horz" pos="3805"/>
        <p:guide pos="2009"/>
        <p:guide pos="170"/>
        <p:guide pos="5590"/>
        <p:guide pos="37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6606"/>
    </p:cViewPr>
  </p:sorterViewPr>
  <p:notesViewPr>
    <p:cSldViewPr>
      <p:cViewPr varScale="1">
        <p:scale>
          <a:sx n="100" d="100"/>
          <a:sy n="100" d="100"/>
        </p:scale>
        <p:origin x="-3552" y="-96"/>
      </p:cViewPr>
      <p:guideLst>
        <p:guide orient="horz" pos="2909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A21E3-4360-46C3-A171-93ADB16239C0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8713F74-1302-40C4-803E-9580B709E38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1. EFC/DOH receives Listing Form and Engineering Report from the Applicant. The project is then scored and added to the IUP.</a:t>
          </a:r>
          <a:endParaRPr lang="en-US" sz="2000" dirty="0"/>
        </a:p>
      </dgm:t>
    </dgm:pt>
    <dgm:pt modelId="{9316417D-472D-4843-9580-94D2B6A02390}" type="parTrans" cxnId="{6BBC27AB-5556-4BB8-8F85-087D61B2A37B}">
      <dgm:prSet/>
      <dgm:spPr/>
      <dgm:t>
        <a:bodyPr/>
        <a:lstStyle/>
        <a:p>
          <a:endParaRPr lang="en-US"/>
        </a:p>
      </dgm:t>
    </dgm:pt>
    <dgm:pt modelId="{947AF68B-7870-4788-A0AE-CC3F9FD12329}" type="sibTrans" cxnId="{6BBC27AB-5556-4BB8-8F85-087D61B2A37B}">
      <dgm:prSet/>
      <dgm:spPr/>
      <dgm:t>
        <a:bodyPr/>
        <a:lstStyle/>
        <a:p>
          <a:endParaRPr lang="en-US"/>
        </a:p>
      </dgm:t>
    </dgm:pt>
    <dgm:pt modelId="{AC8123D8-4F8C-476F-970C-DBFC498C3E9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3. Applicant creates sewer or water district, if applicable.</a:t>
          </a:r>
          <a:endParaRPr lang="en-US" sz="2000" dirty="0"/>
        </a:p>
      </dgm:t>
    </dgm:pt>
    <dgm:pt modelId="{BC32EBEA-3BAE-408E-BA4F-5ECE50D2C0A3}" type="sibTrans" cxnId="{84C400A9-7F6F-452B-9C35-CDB8D15EC027}">
      <dgm:prSet/>
      <dgm:spPr/>
      <dgm:t>
        <a:bodyPr/>
        <a:lstStyle/>
        <a:p>
          <a:endParaRPr lang="en-US"/>
        </a:p>
      </dgm:t>
    </dgm:pt>
    <dgm:pt modelId="{3BBB08E5-7206-402E-A817-0C3CA7742742}" type="parTrans" cxnId="{84C400A9-7F6F-452B-9C35-CDB8D15EC027}">
      <dgm:prSet/>
      <dgm:spPr/>
      <dgm:t>
        <a:bodyPr/>
        <a:lstStyle/>
        <a:p>
          <a:endParaRPr lang="en-US"/>
        </a:p>
      </dgm:t>
    </dgm:pt>
    <dgm:pt modelId="{32A77577-5525-46A5-8A72-3E412511F4B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2. Applicant initiates required environmental reviews- SEQR/SHPO, DEC issues SERP and regional certs.</a:t>
          </a:r>
          <a:endParaRPr lang="en-US" sz="2000" dirty="0"/>
        </a:p>
      </dgm:t>
    </dgm:pt>
    <dgm:pt modelId="{E5D500E4-4CB7-4196-8FCE-01C084552503}" type="parTrans" cxnId="{54C3115D-901E-4A64-8E54-387168EA965A}">
      <dgm:prSet/>
      <dgm:spPr/>
      <dgm:t>
        <a:bodyPr/>
        <a:lstStyle/>
        <a:p>
          <a:endParaRPr lang="en-US"/>
        </a:p>
      </dgm:t>
    </dgm:pt>
    <dgm:pt modelId="{F48DC11E-3FE1-4425-B223-5D5D61B15436}" type="sibTrans" cxnId="{54C3115D-901E-4A64-8E54-387168EA965A}">
      <dgm:prSet/>
      <dgm:spPr/>
      <dgm:t>
        <a:bodyPr/>
        <a:lstStyle/>
        <a:p>
          <a:endParaRPr lang="en-US"/>
        </a:p>
      </dgm:t>
    </dgm:pt>
    <dgm:pt modelId="{B87936A8-ECBA-4813-B3AD-0BE3CDE7A68F}" type="pres">
      <dgm:prSet presAssocID="{528A21E3-4360-46C3-A171-93ADB16239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EF646B-8315-4E1F-B5D1-91740960810C}" type="pres">
      <dgm:prSet presAssocID="{AC8123D8-4F8C-476F-970C-DBFC498C3E98}" presName="boxAndChildren" presStyleCnt="0"/>
      <dgm:spPr/>
    </dgm:pt>
    <dgm:pt modelId="{D8DA5D25-CB4F-4A55-A7B1-40D1DA15C688}" type="pres">
      <dgm:prSet presAssocID="{AC8123D8-4F8C-476F-970C-DBFC498C3E98}" presName="parentTextBox" presStyleLbl="node1" presStyleIdx="0" presStyleCnt="3"/>
      <dgm:spPr>
        <a:prstGeom prst="downArrowCallout">
          <a:avLst/>
        </a:prstGeom>
      </dgm:spPr>
      <dgm:t>
        <a:bodyPr/>
        <a:lstStyle/>
        <a:p>
          <a:endParaRPr lang="en-US"/>
        </a:p>
      </dgm:t>
    </dgm:pt>
    <dgm:pt modelId="{1B8606ED-EE3A-4A92-BBF7-1FA91EFF0B5C}" type="pres">
      <dgm:prSet presAssocID="{F48DC11E-3FE1-4425-B223-5D5D61B15436}" presName="sp" presStyleCnt="0"/>
      <dgm:spPr/>
    </dgm:pt>
    <dgm:pt modelId="{A1A38009-6A1E-4022-8EE6-2992A8B294F9}" type="pres">
      <dgm:prSet presAssocID="{32A77577-5525-46A5-8A72-3E412511F4B4}" presName="arrowAndChildren" presStyleCnt="0"/>
      <dgm:spPr/>
    </dgm:pt>
    <dgm:pt modelId="{C30354D0-ABEB-4C1F-8EE7-A288D23C9CAD}" type="pres">
      <dgm:prSet presAssocID="{32A77577-5525-46A5-8A72-3E412511F4B4}" presName="parentTextArrow" presStyleLbl="node1" presStyleIdx="1" presStyleCnt="3" custLinFactNeighborX="980" custLinFactNeighborY="-1382"/>
      <dgm:spPr/>
      <dgm:t>
        <a:bodyPr/>
        <a:lstStyle/>
        <a:p>
          <a:endParaRPr lang="en-US"/>
        </a:p>
      </dgm:t>
    </dgm:pt>
    <dgm:pt modelId="{D569ED57-6F4E-4758-9C3B-32D166A49111}" type="pres">
      <dgm:prSet presAssocID="{947AF68B-7870-4788-A0AE-CC3F9FD12329}" presName="sp" presStyleCnt="0"/>
      <dgm:spPr/>
    </dgm:pt>
    <dgm:pt modelId="{E8F1950B-1361-44E3-9E74-0E732D1BD09A}" type="pres">
      <dgm:prSet presAssocID="{E8713F74-1302-40C4-803E-9580B709E381}" presName="arrowAndChildren" presStyleCnt="0"/>
      <dgm:spPr/>
    </dgm:pt>
    <dgm:pt modelId="{F423C778-F797-4D64-B345-4A675D4084D3}" type="pres">
      <dgm:prSet presAssocID="{E8713F74-1302-40C4-803E-9580B709E381}" presName="parentTextArrow" presStyleLbl="node1" presStyleIdx="2" presStyleCnt="3" custLinFactNeighborX="980" custLinFactNeighborY="-1382"/>
      <dgm:spPr/>
      <dgm:t>
        <a:bodyPr/>
        <a:lstStyle/>
        <a:p>
          <a:endParaRPr lang="en-US"/>
        </a:p>
      </dgm:t>
    </dgm:pt>
  </dgm:ptLst>
  <dgm:cxnLst>
    <dgm:cxn modelId="{6BBC27AB-5556-4BB8-8F85-087D61B2A37B}" srcId="{528A21E3-4360-46C3-A171-93ADB16239C0}" destId="{E8713F74-1302-40C4-803E-9580B709E381}" srcOrd="0" destOrd="0" parTransId="{9316417D-472D-4843-9580-94D2B6A02390}" sibTransId="{947AF68B-7870-4788-A0AE-CC3F9FD12329}"/>
    <dgm:cxn modelId="{E39E47A1-3357-4145-83BF-E8F1FE1ADAA0}" type="presOf" srcId="{528A21E3-4360-46C3-A171-93ADB16239C0}" destId="{B87936A8-ECBA-4813-B3AD-0BE3CDE7A68F}" srcOrd="0" destOrd="0" presId="urn:microsoft.com/office/officeart/2005/8/layout/process4"/>
    <dgm:cxn modelId="{5F056D3D-61AB-4815-82AD-1AF91ACF6EF1}" type="presOf" srcId="{E8713F74-1302-40C4-803E-9580B709E381}" destId="{F423C778-F797-4D64-B345-4A675D4084D3}" srcOrd="0" destOrd="0" presId="urn:microsoft.com/office/officeart/2005/8/layout/process4"/>
    <dgm:cxn modelId="{54C3115D-901E-4A64-8E54-387168EA965A}" srcId="{528A21E3-4360-46C3-A171-93ADB16239C0}" destId="{32A77577-5525-46A5-8A72-3E412511F4B4}" srcOrd="1" destOrd="0" parTransId="{E5D500E4-4CB7-4196-8FCE-01C084552503}" sibTransId="{F48DC11E-3FE1-4425-B223-5D5D61B15436}"/>
    <dgm:cxn modelId="{9D0D228C-4077-4C58-9EB8-F862CA688863}" type="presOf" srcId="{AC8123D8-4F8C-476F-970C-DBFC498C3E98}" destId="{D8DA5D25-CB4F-4A55-A7B1-40D1DA15C688}" srcOrd="0" destOrd="0" presId="urn:microsoft.com/office/officeart/2005/8/layout/process4"/>
    <dgm:cxn modelId="{C05A38B8-3668-4EB9-86D9-7B47170EEFAF}" type="presOf" srcId="{32A77577-5525-46A5-8A72-3E412511F4B4}" destId="{C30354D0-ABEB-4C1F-8EE7-A288D23C9CAD}" srcOrd="0" destOrd="0" presId="urn:microsoft.com/office/officeart/2005/8/layout/process4"/>
    <dgm:cxn modelId="{84C400A9-7F6F-452B-9C35-CDB8D15EC027}" srcId="{528A21E3-4360-46C3-A171-93ADB16239C0}" destId="{AC8123D8-4F8C-476F-970C-DBFC498C3E98}" srcOrd="2" destOrd="0" parTransId="{3BBB08E5-7206-402E-A817-0C3CA7742742}" sibTransId="{BC32EBEA-3BAE-408E-BA4F-5ECE50D2C0A3}"/>
    <dgm:cxn modelId="{A78CE7DF-02FB-4085-A0CB-75F411FCE4D1}" type="presParOf" srcId="{B87936A8-ECBA-4813-B3AD-0BE3CDE7A68F}" destId="{5AEF646B-8315-4E1F-B5D1-91740960810C}" srcOrd="0" destOrd="0" presId="urn:microsoft.com/office/officeart/2005/8/layout/process4"/>
    <dgm:cxn modelId="{EB7461A7-F52A-4CA8-A0F9-7AEDFF74A182}" type="presParOf" srcId="{5AEF646B-8315-4E1F-B5D1-91740960810C}" destId="{D8DA5D25-CB4F-4A55-A7B1-40D1DA15C688}" srcOrd="0" destOrd="0" presId="urn:microsoft.com/office/officeart/2005/8/layout/process4"/>
    <dgm:cxn modelId="{7ADBAC05-671B-4488-910E-033A789A0E76}" type="presParOf" srcId="{B87936A8-ECBA-4813-B3AD-0BE3CDE7A68F}" destId="{1B8606ED-EE3A-4A92-BBF7-1FA91EFF0B5C}" srcOrd="1" destOrd="0" presId="urn:microsoft.com/office/officeart/2005/8/layout/process4"/>
    <dgm:cxn modelId="{057E54E6-5873-4241-8806-50A65430706D}" type="presParOf" srcId="{B87936A8-ECBA-4813-B3AD-0BE3CDE7A68F}" destId="{A1A38009-6A1E-4022-8EE6-2992A8B294F9}" srcOrd="2" destOrd="0" presId="urn:microsoft.com/office/officeart/2005/8/layout/process4"/>
    <dgm:cxn modelId="{FA990BE0-552F-4272-856F-BD9A28AAE30A}" type="presParOf" srcId="{A1A38009-6A1E-4022-8EE6-2992A8B294F9}" destId="{C30354D0-ABEB-4C1F-8EE7-A288D23C9CAD}" srcOrd="0" destOrd="0" presId="urn:microsoft.com/office/officeart/2005/8/layout/process4"/>
    <dgm:cxn modelId="{BF9FDA6D-262E-462B-B31D-55A72AA9A569}" type="presParOf" srcId="{B87936A8-ECBA-4813-B3AD-0BE3CDE7A68F}" destId="{D569ED57-6F4E-4758-9C3B-32D166A49111}" srcOrd="3" destOrd="0" presId="urn:microsoft.com/office/officeart/2005/8/layout/process4"/>
    <dgm:cxn modelId="{3FA3B341-08DA-4E04-8FBC-B33F775C0AF2}" type="presParOf" srcId="{B87936A8-ECBA-4813-B3AD-0BE3CDE7A68F}" destId="{E8F1950B-1361-44E3-9E74-0E732D1BD09A}" srcOrd="4" destOrd="0" presId="urn:microsoft.com/office/officeart/2005/8/layout/process4"/>
    <dgm:cxn modelId="{460CA414-B079-4D9B-8DC6-12D7AE080105}" type="presParOf" srcId="{E8F1950B-1361-44E3-9E74-0E732D1BD09A}" destId="{F423C778-F797-4D64-B345-4A675D4084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A21E3-4360-46C3-A171-93ADB16239C0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8713F74-1302-40C4-803E-9580B709E38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4. Applicant executes a bond resolution authorizing debt</a:t>
          </a:r>
          <a:endParaRPr lang="en-US" sz="2000" dirty="0"/>
        </a:p>
      </dgm:t>
    </dgm:pt>
    <dgm:pt modelId="{9316417D-472D-4843-9580-94D2B6A02390}" type="parTrans" cxnId="{6BBC27AB-5556-4BB8-8F85-087D61B2A37B}">
      <dgm:prSet/>
      <dgm:spPr/>
      <dgm:t>
        <a:bodyPr/>
        <a:lstStyle/>
        <a:p>
          <a:endParaRPr lang="en-US"/>
        </a:p>
      </dgm:t>
    </dgm:pt>
    <dgm:pt modelId="{947AF68B-7870-4788-A0AE-CC3F9FD12329}" type="sibTrans" cxnId="{6BBC27AB-5556-4BB8-8F85-087D61B2A37B}">
      <dgm:prSet/>
      <dgm:spPr/>
      <dgm:t>
        <a:bodyPr/>
        <a:lstStyle/>
        <a:p>
          <a:endParaRPr lang="en-US"/>
        </a:p>
      </dgm:t>
    </dgm:pt>
    <dgm:pt modelId="{AC8123D8-4F8C-476F-970C-DBFC498C3E9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6. Applicant submits an application. EFC and Applicant collaborate to develop and properly size the financing. The closing will be scheduled when sufficient documentation has been submitted.   </a:t>
          </a:r>
          <a:endParaRPr lang="en-US" sz="2000" dirty="0"/>
        </a:p>
      </dgm:t>
    </dgm:pt>
    <dgm:pt modelId="{BC32EBEA-3BAE-408E-BA4F-5ECE50D2C0A3}" type="sibTrans" cxnId="{84C400A9-7F6F-452B-9C35-CDB8D15EC027}">
      <dgm:prSet/>
      <dgm:spPr/>
      <dgm:t>
        <a:bodyPr/>
        <a:lstStyle/>
        <a:p>
          <a:endParaRPr lang="en-US"/>
        </a:p>
      </dgm:t>
    </dgm:pt>
    <dgm:pt modelId="{3BBB08E5-7206-402E-A817-0C3CA7742742}" type="parTrans" cxnId="{84C400A9-7F6F-452B-9C35-CDB8D15EC027}">
      <dgm:prSet/>
      <dgm:spPr/>
      <dgm:t>
        <a:bodyPr/>
        <a:lstStyle/>
        <a:p>
          <a:endParaRPr lang="en-US"/>
        </a:p>
      </dgm:t>
    </dgm:pt>
    <dgm:pt modelId="{32A77577-5525-46A5-8A72-3E412511F4B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5. DOH/DEC and/or EFC approve the engineering report.</a:t>
          </a:r>
          <a:endParaRPr lang="en-US" sz="2000" dirty="0"/>
        </a:p>
      </dgm:t>
    </dgm:pt>
    <dgm:pt modelId="{E5D500E4-4CB7-4196-8FCE-01C084552503}" type="parTrans" cxnId="{54C3115D-901E-4A64-8E54-387168EA965A}">
      <dgm:prSet/>
      <dgm:spPr/>
      <dgm:t>
        <a:bodyPr/>
        <a:lstStyle/>
        <a:p>
          <a:endParaRPr lang="en-US"/>
        </a:p>
      </dgm:t>
    </dgm:pt>
    <dgm:pt modelId="{F48DC11E-3FE1-4425-B223-5D5D61B15436}" type="sibTrans" cxnId="{54C3115D-901E-4A64-8E54-387168EA965A}">
      <dgm:prSet/>
      <dgm:spPr/>
      <dgm:t>
        <a:bodyPr/>
        <a:lstStyle/>
        <a:p>
          <a:endParaRPr lang="en-US"/>
        </a:p>
      </dgm:t>
    </dgm:pt>
    <dgm:pt modelId="{B87936A8-ECBA-4813-B3AD-0BE3CDE7A68F}" type="pres">
      <dgm:prSet presAssocID="{528A21E3-4360-46C3-A171-93ADB16239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EF646B-8315-4E1F-B5D1-91740960810C}" type="pres">
      <dgm:prSet presAssocID="{AC8123D8-4F8C-476F-970C-DBFC498C3E98}" presName="boxAndChildren" presStyleCnt="0"/>
      <dgm:spPr/>
    </dgm:pt>
    <dgm:pt modelId="{D8DA5D25-CB4F-4A55-A7B1-40D1DA15C688}" type="pres">
      <dgm:prSet presAssocID="{AC8123D8-4F8C-476F-970C-DBFC498C3E98}" presName="parentTextBox" presStyleLbl="node1" presStyleIdx="0" presStyleCnt="3" custScaleY="244841"/>
      <dgm:spPr>
        <a:prstGeom prst="downArrowCallout">
          <a:avLst/>
        </a:prstGeom>
      </dgm:spPr>
      <dgm:t>
        <a:bodyPr/>
        <a:lstStyle/>
        <a:p>
          <a:endParaRPr lang="en-US"/>
        </a:p>
      </dgm:t>
    </dgm:pt>
    <dgm:pt modelId="{1B8606ED-EE3A-4A92-BBF7-1FA91EFF0B5C}" type="pres">
      <dgm:prSet presAssocID="{F48DC11E-3FE1-4425-B223-5D5D61B15436}" presName="sp" presStyleCnt="0"/>
      <dgm:spPr/>
    </dgm:pt>
    <dgm:pt modelId="{A1A38009-6A1E-4022-8EE6-2992A8B294F9}" type="pres">
      <dgm:prSet presAssocID="{32A77577-5525-46A5-8A72-3E412511F4B4}" presName="arrowAndChildren" presStyleCnt="0"/>
      <dgm:spPr/>
    </dgm:pt>
    <dgm:pt modelId="{C30354D0-ABEB-4C1F-8EE7-A288D23C9CAD}" type="pres">
      <dgm:prSet presAssocID="{32A77577-5525-46A5-8A72-3E412511F4B4}" presName="parentTextArrow" presStyleLbl="node1" presStyleIdx="1" presStyleCnt="3" custLinFactNeighborX="980" custLinFactNeighborY="-1382"/>
      <dgm:spPr/>
      <dgm:t>
        <a:bodyPr/>
        <a:lstStyle/>
        <a:p>
          <a:endParaRPr lang="en-US"/>
        </a:p>
      </dgm:t>
    </dgm:pt>
    <dgm:pt modelId="{D569ED57-6F4E-4758-9C3B-32D166A49111}" type="pres">
      <dgm:prSet presAssocID="{947AF68B-7870-4788-A0AE-CC3F9FD12329}" presName="sp" presStyleCnt="0"/>
      <dgm:spPr/>
    </dgm:pt>
    <dgm:pt modelId="{E8F1950B-1361-44E3-9E74-0E732D1BD09A}" type="pres">
      <dgm:prSet presAssocID="{E8713F74-1302-40C4-803E-9580B709E381}" presName="arrowAndChildren" presStyleCnt="0"/>
      <dgm:spPr/>
    </dgm:pt>
    <dgm:pt modelId="{F423C778-F797-4D64-B345-4A675D4084D3}" type="pres">
      <dgm:prSet presAssocID="{E8713F74-1302-40C4-803E-9580B709E381}" presName="parentTextArrow" presStyleLbl="node1" presStyleIdx="2" presStyleCnt="3" custLinFactNeighborX="980" custLinFactNeighborY="-1382"/>
      <dgm:spPr/>
      <dgm:t>
        <a:bodyPr/>
        <a:lstStyle/>
        <a:p>
          <a:endParaRPr lang="en-US"/>
        </a:p>
      </dgm:t>
    </dgm:pt>
  </dgm:ptLst>
  <dgm:cxnLst>
    <dgm:cxn modelId="{6BBC27AB-5556-4BB8-8F85-087D61B2A37B}" srcId="{528A21E3-4360-46C3-A171-93ADB16239C0}" destId="{E8713F74-1302-40C4-803E-9580B709E381}" srcOrd="0" destOrd="0" parTransId="{9316417D-472D-4843-9580-94D2B6A02390}" sibTransId="{947AF68B-7870-4788-A0AE-CC3F9FD12329}"/>
    <dgm:cxn modelId="{30A880EF-C93D-49D7-99AB-8E22A522CFE6}" type="presOf" srcId="{32A77577-5525-46A5-8A72-3E412511F4B4}" destId="{C30354D0-ABEB-4C1F-8EE7-A288D23C9CAD}" srcOrd="0" destOrd="0" presId="urn:microsoft.com/office/officeart/2005/8/layout/process4"/>
    <dgm:cxn modelId="{4E5FEB1F-A8F6-4530-8F2E-1F9386926D02}" type="presOf" srcId="{528A21E3-4360-46C3-A171-93ADB16239C0}" destId="{B87936A8-ECBA-4813-B3AD-0BE3CDE7A68F}" srcOrd="0" destOrd="0" presId="urn:microsoft.com/office/officeart/2005/8/layout/process4"/>
    <dgm:cxn modelId="{54C3115D-901E-4A64-8E54-387168EA965A}" srcId="{528A21E3-4360-46C3-A171-93ADB16239C0}" destId="{32A77577-5525-46A5-8A72-3E412511F4B4}" srcOrd="1" destOrd="0" parTransId="{E5D500E4-4CB7-4196-8FCE-01C084552503}" sibTransId="{F48DC11E-3FE1-4425-B223-5D5D61B15436}"/>
    <dgm:cxn modelId="{ED37C9BA-1B3D-4422-ACED-B36D8652EB45}" type="presOf" srcId="{E8713F74-1302-40C4-803E-9580B709E381}" destId="{F423C778-F797-4D64-B345-4A675D4084D3}" srcOrd="0" destOrd="0" presId="urn:microsoft.com/office/officeart/2005/8/layout/process4"/>
    <dgm:cxn modelId="{84C400A9-7F6F-452B-9C35-CDB8D15EC027}" srcId="{528A21E3-4360-46C3-A171-93ADB16239C0}" destId="{AC8123D8-4F8C-476F-970C-DBFC498C3E98}" srcOrd="2" destOrd="0" parTransId="{3BBB08E5-7206-402E-A817-0C3CA7742742}" sibTransId="{BC32EBEA-3BAE-408E-BA4F-5ECE50D2C0A3}"/>
    <dgm:cxn modelId="{10676DE4-10BF-4F0D-BC56-F8C168D28CFA}" type="presOf" srcId="{AC8123D8-4F8C-476F-970C-DBFC498C3E98}" destId="{D8DA5D25-CB4F-4A55-A7B1-40D1DA15C688}" srcOrd="0" destOrd="0" presId="urn:microsoft.com/office/officeart/2005/8/layout/process4"/>
    <dgm:cxn modelId="{6A2429FE-BC12-4174-88DF-84EEFA9252FD}" type="presParOf" srcId="{B87936A8-ECBA-4813-B3AD-0BE3CDE7A68F}" destId="{5AEF646B-8315-4E1F-B5D1-91740960810C}" srcOrd="0" destOrd="0" presId="urn:microsoft.com/office/officeart/2005/8/layout/process4"/>
    <dgm:cxn modelId="{3AE99565-125A-43ED-82B2-66C0A9510207}" type="presParOf" srcId="{5AEF646B-8315-4E1F-B5D1-91740960810C}" destId="{D8DA5D25-CB4F-4A55-A7B1-40D1DA15C688}" srcOrd="0" destOrd="0" presId="urn:microsoft.com/office/officeart/2005/8/layout/process4"/>
    <dgm:cxn modelId="{74BD81FF-EF4E-41F3-A305-2BA3CEEC14E3}" type="presParOf" srcId="{B87936A8-ECBA-4813-B3AD-0BE3CDE7A68F}" destId="{1B8606ED-EE3A-4A92-BBF7-1FA91EFF0B5C}" srcOrd="1" destOrd="0" presId="urn:microsoft.com/office/officeart/2005/8/layout/process4"/>
    <dgm:cxn modelId="{72F2C413-5683-4D00-B7A3-670754CAD417}" type="presParOf" srcId="{B87936A8-ECBA-4813-B3AD-0BE3CDE7A68F}" destId="{A1A38009-6A1E-4022-8EE6-2992A8B294F9}" srcOrd="2" destOrd="0" presId="urn:microsoft.com/office/officeart/2005/8/layout/process4"/>
    <dgm:cxn modelId="{E70E60B5-515F-47A2-B8B4-D553AAD73C78}" type="presParOf" srcId="{A1A38009-6A1E-4022-8EE6-2992A8B294F9}" destId="{C30354D0-ABEB-4C1F-8EE7-A288D23C9CAD}" srcOrd="0" destOrd="0" presId="urn:microsoft.com/office/officeart/2005/8/layout/process4"/>
    <dgm:cxn modelId="{F0827143-699C-4538-B368-F0F69EA5ED31}" type="presParOf" srcId="{B87936A8-ECBA-4813-B3AD-0BE3CDE7A68F}" destId="{D569ED57-6F4E-4758-9C3B-32D166A49111}" srcOrd="3" destOrd="0" presId="urn:microsoft.com/office/officeart/2005/8/layout/process4"/>
    <dgm:cxn modelId="{1DEB30F4-C730-4CB1-BB9A-46D18D3F6AE7}" type="presParOf" srcId="{B87936A8-ECBA-4813-B3AD-0BE3CDE7A68F}" destId="{E8F1950B-1361-44E3-9E74-0E732D1BD09A}" srcOrd="4" destOrd="0" presId="urn:microsoft.com/office/officeart/2005/8/layout/process4"/>
    <dgm:cxn modelId="{B68ACD69-08D7-4630-8637-27DBAA64DDCD}" type="presParOf" srcId="{E8F1950B-1361-44E3-9E74-0E732D1BD09A}" destId="{F423C778-F797-4D64-B345-4A675D4084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A21E3-4360-46C3-A171-93ADB16239C0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8713F74-1302-40C4-803E-9580B709E38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7. EFC closes short-term financing. </a:t>
          </a:r>
          <a:endParaRPr lang="en-US" sz="2000" dirty="0"/>
        </a:p>
      </dgm:t>
    </dgm:pt>
    <dgm:pt modelId="{9316417D-472D-4843-9580-94D2B6A02390}" type="parTrans" cxnId="{6BBC27AB-5556-4BB8-8F85-087D61B2A37B}">
      <dgm:prSet/>
      <dgm:spPr/>
      <dgm:t>
        <a:bodyPr/>
        <a:lstStyle/>
        <a:p>
          <a:endParaRPr lang="en-US"/>
        </a:p>
      </dgm:t>
    </dgm:pt>
    <dgm:pt modelId="{947AF68B-7870-4788-A0AE-CC3F9FD12329}" type="sibTrans" cxnId="{6BBC27AB-5556-4BB8-8F85-087D61B2A37B}">
      <dgm:prSet/>
      <dgm:spPr/>
      <dgm:t>
        <a:bodyPr/>
        <a:lstStyle/>
        <a:p>
          <a:endParaRPr lang="en-US"/>
        </a:p>
      </dgm:t>
    </dgm:pt>
    <dgm:pt modelId="{AC8123D8-4F8C-476F-970C-DBFC498C3E9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9. EFC closes long-term financing and tracks project until it is complete.  </a:t>
          </a:r>
          <a:endParaRPr lang="en-US" sz="2000" dirty="0"/>
        </a:p>
      </dgm:t>
    </dgm:pt>
    <dgm:pt modelId="{BC32EBEA-3BAE-408E-BA4F-5ECE50D2C0A3}" type="sibTrans" cxnId="{84C400A9-7F6F-452B-9C35-CDB8D15EC027}">
      <dgm:prSet/>
      <dgm:spPr/>
      <dgm:t>
        <a:bodyPr/>
        <a:lstStyle/>
        <a:p>
          <a:endParaRPr lang="en-US"/>
        </a:p>
      </dgm:t>
    </dgm:pt>
    <dgm:pt modelId="{3BBB08E5-7206-402E-A817-0C3CA7742742}" type="parTrans" cxnId="{84C400A9-7F6F-452B-9C35-CDB8D15EC027}">
      <dgm:prSet/>
      <dgm:spPr/>
      <dgm:t>
        <a:bodyPr/>
        <a:lstStyle/>
        <a:p>
          <a:endParaRPr lang="en-US"/>
        </a:p>
      </dgm:t>
    </dgm:pt>
    <dgm:pt modelId="{32A77577-5525-46A5-8A72-3E412511F4B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8. EFC continues to develop the financing. This includes:</a:t>
          </a:r>
        </a:p>
        <a:p>
          <a:r>
            <a:rPr lang="en-US" sz="2000" dirty="0" smtClean="0"/>
            <a:t>-updating the budget to reflect current budget costs</a:t>
          </a:r>
        </a:p>
        <a:p>
          <a:r>
            <a:rPr 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-coordinating the submission and review of contracts</a:t>
          </a:r>
        </a:p>
        <a:p>
          <a:r>
            <a:rPr 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-processing disbursement requests</a:t>
          </a:r>
          <a:endParaRPr lang="en-US" sz="2000" dirty="0" smtClean="0"/>
        </a:p>
        <a:p>
          <a:endParaRPr lang="en-US" sz="2000" dirty="0"/>
        </a:p>
      </dgm:t>
    </dgm:pt>
    <dgm:pt modelId="{E5D500E4-4CB7-4196-8FCE-01C084552503}" type="parTrans" cxnId="{54C3115D-901E-4A64-8E54-387168EA965A}">
      <dgm:prSet/>
      <dgm:spPr/>
      <dgm:t>
        <a:bodyPr/>
        <a:lstStyle/>
        <a:p>
          <a:endParaRPr lang="en-US"/>
        </a:p>
      </dgm:t>
    </dgm:pt>
    <dgm:pt modelId="{F48DC11E-3FE1-4425-B223-5D5D61B15436}" type="sibTrans" cxnId="{54C3115D-901E-4A64-8E54-387168EA965A}">
      <dgm:prSet/>
      <dgm:spPr/>
      <dgm:t>
        <a:bodyPr/>
        <a:lstStyle/>
        <a:p>
          <a:endParaRPr lang="en-US"/>
        </a:p>
      </dgm:t>
    </dgm:pt>
    <dgm:pt modelId="{B87936A8-ECBA-4813-B3AD-0BE3CDE7A68F}" type="pres">
      <dgm:prSet presAssocID="{528A21E3-4360-46C3-A171-93ADB16239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EF646B-8315-4E1F-B5D1-91740960810C}" type="pres">
      <dgm:prSet presAssocID="{AC8123D8-4F8C-476F-970C-DBFC498C3E98}" presName="boxAndChildren" presStyleCnt="0"/>
      <dgm:spPr/>
    </dgm:pt>
    <dgm:pt modelId="{D8DA5D25-CB4F-4A55-A7B1-40D1DA15C688}" type="pres">
      <dgm:prSet presAssocID="{AC8123D8-4F8C-476F-970C-DBFC498C3E98}" presName="parentTextBox" presStyleLbl="node1" presStyleIdx="0" presStyleCnt="3" custScaleY="1083505"/>
      <dgm:spPr>
        <a:prstGeom prst="downArrowCallout">
          <a:avLst/>
        </a:prstGeom>
      </dgm:spPr>
      <dgm:t>
        <a:bodyPr/>
        <a:lstStyle/>
        <a:p>
          <a:endParaRPr lang="en-US"/>
        </a:p>
      </dgm:t>
    </dgm:pt>
    <dgm:pt modelId="{1B8606ED-EE3A-4A92-BBF7-1FA91EFF0B5C}" type="pres">
      <dgm:prSet presAssocID="{F48DC11E-3FE1-4425-B223-5D5D61B15436}" presName="sp" presStyleCnt="0"/>
      <dgm:spPr/>
    </dgm:pt>
    <dgm:pt modelId="{A1A38009-6A1E-4022-8EE6-2992A8B294F9}" type="pres">
      <dgm:prSet presAssocID="{32A77577-5525-46A5-8A72-3E412511F4B4}" presName="arrowAndChildren" presStyleCnt="0"/>
      <dgm:spPr/>
    </dgm:pt>
    <dgm:pt modelId="{C30354D0-ABEB-4C1F-8EE7-A288D23C9CAD}" type="pres">
      <dgm:prSet presAssocID="{32A77577-5525-46A5-8A72-3E412511F4B4}" presName="parentTextArrow" presStyleLbl="node1" presStyleIdx="1" presStyleCnt="3" custScaleY="2000000" custLinFactNeighborX="980" custLinFactNeighborY="-1382"/>
      <dgm:spPr/>
      <dgm:t>
        <a:bodyPr/>
        <a:lstStyle/>
        <a:p>
          <a:endParaRPr lang="en-US"/>
        </a:p>
      </dgm:t>
    </dgm:pt>
    <dgm:pt modelId="{D569ED57-6F4E-4758-9C3B-32D166A49111}" type="pres">
      <dgm:prSet presAssocID="{947AF68B-7870-4788-A0AE-CC3F9FD12329}" presName="sp" presStyleCnt="0"/>
      <dgm:spPr/>
    </dgm:pt>
    <dgm:pt modelId="{E8F1950B-1361-44E3-9E74-0E732D1BD09A}" type="pres">
      <dgm:prSet presAssocID="{E8713F74-1302-40C4-803E-9580B709E381}" presName="arrowAndChildren" presStyleCnt="0"/>
      <dgm:spPr/>
    </dgm:pt>
    <dgm:pt modelId="{F423C778-F797-4D64-B345-4A675D4084D3}" type="pres">
      <dgm:prSet presAssocID="{E8713F74-1302-40C4-803E-9580B709E381}" presName="parentTextArrow" presStyleLbl="node1" presStyleIdx="2" presStyleCnt="3" custScaleY="637659" custLinFactNeighborX="980" custLinFactNeighborY="-1382"/>
      <dgm:spPr/>
      <dgm:t>
        <a:bodyPr/>
        <a:lstStyle/>
        <a:p>
          <a:endParaRPr lang="en-US"/>
        </a:p>
      </dgm:t>
    </dgm:pt>
  </dgm:ptLst>
  <dgm:cxnLst>
    <dgm:cxn modelId="{6BBC27AB-5556-4BB8-8F85-087D61B2A37B}" srcId="{528A21E3-4360-46C3-A171-93ADB16239C0}" destId="{E8713F74-1302-40C4-803E-9580B709E381}" srcOrd="0" destOrd="0" parTransId="{9316417D-472D-4843-9580-94D2B6A02390}" sibTransId="{947AF68B-7870-4788-A0AE-CC3F9FD12329}"/>
    <dgm:cxn modelId="{54C3115D-901E-4A64-8E54-387168EA965A}" srcId="{528A21E3-4360-46C3-A171-93ADB16239C0}" destId="{32A77577-5525-46A5-8A72-3E412511F4B4}" srcOrd="1" destOrd="0" parTransId="{E5D500E4-4CB7-4196-8FCE-01C084552503}" sibTransId="{F48DC11E-3FE1-4425-B223-5D5D61B15436}"/>
    <dgm:cxn modelId="{20B1AA3A-EB9B-4620-A219-6BD74A4EA518}" type="presOf" srcId="{E8713F74-1302-40C4-803E-9580B709E381}" destId="{F423C778-F797-4D64-B345-4A675D4084D3}" srcOrd="0" destOrd="0" presId="urn:microsoft.com/office/officeart/2005/8/layout/process4"/>
    <dgm:cxn modelId="{896BE1F5-4CDC-4320-A5C6-113A3408D3B7}" type="presOf" srcId="{32A77577-5525-46A5-8A72-3E412511F4B4}" destId="{C30354D0-ABEB-4C1F-8EE7-A288D23C9CAD}" srcOrd="0" destOrd="0" presId="urn:microsoft.com/office/officeart/2005/8/layout/process4"/>
    <dgm:cxn modelId="{B6C6E2B3-BEFD-403F-BB43-493808A57AF7}" type="presOf" srcId="{AC8123D8-4F8C-476F-970C-DBFC498C3E98}" destId="{D8DA5D25-CB4F-4A55-A7B1-40D1DA15C688}" srcOrd="0" destOrd="0" presId="urn:microsoft.com/office/officeart/2005/8/layout/process4"/>
    <dgm:cxn modelId="{84C400A9-7F6F-452B-9C35-CDB8D15EC027}" srcId="{528A21E3-4360-46C3-A171-93ADB16239C0}" destId="{AC8123D8-4F8C-476F-970C-DBFC498C3E98}" srcOrd="2" destOrd="0" parTransId="{3BBB08E5-7206-402E-A817-0C3CA7742742}" sibTransId="{BC32EBEA-3BAE-408E-BA4F-5ECE50D2C0A3}"/>
    <dgm:cxn modelId="{C85F11CC-E538-4F9E-82CB-039E5C29E08F}" type="presOf" srcId="{528A21E3-4360-46C3-A171-93ADB16239C0}" destId="{B87936A8-ECBA-4813-B3AD-0BE3CDE7A68F}" srcOrd="0" destOrd="0" presId="urn:microsoft.com/office/officeart/2005/8/layout/process4"/>
    <dgm:cxn modelId="{7CF646D1-9DAD-4A33-8301-EA2B08C43224}" type="presParOf" srcId="{B87936A8-ECBA-4813-B3AD-0BE3CDE7A68F}" destId="{5AEF646B-8315-4E1F-B5D1-91740960810C}" srcOrd="0" destOrd="0" presId="urn:microsoft.com/office/officeart/2005/8/layout/process4"/>
    <dgm:cxn modelId="{FD88797D-1A20-40A7-92F8-077BEF2EA2C5}" type="presParOf" srcId="{5AEF646B-8315-4E1F-B5D1-91740960810C}" destId="{D8DA5D25-CB4F-4A55-A7B1-40D1DA15C688}" srcOrd="0" destOrd="0" presId="urn:microsoft.com/office/officeart/2005/8/layout/process4"/>
    <dgm:cxn modelId="{E60DB1E1-ACAB-46C8-A4E9-35677668AC5D}" type="presParOf" srcId="{B87936A8-ECBA-4813-B3AD-0BE3CDE7A68F}" destId="{1B8606ED-EE3A-4A92-BBF7-1FA91EFF0B5C}" srcOrd="1" destOrd="0" presId="urn:microsoft.com/office/officeart/2005/8/layout/process4"/>
    <dgm:cxn modelId="{FC486D00-BB4D-4F30-9428-FFD70BACA112}" type="presParOf" srcId="{B87936A8-ECBA-4813-B3AD-0BE3CDE7A68F}" destId="{A1A38009-6A1E-4022-8EE6-2992A8B294F9}" srcOrd="2" destOrd="0" presId="urn:microsoft.com/office/officeart/2005/8/layout/process4"/>
    <dgm:cxn modelId="{97900069-D106-4FAA-83C6-1E93B46A5E55}" type="presParOf" srcId="{A1A38009-6A1E-4022-8EE6-2992A8B294F9}" destId="{C30354D0-ABEB-4C1F-8EE7-A288D23C9CAD}" srcOrd="0" destOrd="0" presId="urn:microsoft.com/office/officeart/2005/8/layout/process4"/>
    <dgm:cxn modelId="{AE73DD3B-068B-4A94-BCE8-8C235E316636}" type="presParOf" srcId="{B87936A8-ECBA-4813-B3AD-0BE3CDE7A68F}" destId="{D569ED57-6F4E-4758-9C3B-32D166A49111}" srcOrd="3" destOrd="0" presId="urn:microsoft.com/office/officeart/2005/8/layout/process4"/>
    <dgm:cxn modelId="{066C7562-3AFB-48CB-9D68-75AEFF060949}" type="presParOf" srcId="{B87936A8-ECBA-4813-B3AD-0BE3CDE7A68F}" destId="{E8F1950B-1361-44E3-9E74-0E732D1BD09A}" srcOrd="4" destOrd="0" presId="urn:microsoft.com/office/officeart/2005/8/layout/process4"/>
    <dgm:cxn modelId="{084A533F-BC4F-4192-8842-780F55333DD1}" type="presParOf" srcId="{E8F1950B-1361-44E3-9E74-0E732D1BD09A}" destId="{F423C778-F797-4D64-B345-4A675D4084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A5D25-CB4F-4A55-A7B1-40D1DA15C688}">
      <dsp:nvSpPr>
        <dsp:cNvPr id="0" name=""/>
        <dsp:cNvSpPr/>
      </dsp:nvSpPr>
      <dsp:spPr>
        <a:xfrm>
          <a:off x="0" y="3304161"/>
          <a:ext cx="8229600" cy="1084499"/>
        </a:xfrm>
        <a:prstGeom prst="downArrowCallou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 Applicant creates sewer or water district, if applicable.</a:t>
          </a:r>
          <a:endParaRPr lang="en-US" sz="2000" kern="1200" dirty="0"/>
        </a:p>
      </dsp:txBody>
      <dsp:txXfrm>
        <a:off x="0" y="3304161"/>
        <a:ext cx="8229600" cy="704675"/>
      </dsp:txXfrm>
    </dsp:sp>
    <dsp:sp modelId="{C30354D0-ABEB-4C1F-8EE7-A288D23C9CAD}">
      <dsp:nvSpPr>
        <dsp:cNvPr id="0" name=""/>
        <dsp:cNvSpPr/>
      </dsp:nvSpPr>
      <dsp:spPr>
        <a:xfrm rot="10800000">
          <a:off x="0" y="1629417"/>
          <a:ext cx="8229600" cy="1667960"/>
        </a:xfrm>
        <a:prstGeom prst="upArrowCallou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Applicant initiates required environmental reviews- SEQR/SHPO, DEC issues SERP and regional certs.</a:t>
          </a:r>
          <a:endParaRPr lang="en-US" sz="2000" kern="1200" dirty="0"/>
        </a:p>
      </dsp:txBody>
      <dsp:txXfrm rot="10800000">
        <a:off x="0" y="1629417"/>
        <a:ext cx="8229600" cy="1083790"/>
      </dsp:txXfrm>
    </dsp:sp>
    <dsp:sp modelId="{F423C778-F797-4D64-B345-4A675D4084D3}">
      <dsp:nvSpPr>
        <dsp:cNvPr id="0" name=""/>
        <dsp:cNvSpPr/>
      </dsp:nvSpPr>
      <dsp:spPr>
        <a:xfrm rot="10800000">
          <a:off x="0" y="0"/>
          <a:ext cx="8229600" cy="1667960"/>
        </a:xfrm>
        <a:prstGeom prst="upArrowCallou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1. EFC/DOH receives Listing Form and Engineering Report from the Applicant. The project is then scored and added to the IUP.</a:t>
          </a:r>
          <a:endParaRPr lang="en-US" sz="2000" kern="1200" dirty="0"/>
        </a:p>
      </dsp:txBody>
      <dsp:txXfrm rot="10800000">
        <a:off x="0" y="0"/>
        <a:ext cx="8229600" cy="1083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A5D25-CB4F-4A55-A7B1-40D1DA15C688}">
      <dsp:nvSpPr>
        <dsp:cNvPr id="0" name=""/>
        <dsp:cNvSpPr/>
      </dsp:nvSpPr>
      <dsp:spPr>
        <a:xfrm>
          <a:off x="0" y="2433267"/>
          <a:ext cx="8229600" cy="1954741"/>
        </a:xfrm>
        <a:prstGeom prst="downArrowCallou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6. Applicant submits an application. EFC and Applicant collaborate to develop and properly size the financing. The closing will be scheduled when sufficient documentation has been submitted.   </a:t>
          </a:r>
          <a:endParaRPr lang="en-US" sz="2000" kern="1200" dirty="0"/>
        </a:p>
      </dsp:txBody>
      <dsp:txXfrm>
        <a:off x="0" y="2433267"/>
        <a:ext cx="8229600" cy="1270132"/>
      </dsp:txXfrm>
    </dsp:sp>
    <dsp:sp modelId="{C30354D0-ABEB-4C1F-8EE7-A288D23C9CAD}">
      <dsp:nvSpPr>
        <dsp:cNvPr id="0" name=""/>
        <dsp:cNvSpPr/>
      </dsp:nvSpPr>
      <dsp:spPr>
        <a:xfrm rot="10800000">
          <a:off x="0" y="1200378"/>
          <a:ext cx="8229600" cy="1227895"/>
        </a:xfrm>
        <a:prstGeom prst="upArrowCallou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5. DOH/DEC and/or EFC approve the engineering report.</a:t>
          </a:r>
          <a:endParaRPr lang="en-US" sz="2000" kern="1200" dirty="0"/>
        </a:p>
      </dsp:txBody>
      <dsp:txXfrm rot="10800000">
        <a:off x="0" y="1200378"/>
        <a:ext cx="8229600" cy="797849"/>
      </dsp:txXfrm>
    </dsp:sp>
    <dsp:sp modelId="{F423C778-F797-4D64-B345-4A675D4084D3}">
      <dsp:nvSpPr>
        <dsp:cNvPr id="0" name=""/>
        <dsp:cNvSpPr/>
      </dsp:nvSpPr>
      <dsp:spPr>
        <a:xfrm rot="10800000">
          <a:off x="0" y="0"/>
          <a:ext cx="8229600" cy="1227895"/>
        </a:xfrm>
        <a:prstGeom prst="upArrowCallou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 Applicant executes a bond resolution authorizing debt</a:t>
          </a:r>
          <a:endParaRPr lang="en-US" sz="2000" kern="1200" dirty="0"/>
        </a:p>
      </dsp:txBody>
      <dsp:txXfrm rot="10800000">
        <a:off x="0" y="0"/>
        <a:ext cx="8229600" cy="797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A5D25-CB4F-4A55-A7B1-40D1DA15C688}">
      <dsp:nvSpPr>
        <dsp:cNvPr id="0" name=""/>
        <dsp:cNvSpPr/>
      </dsp:nvSpPr>
      <dsp:spPr>
        <a:xfrm>
          <a:off x="0" y="3653066"/>
          <a:ext cx="8229600" cy="975586"/>
        </a:xfrm>
        <a:prstGeom prst="downArrowCallou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9. EFC closes long-term financing and tracks project until it is complete.  </a:t>
          </a:r>
          <a:endParaRPr lang="en-US" sz="2000" kern="1200" dirty="0"/>
        </a:p>
      </dsp:txBody>
      <dsp:txXfrm>
        <a:off x="0" y="3653066"/>
        <a:ext cx="8229600" cy="633907"/>
      </dsp:txXfrm>
    </dsp:sp>
    <dsp:sp modelId="{C30354D0-ABEB-4C1F-8EE7-A288D23C9CAD}">
      <dsp:nvSpPr>
        <dsp:cNvPr id="0" name=""/>
        <dsp:cNvSpPr/>
      </dsp:nvSpPr>
      <dsp:spPr>
        <a:xfrm rot="10800000">
          <a:off x="0" y="882875"/>
          <a:ext cx="8229600" cy="2769627"/>
        </a:xfrm>
        <a:prstGeom prst="upArrowCallou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8. EFC continues to develop the financing. This includes: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-updating the budget to reflect current budget costs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-coordinating the submission and review of contracts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-processing disbursement requests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0" y="882875"/>
        <a:ext cx="8229600" cy="1799621"/>
      </dsp:txXfrm>
    </dsp:sp>
    <dsp:sp modelId="{F423C778-F797-4D64-B345-4A675D4084D3}">
      <dsp:nvSpPr>
        <dsp:cNvPr id="0" name=""/>
        <dsp:cNvSpPr/>
      </dsp:nvSpPr>
      <dsp:spPr>
        <a:xfrm rot="10800000">
          <a:off x="0" y="1187"/>
          <a:ext cx="8229600" cy="883039"/>
        </a:xfrm>
        <a:prstGeom prst="upArrowCallou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7. EFC closes short-term financing. </a:t>
          </a:r>
          <a:endParaRPr lang="en-US" sz="2000" kern="1200" dirty="0"/>
        </a:p>
      </dsp:txBody>
      <dsp:txXfrm rot="10800000">
        <a:off x="0" y="1187"/>
        <a:ext cx="8229600" cy="57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CEADF39-68BF-48C3-97AC-CD001938C787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B0CF190-3AE8-4AC7-A7E3-599368F2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F190-3AE8-4AC7-A7E3-599368F2A0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2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979" indent="-287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198" indent="-2298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8878" indent="-2298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8556" indent="-2298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8237" indent="-2298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7916" indent="-2298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7595" indent="-2298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7275" indent="-2298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631EC4-1CEF-44DA-B2FE-27998DAD7458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State the</a:t>
            </a:r>
            <a:r>
              <a:rPr lang="en-US" baseline="0" dirty="0" smtClean="0"/>
              <a:t> following: Same goes to DOH!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CEB9D-1FED-4359-B462-B5CEECEB02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3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$1.00 Rule</a:t>
            </a:r>
            <a:r>
              <a:rPr lang="en-US" dirty="0" smtClean="0"/>
              <a:t>:  </a:t>
            </a:r>
            <a:r>
              <a:rPr lang="en-US" dirty="0">
                <a:latin typeface="+mn-lt"/>
              </a:rPr>
              <a:t>even if a project only receives $1.00 of </a:t>
            </a:r>
            <a:r>
              <a:rPr lang="en-US" dirty="0" err="1">
                <a:latin typeface="+mn-lt"/>
              </a:rPr>
              <a:t>srf</a:t>
            </a:r>
            <a:r>
              <a:rPr lang="en-US" dirty="0">
                <a:latin typeface="+mn-lt"/>
              </a:rPr>
              <a:t> funding, and is otherwise fully funded by other sources, </a:t>
            </a:r>
            <a:r>
              <a:rPr lang="en-US" dirty="0" err="1">
                <a:latin typeface="+mn-lt"/>
              </a:rPr>
              <a:t>davis</a:t>
            </a:r>
            <a:r>
              <a:rPr lang="en-US" dirty="0">
                <a:latin typeface="+mn-lt"/>
              </a:rPr>
              <a:t>-bacon requirements </a:t>
            </a:r>
            <a:r>
              <a:rPr lang="en-US" dirty="0" smtClean="0">
                <a:latin typeface="+mn-lt"/>
              </a:rPr>
              <a:t>apply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to </a:t>
            </a:r>
            <a:r>
              <a:rPr lang="en-US" dirty="0">
                <a:latin typeface="+mn-lt"/>
              </a:rPr>
              <a:t>the entire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50EAD-12DA-4819-AC06-F0EC0F818D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50EAD-12DA-4819-AC06-F0EC0F818D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0D2F6-C0B7-4FB6-AA3F-824EA30154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3/2/2012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261" indent="-2889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87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8101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415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2731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5045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7359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9674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137A71-8BE1-4905-A50F-2E431E539515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24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261" indent="-2889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87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8101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415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2731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5045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7359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9674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137A71-8BE1-4905-A50F-2E431E539515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25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F190-3AE8-4AC7-A7E3-599368F2A0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49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CEB9D-1FED-4359-B462-B5CEECEB02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2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CEB9D-1FED-4359-B462-B5CEECEB02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6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F190-3AE8-4AC7-A7E3-599368F2A0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3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006" tIns="56002" rIns="112006" bIns="56002"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970635" y="8774907"/>
            <a:ext cx="3038162" cy="4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006" tIns="56002" rIns="112006" bIns="56002" anchor="b"/>
          <a:lstStyle>
            <a:lvl1pPr defTabSz="91598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AA71686-48C8-4B4A-8D8F-28AC29271A48}" type="slidenum">
              <a:rPr lang="en-US" sz="1400" b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eaLnBrk="1" hangingPunct="1"/>
              <a:t>32</a:t>
            </a:fld>
            <a:endParaRPr lang="en-US" sz="1400" b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CEB9D-1FED-4359-B462-B5CEECEB02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2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261" indent="-2889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87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8101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415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2731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5045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7359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9674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4E3062-4965-44B8-8D90-1118D0B60D87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261" indent="-2889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87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8101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415" indent="-2311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2731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5045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7359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9674" indent="-2311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4E3062-4965-44B8-8D90-1118D0B60D87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CEB9D-1FED-4359-B462-B5CEECEB02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69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CEB9D-1FED-4359-B462-B5CEECEB02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9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CEB9D-1FED-4359-B462-B5CEECEB02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F190-3AE8-4AC7-A7E3-599368F2A01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0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8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2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7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95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3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36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9" y="617121"/>
            <a:ext cx="8603485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524000"/>
            <a:ext cx="860425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14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004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8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363882"/>
            <a:ext cx="8604250" cy="965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40" y="15103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40" y="2174875"/>
            <a:ext cx="4040188" cy="386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9228" y="151039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9228" y="2174875"/>
            <a:ext cx="4041775" cy="386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65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6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30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30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56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630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254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38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4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30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30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0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08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177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4125"/>
            <a:ext cx="4038600" cy="2119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5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69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98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7638" cy="1138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F7E1ADE-9550-4E53-B622-42E9FFFEA268}" type="slidenum">
              <a:rPr lang="en-GB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6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42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8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3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0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88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17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4125"/>
            <a:ext cx="40386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61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2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7638" cy="1138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F7E1ADE-9550-4E53-B622-42E9FFFEA268}" type="slidenum">
              <a:rPr lang="en-GB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90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91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65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38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73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00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9" y="617121"/>
            <a:ext cx="8603485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524000"/>
            <a:ext cx="860425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8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24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98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363882"/>
            <a:ext cx="8604250" cy="965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40" y="15103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40" y="2174875"/>
            <a:ext cx="4040188" cy="386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9228" y="151039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9228" y="2174875"/>
            <a:ext cx="4041775" cy="386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0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4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36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590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23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309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30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30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0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94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4125"/>
            <a:ext cx="40386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05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7638" cy="1138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F7E1ADE-9550-4E53-B622-42E9FFFEA268}" type="slidenum">
              <a:rPr lang="en-GB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0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3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93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17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83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40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64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821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34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5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9" y="617121"/>
            <a:ext cx="8603485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524000"/>
            <a:ext cx="860425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1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1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363882"/>
            <a:ext cx="8604250" cy="965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40" y="15103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40" y="2174875"/>
            <a:ext cx="4040188" cy="386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9228" y="151039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9228" y="2174875"/>
            <a:ext cx="4041775" cy="386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84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1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05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566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208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9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59" y="19512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0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30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30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3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38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4125"/>
            <a:ext cx="40386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5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4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70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7638" cy="1138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F7E1ADE-9550-4E53-B622-42E9FFFEA268}" type="slidenum">
              <a:rPr lang="en-GB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13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86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86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77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36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78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79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0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9" y="617121"/>
            <a:ext cx="8603485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524000"/>
            <a:ext cx="860425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3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28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0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363882"/>
            <a:ext cx="8604250" cy="965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40" y="15103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40" y="2174875"/>
            <a:ext cx="4040188" cy="386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9228" y="151039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9228" y="2174875"/>
            <a:ext cx="4041775" cy="386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7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2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815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503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293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280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1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30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30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5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4125"/>
            <a:ext cx="40386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9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91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7638" cy="1138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F7E1ADE-9550-4E53-B622-42E9FFFEA268}" type="slidenum">
              <a:rPr lang="en-GB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1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48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8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927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26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10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89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10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9" y="617121"/>
            <a:ext cx="8603485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524000"/>
            <a:ext cx="860425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44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84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5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363882"/>
            <a:ext cx="8604250" cy="965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40" y="15103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40" y="2174875"/>
            <a:ext cx="4040188" cy="386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9228" y="151039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9228" y="2174875"/>
            <a:ext cx="4041775" cy="386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05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90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28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07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450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960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04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30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30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3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2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4125"/>
            <a:ext cx="40386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4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7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7638" cy="1138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1900238" cy="4524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F7E1ADE-9550-4E53-B622-42E9FFFEA268}" type="slidenum">
              <a:rPr lang="en-GB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5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43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270640" y="629478"/>
            <a:ext cx="8229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71671" y="1524000"/>
            <a:ext cx="8602454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4" name="Line 15"/>
          <p:cNvSpPr>
            <a:spLocks noChangeShapeType="1"/>
          </p:cNvSpPr>
          <p:nvPr/>
        </p:nvSpPr>
        <p:spPr bwMode="auto">
          <a:xfrm>
            <a:off x="269289" y="6147167"/>
            <a:ext cx="859536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 descr="EFC logo for spot color.eps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71671" y="6148150"/>
            <a:ext cx="452527" cy="4525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726414" y="6221895"/>
            <a:ext cx="83005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F6FC6"/>
                </a:solidFill>
                <a:latin typeface="Helvetica" pitchFamily="34" charset="0"/>
              </a:rPr>
              <a:t>NYS Environmental Facilities Corporation			                                       April 25, 2013		               					</a:t>
            </a:r>
          </a:p>
        </p:txBody>
      </p:sp>
      <p:grpSp>
        <p:nvGrpSpPr>
          <p:cNvPr id="2057" name="Group 1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 userDrawn="1"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8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"/>
        <a:defRPr sz="2400">
          <a:solidFill>
            <a:schemeClr val="tx2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2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270639" y="619539"/>
            <a:ext cx="860348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69875" y="1524000"/>
            <a:ext cx="86042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4" name="Line 15"/>
          <p:cNvSpPr>
            <a:spLocks noChangeShapeType="1"/>
          </p:cNvSpPr>
          <p:nvPr/>
        </p:nvSpPr>
        <p:spPr bwMode="auto">
          <a:xfrm>
            <a:off x="270640" y="6145816"/>
            <a:ext cx="859536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 descr="EFC logo for spot color.eps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75340" y="6148298"/>
            <a:ext cx="452527" cy="4525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731500" y="6232565"/>
            <a:ext cx="841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F6FC6"/>
                </a:solidFill>
                <a:latin typeface="Helvetica" pitchFamily="34" charset="0"/>
              </a:rPr>
              <a:t>NYS Environmental Facilities Corporation			                                         </a:t>
            </a:r>
            <a:r>
              <a:rPr lang="en-US" sz="1200" baseline="0" dirty="0" smtClean="0">
                <a:solidFill>
                  <a:srgbClr val="0F6FC6"/>
                </a:solidFill>
                <a:latin typeface="Helvetica" pitchFamily="34" charset="0"/>
              </a:rPr>
              <a:t> </a:t>
            </a:r>
            <a:r>
              <a:rPr lang="en-US" sz="1200" dirty="0" smtClean="0">
                <a:solidFill>
                  <a:srgbClr val="0F6FC6"/>
                </a:solidFill>
                <a:latin typeface="Helvetica" pitchFamily="34" charset="0"/>
              </a:rPr>
              <a:t>April</a:t>
            </a:r>
            <a:r>
              <a:rPr lang="en-US" sz="1200" baseline="0" dirty="0" smtClean="0">
                <a:solidFill>
                  <a:srgbClr val="0F6FC6"/>
                </a:solidFill>
                <a:latin typeface="Helvetica" pitchFamily="34" charset="0"/>
              </a:rPr>
              <a:t> 25</a:t>
            </a:r>
            <a:r>
              <a:rPr lang="en-US" sz="1200" dirty="0" smtClean="0">
                <a:solidFill>
                  <a:srgbClr val="0F6FC6"/>
                </a:solidFill>
                <a:latin typeface="Helvetica" pitchFamily="34" charset="0"/>
              </a:rPr>
              <a:t>, 2013              </a:t>
            </a:r>
          </a:p>
        </p:txBody>
      </p:sp>
      <p:grpSp>
        <p:nvGrpSpPr>
          <p:cNvPr id="2057" name="Group 1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 userDrawn="1"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3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35" r:id="rId2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"/>
        <a:defRPr sz="2400">
          <a:solidFill>
            <a:schemeClr val="tx2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2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270639" y="619539"/>
            <a:ext cx="860348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69875" y="1524000"/>
            <a:ext cx="86042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4" name="Line 15"/>
          <p:cNvSpPr>
            <a:spLocks noChangeShapeType="1"/>
          </p:cNvSpPr>
          <p:nvPr/>
        </p:nvSpPr>
        <p:spPr bwMode="auto">
          <a:xfrm>
            <a:off x="270640" y="6145816"/>
            <a:ext cx="859536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 descr="EFC logo for spot color.eps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75340" y="6148298"/>
            <a:ext cx="452527" cy="4525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731500" y="6232565"/>
            <a:ext cx="841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F6FC6"/>
                </a:solidFill>
                <a:latin typeface="Helvetica" pitchFamily="34" charset="0"/>
              </a:rPr>
              <a:t>NYS Environmental Facilities Corporation			                                          April 25, 2013</a:t>
            </a:r>
          </a:p>
        </p:txBody>
      </p:sp>
      <p:grpSp>
        <p:nvGrpSpPr>
          <p:cNvPr id="2057" name="Group 1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 userDrawn="1"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9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  <p:sldLayoutId id="2147483957" r:id="rId21"/>
    <p:sldLayoutId id="2147483958" r:id="rId2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"/>
        <a:defRPr sz="2400">
          <a:solidFill>
            <a:schemeClr val="tx2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2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270639" y="619539"/>
            <a:ext cx="860348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69875" y="1524000"/>
            <a:ext cx="86042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4" name="Line 15"/>
          <p:cNvSpPr>
            <a:spLocks noChangeShapeType="1"/>
          </p:cNvSpPr>
          <p:nvPr/>
        </p:nvSpPr>
        <p:spPr bwMode="auto">
          <a:xfrm>
            <a:off x="270640" y="6145816"/>
            <a:ext cx="859536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 descr="EFC logo for spot color.eps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75340" y="6148298"/>
            <a:ext cx="452527" cy="4525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731500" y="6232565"/>
            <a:ext cx="841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F6FC6"/>
                </a:solidFill>
                <a:latin typeface="Helvetica" pitchFamily="34" charset="0"/>
              </a:rPr>
              <a:t>NYS Environmental Facilities Corporation			                                          April 25, 2013              </a:t>
            </a:r>
          </a:p>
        </p:txBody>
      </p:sp>
      <p:grpSp>
        <p:nvGrpSpPr>
          <p:cNvPr id="2057" name="Group 1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 userDrawn="1"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0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"/>
        <a:defRPr sz="2400">
          <a:solidFill>
            <a:schemeClr val="tx2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2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270639" y="619539"/>
            <a:ext cx="860348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69875" y="1524000"/>
            <a:ext cx="86042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4" name="Line 15"/>
          <p:cNvSpPr>
            <a:spLocks noChangeShapeType="1"/>
          </p:cNvSpPr>
          <p:nvPr/>
        </p:nvSpPr>
        <p:spPr bwMode="auto">
          <a:xfrm>
            <a:off x="270640" y="6145816"/>
            <a:ext cx="859536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 descr="EFC logo for spot color.eps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75340" y="6148298"/>
            <a:ext cx="452527" cy="4525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731500" y="6232565"/>
            <a:ext cx="841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F6FC6"/>
                </a:solidFill>
                <a:latin typeface="Helvetica" pitchFamily="34" charset="0"/>
              </a:rPr>
              <a:t>NYS Environmental Facilities Corporation			                                          April 25, 2013              </a:t>
            </a:r>
          </a:p>
        </p:txBody>
      </p:sp>
      <p:grpSp>
        <p:nvGrpSpPr>
          <p:cNvPr id="2057" name="Group 1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 userDrawn="1"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6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  <p:sldLayoutId id="2147484001" r:id="rId19"/>
    <p:sldLayoutId id="2147484002" r:id="rId2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"/>
        <a:defRPr sz="2400">
          <a:solidFill>
            <a:schemeClr val="tx2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2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270639" y="619539"/>
            <a:ext cx="860348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69875" y="1524000"/>
            <a:ext cx="86042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8188325" y="623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4" name="Line 15"/>
          <p:cNvSpPr>
            <a:spLocks noChangeShapeType="1"/>
          </p:cNvSpPr>
          <p:nvPr/>
        </p:nvSpPr>
        <p:spPr bwMode="auto">
          <a:xfrm>
            <a:off x="270640" y="6145816"/>
            <a:ext cx="859536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 descr="EFC logo for spot color.eps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75340" y="6148298"/>
            <a:ext cx="452527" cy="4525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731500" y="6232565"/>
            <a:ext cx="841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F6FC6"/>
                </a:solidFill>
                <a:latin typeface="Helvetica" pitchFamily="34" charset="0"/>
              </a:rPr>
              <a:t>NYS Environmental Facilities Corporation			                                         </a:t>
            </a:r>
            <a:r>
              <a:rPr lang="en-US" sz="1200" baseline="0" dirty="0" smtClean="0">
                <a:solidFill>
                  <a:srgbClr val="0F6FC6"/>
                </a:solidFill>
                <a:latin typeface="Helvetica" pitchFamily="34" charset="0"/>
              </a:rPr>
              <a:t> </a:t>
            </a:r>
            <a:r>
              <a:rPr lang="en-US" sz="1200" dirty="0" smtClean="0">
                <a:solidFill>
                  <a:srgbClr val="0F6FC6"/>
                </a:solidFill>
                <a:latin typeface="Helvetica" pitchFamily="34" charset="0"/>
              </a:rPr>
              <a:t>April 25, 2013              </a:t>
            </a:r>
          </a:p>
        </p:txBody>
      </p:sp>
      <p:grpSp>
        <p:nvGrpSpPr>
          <p:cNvPr id="2057" name="Group 1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 userDrawn="1"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  <p:sldLayoutId id="2147484022" r:id="rId19"/>
    <p:sldLayoutId id="2147484023" r:id="rId20"/>
    <p:sldLayoutId id="2147484024" r:id="rId2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"/>
        <a:defRPr sz="2400">
          <a:solidFill>
            <a:schemeClr val="tx2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2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EFC logo for spot color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663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1224578" y="201979"/>
            <a:ext cx="7614622" cy="761999"/>
          </a:xfrm>
          <a:prstGeom prst="rect">
            <a:avLst/>
          </a:prstGeom>
          <a:gradFill flip="none" rotWithShape="1">
            <a:gsLst>
              <a:gs pos="50000">
                <a:schemeClr val="tx1">
                  <a:lumMod val="85000"/>
                  <a:lumOff val="15000"/>
                  <a:alpha val="70000"/>
                </a:schemeClr>
              </a:gs>
              <a:gs pos="84000">
                <a:schemeClr val="bg1">
                  <a:lumMod val="95000"/>
                  <a:alpha val="0"/>
                </a:schemeClr>
              </a:gs>
              <a:gs pos="86000">
                <a:schemeClr val="bg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/>
          <a:lstStyle>
            <a:defPPr>
              <a:defRPr lang="en-US"/>
            </a:defPPr>
            <a:lvl1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Wingdings 2" pitchFamily="18" charset="2"/>
              <a:buNone/>
              <a:defRPr sz="2700" b="1" i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pPr>
              <a:lnSpc>
                <a:spcPts val="1700"/>
              </a:lnSpc>
              <a:defRPr/>
            </a:pPr>
            <a:r>
              <a:rPr lang="en-US" sz="2400" i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New York State</a:t>
            </a:r>
          </a:p>
          <a:p>
            <a:pPr>
              <a:defRPr/>
            </a:pPr>
            <a:r>
              <a:rPr lang="en-US" sz="3200" i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Environmental Facilities Corporation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76200" y="6477000"/>
            <a:ext cx="8915400" cy="3048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BF5F9"/>
              </a:buClr>
              <a:buFont typeface="Wingdings 2" pitchFamily="18" charset="2"/>
              <a:buNone/>
              <a:defRPr/>
            </a:pPr>
            <a:r>
              <a:rPr lang="en-US" spc="50" dirty="0">
                <a:ln w="57150">
                  <a:solidFill>
                    <a:prstClr val="black">
                      <a:alpha val="6500"/>
                    </a:prst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</a:rPr>
              <a:t>Governor Andrew M. Cuomo		           President Matthew J. Driscoll</a:t>
            </a:r>
          </a:p>
        </p:txBody>
      </p:sp>
      <p:sp>
        <p:nvSpPr>
          <p:cNvPr id="15366" name="Rectangle 5"/>
          <p:cNvSpPr>
            <a:spLocks/>
          </p:cNvSpPr>
          <p:nvPr/>
        </p:nvSpPr>
        <p:spPr bwMode="auto">
          <a:xfrm>
            <a:off x="838200" y="4419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Minnowbrook Local Leaders Conference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April 25, 2013</a:t>
            </a:r>
            <a:endPara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45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>
          <a:xfrm>
            <a:off x="347451" y="619538"/>
            <a:ext cx="8218669" cy="889211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CWSRF IUP Categories 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6680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259987"/>
              </p:ext>
            </p:extLst>
          </p:nvPr>
        </p:nvGraphicFramePr>
        <p:xfrm>
          <a:off x="381000" y="1700775"/>
          <a:ext cx="8185120" cy="4308916"/>
        </p:xfrm>
        <a:graphic>
          <a:graphicData uri="http://schemas.openxmlformats.org/drawingml/2006/table">
            <a:tbl>
              <a:tblPr/>
              <a:tblGrid>
                <a:gridCol w="1767379"/>
                <a:gridCol w="6417741"/>
              </a:tblGrid>
              <a:tr h="6875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3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Populations up to 3,500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Populations 3,501 – 2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Populations over 2 million (New York City)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9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Hardship Communities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0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Non-Municipal, Non-Point 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0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GIGP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71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457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FFY 2013 State Revolving Fund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Updates and Best Practices</a:t>
            </a:r>
          </a:p>
        </p:txBody>
      </p:sp>
      <p:pic>
        <p:nvPicPr>
          <p:cNvPr id="3" name="Picture 2" descr="Plumber-lowres.jpg"/>
          <p:cNvPicPr>
            <a:picLocks noChangeAspect="1"/>
          </p:cNvPicPr>
          <p:nvPr/>
        </p:nvPicPr>
        <p:blipFill>
          <a:blip r:embed="rId2" cstate="print"/>
          <a:srcRect l="5687"/>
          <a:stretch>
            <a:fillRect/>
          </a:stretch>
        </p:blipFill>
        <p:spPr>
          <a:xfrm>
            <a:off x="0" y="3733800"/>
            <a:ext cx="3137338" cy="2213765"/>
          </a:xfrm>
          <a:prstGeom prst="rect">
            <a:avLst/>
          </a:prstGeom>
        </p:spPr>
      </p:pic>
      <p:pic>
        <p:nvPicPr>
          <p:cNvPr id="4" name="Picture 3" descr="wet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6315" y="3734717"/>
            <a:ext cx="2950464" cy="2212848"/>
          </a:xfrm>
          <a:prstGeom prst="rect">
            <a:avLst/>
          </a:prstGeom>
        </p:spPr>
      </p:pic>
      <p:pic>
        <p:nvPicPr>
          <p:cNvPr id="5" name="Picture 4" descr="Water Tank.jpg"/>
          <p:cNvPicPr>
            <a:picLocks noChangeAspect="1"/>
          </p:cNvPicPr>
          <p:nvPr/>
        </p:nvPicPr>
        <p:blipFill>
          <a:blip r:embed="rId4" cstate="print"/>
          <a:srcRect l="4547"/>
          <a:stretch>
            <a:fillRect/>
          </a:stretch>
        </p:blipFill>
        <p:spPr>
          <a:xfrm>
            <a:off x="5975131" y="3740393"/>
            <a:ext cx="3169497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5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995925"/>
            <a:ext cx="9144000" cy="935280"/>
          </a:xfrm>
        </p:spPr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CWSRF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Finance Application Process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55" y="2161635"/>
            <a:ext cx="8229600" cy="3648475"/>
          </a:xfrm>
        </p:spPr>
        <p:txBody>
          <a:bodyPr/>
          <a:lstStyle/>
          <a:p>
            <a:pPr algn="just">
              <a:defRPr/>
            </a:pPr>
            <a:r>
              <a:rPr lang="en-US" dirty="0" smtClean="0"/>
              <a:t>Beginning October 1, 2012, all financing applications are required to include:</a:t>
            </a:r>
          </a:p>
          <a:p>
            <a:pPr marL="850900" lvl="1" indent="-457200" algn="just">
              <a:buFont typeface="+mj-lt"/>
              <a:buAutoNum type="arabicPeriod"/>
              <a:defRPr/>
            </a:pPr>
            <a:r>
              <a:rPr lang="en-US" dirty="0" smtClean="0"/>
              <a:t>Complete and signed application form</a:t>
            </a:r>
          </a:p>
          <a:p>
            <a:pPr marL="850900" lvl="1" indent="-457200" algn="just">
              <a:buFont typeface="+mj-lt"/>
              <a:buAutoNum type="arabicPeriod"/>
              <a:defRPr/>
            </a:pPr>
            <a:r>
              <a:rPr lang="en-US" dirty="0" smtClean="0"/>
              <a:t>SEQR (completed) and SHPO (signed off)</a:t>
            </a:r>
          </a:p>
          <a:p>
            <a:pPr marL="850900" lvl="1" indent="-457200" algn="just">
              <a:buFont typeface="+mj-lt"/>
              <a:buAutoNum type="arabicPeriod"/>
              <a:defRPr/>
            </a:pPr>
            <a:r>
              <a:rPr lang="en-US" dirty="0" smtClean="0"/>
              <a:t>Sewer District Formation (where applicable)</a:t>
            </a:r>
          </a:p>
          <a:p>
            <a:pPr marL="850900" lvl="1" indent="-457200">
              <a:buFont typeface="+mj-lt"/>
              <a:buAutoNum type="arabicPeriod"/>
              <a:defRPr/>
            </a:pPr>
            <a:r>
              <a:rPr lang="en-US" dirty="0" smtClean="0"/>
              <a:t>Bond Resolution adopted</a:t>
            </a:r>
            <a:br>
              <a:rPr lang="en-US" dirty="0" smtClean="0"/>
            </a:br>
            <a:endParaRPr lang="en-US" sz="1400" dirty="0" smtClean="0"/>
          </a:p>
          <a:p>
            <a:pPr marL="369887" indent="-342900" algn="just">
              <a:defRPr/>
            </a:pPr>
            <a:r>
              <a:rPr lang="en-US" dirty="0" smtClean="0"/>
              <a:t>Applications not complete by </a:t>
            </a:r>
            <a:r>
              <a:rPr lang="en-US" b="1" u="sng" dirty="0" smtClean="0"/>
              <a:t>February 1, 2013</a:t>
            </a:r>
            <a:r>
              <a:rPr lang="en-US" dirty="0" smtClean="0"/>
              <a:t> are considered bypassed.</a:t>
            </a:r>
          </a:p>
        </p:txBody>
      </p:sp>
    </p:spTree>
    <p:extLst>
      <p:ext uri="{BB962C8B-B14F-4D97-AF65-F5344CB8AC3E}">
        <p14:creationId xmlns:p14="http://schemas.microsoft.com/office/powerpoint/2010/main" val="136156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70485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Funding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52281"/>
              </p:ext>
            </p:extLst>
          </p:nvPr>
        </p:nvGraphicFramePr>
        <p:xfrm>
          <a:off x="458788" y="15240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2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70485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Funding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932459"/>
              </p:ext>
            </p:extLst>
          </p:nvPr>
        </p:nvGraphicFramePr>
        <p:xfrm>
          <a:off x="458788" y="15240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4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70485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Funding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235476"/>
              </p:ext>
            </p:extLst>
          </p:nvPr>
        </p:nvGraphicFramePr>
        <p:xfrm>
          <a:off x="458788" y="1524000"/>
          <a:ext cx="8229600" cy="463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5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35" y="1895875"/>
            <a:ext cx="8493125" cy="449031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Detailed project budget and schedule</a:t>
            </a:r>
          </a:p>
          <a:p>
            <a:pPr lvl="1"/>
            <a:r>
              <a:rPr lang="en-US" sz="1800" dirty="0" smtClean="0"/>
              <a:t>Identification of proper financing</a:t>
            </a:r>
          </a:p>
          <a:p>
            <a:pPr lvl="1"/>
            <a:r>
              <a:rPr lang="en-US" sz="1800" dirty="0" smtClean="0"/>
              <a:t>Certified copy of the authorizing bond resolution</a:t>
            </a:r>
          </a:p>
          <a:p>
            <a:pPr lvl="1"/>
            <a:r>
              <a:rPr lang="en-US" sz="1800" dirty="0" smtClean="0"/>
              <a:t>MWBE information</a:t>
            </a:r>
          </a:p>
          <a:p>
            <a:pPr lvl="1"/>
            <a:r>
              <a:rPr lang="en-US" sz="1800" dirty="0" smtClean="0"/>
              <a:t>Permits/Approvals as needed</a:t>
            </a:r>
          </a:p>
          <a:p>
            <a:pPr lvl="1"/>
            <a:r>
              <a:rPr lang="en-US" sz="1800" dirty="0" smtClean="0"/>
              <a:t>Key contact information</a:t>
            </a:r>
          </a:p>
          <a:p>
            <a:pPr lvl="1"/>
            <a:r>
              <a:rPr lang="en-US" sz="1800" dirty="0" smtClean="0"/>
              <a:t>Contracts/agreements and related amendments</a:t>
            </a:r>
          </a:p>
          <a:p>
            <a:pPr lvl="1"/>
            <a:r>
              <a:rPr lang="en-US" sz="1800" dirty="0" smtClean="0"/>
              <a:t>Invoices supporting costs incurred to date</a:t>
            </a:r>
          </a:p>
          <a:p>
            <a:pPr lvl="1"/>
            <a:r>
              <a:rPr lang="en-US" sz="1800" dirty="0" smtClean="0"/>
              <a:t>Inter-municipal agreements</a:t>
            </a:r>
          </a:p>
          <a:p>
            <a:pPr lvl="1"/>
            <a:r>
              <a:rPr lang="en-US" sz="1800" dirty="0" smtClean="0"/>
              <a:t>Debt information</a:t>
            </a:r>
          </a:p>
          <a:p>
            <a:pPr lvl="1"/>
            <a:r>
              <a:rPr lang="en-US" sz="1800" dirty="0" smtClean="0"/>
              <a:t>Documents detailing existing debt and/or third party funding sources</a:t>
            </a:r>
          </a:p>
          <a:p>
            <a:pPr lvl="1"/>
            <a:r>
              <a:rPr lang="en-US" sz="1800" dirty="0" smtClean="0"/>
              <a:t>Financial information necessary to complete a Credit Assessment 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639" y="1149545"/>
            <a:ext cx="8603485" cy="70485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Items Needed to Complete Your Application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3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617121"/>
            <a:ext cx="9143999" cy="70485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MWBE/EEO Program Changes FFY 2013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sz="1800" dirty="0" smtClean="0"/>
              <a:t>The participation goal is </a:t>
            </a:r>
            <a:r>
              <a:rPr lang="en-US" sz="1800" b="1" u="sng" dirty="0" smtClean="0"/>
              <a:t>20%</a:t>
            </a:r>
            <a:r>
              <a:rPr lang="en-US" sz="1800" b="1" dirty="0" smtClean="0"/>
              <a:t> </a:t>
            </a:r>
            <a:r>
              <a:rPr lang="en-US" sz="1800" dirty="0" smtClean="0"/>
              <a:t>combined MBE/WBE as of 10/1/2012</a:t>
            </a:r>
          </a:p>
          <a:p>
            <a:pPr>
              <a:spcBef>
                <a:spcPts val="200"/>
              </a:spcBef>
              <a:defRPr/>
            </a:pPr>
            <a:endParaRPr lang="en-US" sz="1800" dirty="0" smtClean="0"/>
          </a:p>
          <a:p>
            <a:pPr>
              <a:spcBef>
                <a:spcPts val="200"/>
              </a:spcBef>
              <a:defRPr/>
            </a:pPr>
            <a:r>
              <a:rPr lang="en-US" sz="1800" dirty="0" smtClean="0"/>
              <a:t> The goal applies to:</a:t>
            </a:r>
          </a:p>
          <a:p>
            <a:pPr lvl="1">
              <a:spcBef>
                <a:spcPts val="200"/>
              </a:spcBef>
              <a:defRPr/>
            </a:pPr>
            <a:r>
              <a:rPr lang="en-US" sz="1800" dirty="0" smtClean="0"/>
              <a:t>Construction contracts greater than $100,000</a:t>
            </a:r>
          </a:p>
          <a:p>
            <a:pPr lvl="1">
              <a:spcBef>
                <a:spcPts val="200"/>
              </a:spcBef>
              <a:defRPr/>
            </a:pPr>
            <a:r>
              <a:rPr lang="en-US" sz="1800" dirty="0" smtClean="0"/>
              <a:t>Non-construction contracts greater than $25,000</a:t>
            </a:r>
          </a:p>
          <a:p>
            <a:pPr lvl="1">
              <a:spcBef>
                <a:spcPts val="200"/>
              </a:spcBef>
              <a:defRPr/>
            </a:pPr>
            <a:r>
              <a:rPr lang="en-US" sz="1800" dirty="0" smtClean="0"/>
              <a:t>Change orders and amendments greater than $25,000</a:t>
            </a:r>
          </a:p>
          <a:p>
            <a:pPr lvl="1">
              <a:spcBef>
                <a:spcPts val="200"/>
              </a:spcBef>
              <a:defRPr/>
            </a:pPr>
            <a:endParaRPr lang="en-US" sz="1800" b="1" dirty="0" smtClean="0"/>
          </a:p>
          <a:p>
            <a:pPr>
              <a:spcBef>
                <a:spcPts val="200"/>
              </a:spcBef>
              <a:defRPr/>
            </a:pPr>
            <a:r>
              <a:rPr lang="en-US" sz="1800" dirty="0" smtClean="0"/>
              <a:t>The bid packet is a resource for guidance, goals, and good faith effort information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SRF recipients are required to designate an MBO</a:t>
            </a:r>
          </a:p>
          <a:p>
            <a:pPr marL="393700" lvl="1" indent="0">
              <a:spcBef>
                <a:spcPts val="200"/>
              </a:spcBef>
              <a:buNone/>
            </a:pP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Enhancing forms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/>
              <a:t>New Excel Quarter Report Forms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  <a:defRPr/>
            </a:pPr>
            <a:endParaRPr lang="en-US" sz="1800" dirty="0" smtClean="0"/>
          </a:p>
          <a:p>
            <a:pPr>
              <a:spcBef>
                <a:spcPts val="200"/>
              </a:spcBef>
              <a:defRPr/>
            </a:pPr>
            <a:r>
              <a:rPr lang="en-US" sz="1800" dirty="0" smtClean="0"/>
              <a:t>Visit MWBE website for more information </a:t>
            </a:r>
            <a:r>
              <a:rPr lang="en-US" sz="1800" dirty="0" smtClean="0">
                <a:solidFill>
                  <a:schemeClr val="accent1"/>
                </a:solidFill>
              </a:rPr>
              <a:t>www.efc.ny.gov/MWBE</a:t>
            </a:r>
            <a:endParaRPr lang="en-US" sz="1800" dirty="0" smtClean="0"/>
          </a:p>
          <a:p>
            <a:pPr lvl="2"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04802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121"/>
            <a:ext cx="9143999" cy="70485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CWSRF Hardship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Eligibility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269875" y="1524000"/>
            <a:ext cx="8604250" cy="148254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700" dirty="0" smtClean="0"/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Limited to sewage treatment projects primarily serving </a:t>
            </a:r>
            <a:br>
              <a:rPr lang="en-US" sz="2400" dirty="0" smtClean="0"/>
            </a:br>
            <a:r>
              <a:rPr lang="en-US" sz="2400" b="1" dirty="0" smtClean="0"/>
              <a:t>≥ </a:t>
            </a:r>
            <a:r>
              <a:rPr lang="en-US" sz="2400" b="1" dirty="0"/>
              <a:t>50% </a:t>
            </a:r>
            <a:r>
              <a:rPr lang="en-US" sz="2400" dirty="0" smtClean="0"/>
              <a:t>residential areas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800" b="1" u="sng" dirty="0" smtClean="0"/>
              <a:t>Changes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91981"/>
              </p:ext>
            </p:extLst>
          </p:nvPr>
        </p:nvGraphicFramePr>
        <p:xfrm>
          <a:off x="269875" y="3247350"/>
          <a:ext cx="8604249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125"/>
                <a:gridCol w="2150680"/>
                <a:gridCol w="215144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FFY 2012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FFY 2013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Project cost for reduced interest rate financing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$14 Million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$18</a:t>
                      </a:r>
                      <a:r>
                        <a:rPr lang="en-US" sz="2000" baseline="0" dirty="0" smtClean="0"/>
                        <a:t> M / $25 M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400"/>
                        </a:spcAft>
                      </a:pPr>
                      <a:r>
                        <a:rPr lang="en-US" sz="2000" dirty="0" smtClean="0"/>
                        <a:t>Census/MHI Year Data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2000 data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2010 data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400"/>
                        </a:spcAft>
                      </a:pPr>
                      <a:r>
                        <a:rPr lang="en-US" sz="2000" dirty="0" smtClean="0"/>
                        <a:t>Maximum MHI</a:t>
                      </a:r>
                      <a:r>
                        <a:rPr lang="en-US" sz="2000" baseline="0" dirty="0" smtClean="0"/>
                        <a:t> to qualify for Hardship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$65,090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$83,405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69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1"/>
            <a:ext cx="7781837" cy="45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2206810">
            <a:off x="5804136" y="3560625"/>
            <a:ext cx="752799" cy="293488"/>
          </a:xfrm>
          <a:prstGeom prst="lef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126468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cs typeface="Helvetica" pitchFamily="34" charset="0"/>
              </a:rPr>
              <a:t>Target Service Charge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62275" y="2667000"/>
            <a:ext cx="1609725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4617B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</a:rPr>
              <a:t>Qualifies for Hardship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19400" y="4600575"/>
            <a:ext cx="2343150" cy="2762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4617B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</a:rPr>
              <a:t>Does not qualify for Hardship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904" y="1371600"/>
            <a:ext cx="430887" cy="420941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4617B"/>
                </a:solidFill>
              </a:rPr>
              <a:t>$ Per Equivalent Dwelling Unit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295400" y="5691277"/>
            <a:ext cx="624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4617B"/>
                </a:solidFill>
                <a:latin typeface="Helvetica" pitchFamily="34" charset="0"/>
              </a:rPr>
              <a:t>Median Household Income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611875"/>
            <a:ext cx="8603485" cy="704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CW: </a:t>
            </a: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Hardship </a:t>
            </a:r>
            <a:r>
              <a:rPr lang="en-US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Eligibility Curve</a:t>
            </a:r>
            <a:endParaRPr lang="en-US" sz="2400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3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650280"/>
            <a:ext cx="8294688" cy="7048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Environmental Facilities Corporation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sz="half" idx="1"/>
          </p:nvPr>
        </p:nvSpPr>
        <p:spPr>
          <a:xfrm>
            <a:off x="3657600" y="1981200"/>
            <a:ext cx="43434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19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900" dirty="0" smtClean="0"/>
              <a:t>Clean Water State Revolving Fund </a:t>
            </a:r>
            <a:r>
              <a:rPr lang="en-US" sz="1800" dirty="0" smtClean="0"/>
              <a:t>(1987 Clean Water Act Amendments)</a:t>
            </a:r>
          </a:p>
          <a:p>
            <a:pPr marL="460375"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700" dirty="0"/>
              <a:t>Provides financial assistance for wastewater and water quality infrastructure 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19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900" dirty="0" smtClean="0"/>
              <a:t>Drinking Water State Revolving Fund </a:t>
            </a:r>
            <a:r>
              <a:rPr lang="en-US" sz="1800" dirty="0" smtClean="0"/>
              <a:t>(1996 Safe Drinking Water Act)</a:t>
            </a:r>
          </a:p>
          <a:p>
            <a:pPr marL="460375" lvl="1" eaLnBrk="1" hangingPunct="1">
              <a:lnSpc>
                <a:spcPct val="90000"/>
              </a:lnSpc>
              <a:defRPr/>
            </a:pPr>
            <a:r>
              <a:rPr lang="en-US" sz="1700" dirty="0" smtClean="0"/>
              <a:t>Provides financial assistance for drinking water infrastructure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</p:txBody>
      </p:sp>
      <p:sp>
        <p:nvSpPr>
          <p:cNvPr id="9220" name="Rectangle 5"/>
          <p:cNvSpPr>
            <a:spLocks/>
          </p:cNvSpPr>
          <p:nvPr/>
        </p:nvSpPr>
        <p:spPr bwMode="auto">
          <a:xfrm>
            <a:off x="304800" y="1295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tx2"/>
                </a:solidFill>
                <a:latin typeface="Helvetica" pitchFamily="34" charset="0"/>
              </a:rPr>
              <a:t>Providing Low-cost Financing and Technical Assistance to Municipalities, Businesses, and NY State Agencies for Environmental Projects</a:t>
            </a:r>
            <a:endParaRPr lang="en-US" sz="1600" b="1" dirty="0">
              <a:solidFill>
                <a:schemeClr val="tx2"/>
              </a:solidFill>
              <a:latin typeface="Helvetica" pitchFamily="34" charset="0"/>
            </a:endParaRPr>
          </a:p>
        </p:txBody>
      </p:sp>
      <p:pic>
        <p:nvPicPr>
          <p:cNvPr id="13317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288" r="18521"/>
          <a:stretch>
            <a:fillRect/>
          </a:stretch>
        </p:blipFill>
        <p:spPr>
          <a:xfrm>
            <a:off x="369888" y="2057503"/>
            <a:ext cx="3211512" cy="39830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362200"/>
            <a:ext cx="9064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37063"/>
            <a:ext cx="12080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19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121"/>
            <a:ext cx="9143999" cy="70485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Davis-Bacon (D-B)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Applicability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 smtClean="0"/>
              <a:t>Permanent requirement for CWSRF and DWSRF</a:t>
            </a:r>
          </a:p>
          <a:p>
            <a:endParaRPr lang="en-US" sz="2400" dirty="0" smtClean="0"/>
          </a:p>
          <a:p>
            <a:r>
              <a:rPr lang="en-US" sz="2400" dirty="0" smtClean="0"/>
              <a:t>Applies to Federal, State or recycled funded projects</a:t>
            </a:r>
          </a:p>
          <a:p>
            <a:endParaRPr lang="en-US" sz="2400" dirty="0" smtClean="0"/>
          </a:p>
          <a:p>
            <a:r>
              <a:rPr lang="en-US" sz="2400" dirty="0" smtClean="0"/>
              <a:t>Applies to the </a:t>
            </a:r>
            <a:r>
              <a:rPr lang="en-US" sz="2400" u="sng" dirty="0" smtClean="0"/>
              <a:t>entire project</a:t>
            </a:r>
            <a:r>
              <a:rPr lang="en-US" sz="2400" dirty="0" smtClean="0"/>
              <a:t>, even if the project is only partially funded by the SRF</a:t>
            </a:r>
          </a:p>
          <a:p>
            <a:endParaRPr lang="en-US" sz="2400" dirty="0" smtClean="0"/>
          </a:p>
          <a:p>
            <a:r>
              <a:rPr lang="en-US" sz="2400" dirty="0" smtClean="0"/>
              <a:t>Applies to construction contracts over $2,000 and all subcontracts on prime contracts over $2,000, regardless of the subcontract amount</a:t>
            </a:r>
          </a:p>
        </p:txBody>
      </p:sp>
    </p:spTree>
    <p:extLst>
      <p:ext uri="{BB962C8B-B14F-4D97-AF65-F5344CB8AC3E}">
        <p14:creationId xmlns:p14="http://schemas.microsoft.com/office/powerpoint/2010/main" val="3471538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Efficiency FFY 2013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Engineering reports are required to incorporate NYSERDA Baseline Standard Practices</a:t>
            </a:r>
          </a:p>
          <a:p>
            <a:endParaRPr lang="en-US" sz="2400" dirty="0" smtClean="0"/>
          </a:p>
          <a:p>
            <a:r>
              <a:rPr lang="en-US" sz="2400" dirty="0" smtClean="0"/>
              <a:t>Energy evaluations may be performed by NYSERDA to identify energy efficiency opportunities for many CWSRF projects</a:t>
            </a:r>
          </a:p>
          <a:p>
            <a:endParaRPr lang="en-US" sz="2400" dirty="0" smtClean="0"/>
          </a:p>
          <a:p>
            <a:r>
              <a:rPr lang="en-US" sz="2400" dirty="0" smtClean="0"/>
              <a:t>There may be no cost to the community for NSYERDA energy evaluations</a:t>
            </a:r>
          </a:p>
          <a:p>
            <a:endParaRPr lang="en-US" sz="2400" dirty="0" smtClean="0"/>
          </a:p>
          <a:p>
            <a:r>
              <a:rPr lang="en-US" sz="2400" dirty="0" smtClean="0"/>
              <a:t>Interested communities are encouraged to contact EFC</a:t>
            </a:r>
          </a:p>
        </p:txBody>
      </p:sp>
    </p:spTree>
    <p:extLst>
      <p:ext uri="{BB962C8B-B14F-4D97-AF65-F5344CB8AC3E}">
        <p14:creationId xmlns:p14="http://schemas.microsoft.com/office/powerpoint/2010/main" val="1455108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1072735"/>
            <a:ext cx="8229600" cy="70485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Growth Public Infrastructure Policy Act FFY 2013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52400" y="1535887"/>
            <a:ext cx="5826125" cy="4389438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All projects to be financed must be evaluated for compliance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Smart Growth Assessment required with all engineering reports submitted after October 2012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SG guidance available on EFC’s website</a:t>
            </a:r>
          </a:p>
          <a:p>
            <a:pPr eaLnBrk="1" hangingPunct="1"/>
            <a:endParaRPr lang="en-US" sz="1600" dirty="0" smtClean="0"/>
          </a:p>
        </p:txBody>
      </p:sp>
      <p:pic>
        <p:nvPicPr>
          <p:cNvPr id="5" name="Picture 8" descr="http://upload.wikimedia.org/wikipedia/commons/5/50/Downtown_Saratoga_Sp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1687920"/>
            <a:ext cx="2936875" cy="439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595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4294967295"/>
          </p:nvPr>
        </p:nvSpPr>
        <p:spPr>
          <a:xfrm>
            <a:off x="1208088" y="1524000"/>
            <a:ext cx="7935912" cy="4389438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269874" y="1585560"/>
            <a:ext cx="7959725" cy="41148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 smtClean="0"/>
              <a:t>2013 </a:t>
            </a:r>
            <a:r>
              <a:rPr lang="en-US" dirty="0"/>
              <a:t>Project </a:t>
            </a:r>
            <a:r>
              <a:rPr lang="en-US" dirty="0" smtClean="0"/>
              <a:t>Updates- Will </a:t>
            </a:r>
            <a:r>
              <a:rPr lang="en-US" dirty="0"/>
              <a:t>be required for all active projects in </a:t>
            </a:r>
            <a:r>
              <a:rPr lang="en-US" dirty="0" smtClean="0"/>
              <a:t>April 2013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lnSpc>
                <a:spcPts val="3000"/>
              </a:lnSpc>
              <a:spcAft>
                <a:spcPts val="600"/>
              </a:spcAft>
            </a:pPr>
            <a:r>
              <a:rPr lang="en-US" dirty="0" smtClean="0"/>
              <a:t>If April 2013 updates </a:t>
            </a:r>
            <a:r>
              <a:rPr lang="en-US" dirty="0"/>
              <a:t>are not received prior to the deadline for comments on the draft IUP, the project will not be eligible for financing in FFY </a:t>
            </a:r>
            <a:r>
              <a:rPr lang="en-US" dirty="0" smtClean="0"/>
              <a:t>2014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81038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17460"/>
            <a:ext cx="9143999" cy="53767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Deadlines for FFY 2013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CWSRF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IUP &amp; Financing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idx="1"/>
          </p:nvPr>
        </p:nvSpPr>
        <p:spPr>
          <a:xfrm>
            <a:off x="193830" y="1547155"/>
            <a:ext cx="8795511" cy="4877435"/>
          </a:xfrm>
        </p:spPr>
        <p:txBody>
          <a:bodyPr/>
          <a:lstStyle/>
          <a:p>
            <a:pPr marL="2344738" indent="-2344738" defTabSz="515938"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  <a:tabLst>
                <a:tab pos="2344738" algn="l"/>
              </a:tabLst>
            </a:pPr>
            <a:r>
              <a:rPr lang="en-US" sz="1800" u="sng" dirty="0" smtClean="0"/>
              <a:t>February 1, 2013</a:t>
            </a:r>
            <a:r>
              <a:rPr lang="en-US" sz="1800" dirty="0" smtClean="0"/>
              <a:t>	Applications Due for Subsidized Financing for projects in Cat. D and above the subsidy lines in Cat. A and B</a:t>
            </a:r>
          </a:p>
          <a:p>
            <a:pPr marL="2743200" indent="-2743200" defTabSz="515938"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  <a:tabLst>
                <a:tab pos="2344738" algn="l"/>
              </a:tabLst>
            </a:pPr>
            <a:r>
              <a:rPr lang="en-US" sz="1800" u="sng" dirty="0" smtClean="0"/>
              <a:t>March 2013</a:t>
            </a:r>
            <a:r>
              <a:rPr lang="en-US" sz="1800" dirty="0" smtClean="0"/>
              <a:t>	PLUS Updates for 2014 IUP</a:t>
            </a:r>
            <a:endParaRPr lang="en-US" sz="1800" u="sng" dirty="0"/>
          </a:p>
          <a:p>
            <a:pPr marL="2344738" indent="-2344738" defTabSz="515938"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  <a:tabLst>
                <a:tab pos="2344738" algn="l"/>
              </a:tabLst>
            </a:pPr>
            <a:r>
              <a:rPr lang="en-US" sz="1800" u="sng" dirty="0" smtClean="0"/>
              <a:t>May 1, 2013</a:t>
            </a:r>
            <a:r>
              <a:rPr lang="en-US" sz="1800" dirty="0" smtClean="0"/>
              <a:t>	Deadline: Submit </a:t>
            </a:r>
            <a:r>
              <a:rPr lang="en-US" sz="1800" u="sng" dirty="0" smtClean="0"/>
              <a:t>Hardship Applications</a:t>
            </a:r>
            <a:r>
              <a:rPr lang="en-US" sz="1800" dirty="0" smtClean="0"/>
              <a:t> for inclusion in Category D of the 2014 IUP (project must be on the IUP)</a:t>
            </a:r>
          </a:p>
          <a:p>
            <a:pPr marL="2344738" indent="-2344738" defTabSz="515938"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  <a:tabLst>
                <a:tab pos="2344738" algn="l"/>
              </a:tabLst>
            </a:pPr>
            <a:r>
              <a:rPr lang="en-US" sz="1800" u="sng" dirty="0" smtClean="0"/>
              <a:t>June 2013</a:t>
            </a:r>
            <a:r>
              <a:rPr lang="en-US" sz="1800" dirty="0" smtClean="0"/>
              <a:t>	Draft 2014 IUP Issued</a:t>
            </a:r>
          </a:p>
          <a:p>
            <a:pPr marL="2743200" indent="-2743200" defTabSz="515938"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  <a:tabLst>
                <a:tab pos="2344738" algn="l"/>
              </a:tabLst>
            </a:pPr>
            <a:r>
              <a:rPr lang="en-US" sz="1800" u="sng" dirty="0" smtClean="0"/>
              <a:t>July 2013</a:t>
            </a:r>
            <a:r>
              <a:rPr lang="en-US" sz="1800" dirty="0" smtClean="0"/>
              <a:t>	Public Hearing on Draft 2014 IUP</a:t>
            </a:r>
            <a:endParaRPr lang="en-US" sz="900" u="sng" dirty="0" smtClean="0"/>
          </a:p>
          <a:p>
            <a:pPr marL="2743200" indent="-2743200" defTabSz="515938" eaLnBrk="1" hangingPunct="1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Font typeface="Wingdings" pitchFamily="2" charset="2"/>
              <a:buNone/>
              <a:tabLst>
                <a:tab pos="2344738" algn="l"/>
              </a:tabLst>
            </a:pPr>
            <a:r>
              <a:rPr lang="en-US" sz="1800" u="sng" dirty="0" smtClean="0"/>
              <a:t>August 1, 2013</a:t>
            </a:r>
            <a:r>
              <a:rPr lang="en-US" sz="1800" dirty="0" smtClean="0"/>
              <a:t>	Deadline: Submit project listing information for Final 2014 </a:t>
            </a:r>
            <a:r>
              <a:rPr lang="en-US" sz="1800" dirty="0" err="1" smtClean="0"/>
              <a:t>IUP</a:t>
            </a:r>
            <a:endParaRPr lang="en-US" sz="1800" u="sng" dirty="0" smtClean="0"/>
          </a:p>
          <a:p>
            <a:pPr marL="2743200" indent="-2743200" defTabSz="515938" eaLnBrk="1" hangingPunct="1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Font typeface="Wingdings" pitchFamily="2" charset="2"/>
              <a:buNone/>
              <a:tabLst>
                <a:tab pos="2344738" algn="l"/>
              </a:tabLst>
            </a:pPr>
            <a:r>
              <a:rPr lang="en-US" sz="1800" u="sng" dirty="0" smtClean="0"/>
              <a:t>September 30, 2013</a:t>
            </a:r>
            <a:r>
              <a:rPr lang="en-US" sz="1800" dirty="0" smtClean="0"/>
              <a:t>	End of FFY 2013 IUP financing period</a:t>
            </a:r>
          </a:p>
          <a:p>
            <a:pPr marL="0" indent="0" defTabSz="515938" eaLnBrk="1" hangingPunct="1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None/>
              <a:tabLst>
                <a:tab pos="2344738" algn="l"/>
              </a:tabLst>
            </a:pPr>
            <a:r>
              <a:rPr lang="en-US" sz="1800" u="sng" dirty="0" smtClean="0"/>
              <a:t>October 1, 2013</a:t>
            </a:r>
            <a:r>
              <a:rPr lang="en-US" sz="1800" dirty="0" smtClean="0"/>
              <a:t>	Beginning of FFY 2014 IUP financing period</a:t>
            </a:r>
            <a:endParaRPr lang="en-US" sz="1800" u="sng" dirty="0" smtClean="0"/>
          </a:p>
        </p:txBody>
      </p:sp>
    </p:spTree>
    <p:extLst>
      <p:ext uri="{BB962C8B-B14F-4D97-AF65-F5344CB8AC3E}">
        <p14:creationId xmlns:p14="http://schemas.microsoft.com/office/powerpoint/2010/main" val="1626099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87030"/>
            <a:ext cx="9144000" cy="92172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Deadlines for FFY 2013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DWSRF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Financing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idx="1"/>
          </p:nvPr>
        </p:nvSpPr>
        <p:spPr>
          <a:xfrm>
            <a:off x="270640" y="1815990"/>
            <a:ext cx="8335415" cy="4159008"/>
          </a:xfrm>
        </p:spPr>
        <p:txBody>
          <a:bodyPr/>
          <a:lstStyle/>
          <a:p>
            <a:pPr marL="2743200" indent="-2743200" eaLnBrk="1" hangingPunct="1"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  <a:tabLst>
                <a:tab pos="2743200" algn="l"/>
              </a:tabLst>
            </a:pPr>
            <a:r>
              <a:rPr lang="en-US" sz="2000" u="sng" dirty="0" smtClean="0"/>
              <a:t>March 1, 2013</a:t>
            </a:r>
            <a:r>
              <a:rPr lang="en-US" sz="2000" dirty="0" smtClean="0"/>
              <a:t>	Applications due for Subsidized Financing</a:t>
            </a:r>
          </a:p>
          <a:p>
            <a:pPr marL="2743200" indent="-2743200" eaLnBrk="1" hangingPunct="1"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  <a:tabLst>
                <a:tab pos="2743200" algn="l"/>
              </a:tabLst>
            </a:pPr>
            <a:r>
              <a:rPr lang="en-US" sz="2000" u="sng" dirty="0" smtClean="0"/>
              <a:t>May 13, 2013</a:t>
            </a:r>
            <a:r>
              <a:rPr lang="en-US" sz="2000" dirty="0" smtClean="0"/>
              <a:t>	Applications due for Market-rate Financing</a:t>
            </a:r>
          </a:p>
          <a:p>
            <a:pPr marL="2743200" indent="-2743200" eaLnBrk="1" hangingPunct="1">
              <a:spcBef>
                <a:spcPct val="0"/>
              </a:spcBef>
              <a:spcAft>
                <a:spcPts val="1600"/>
              </a:spcAft>
              <a:buFont typeface="Wingdings" pitchFamily="2" charset="2"/>
              <a:buNone/>
              <a:tabLst>
                <a:tab pos="2743200" algn="l"/>
              </a:tabLst>
            </a:pPr>
            <a:r>
              <a:rPr lang="en-US" sz="2000" u="sng" dirty="0" smtClean="0"/>
              <a:t>September 30, 2013</a:t>
            </a:r>
            <a:r>
              <a:rPr lang="en-US" sz="2000" dirty="0" smtClean="0"/>
              <a:t>	End of FFY 2013 IUP financing period</a:t>
            </a:r>
          </a:p>
          <a:p>
            <a:pPr marL="2743200" indent="-2743200" eaLnBrk="1" hangingPunct="1">
              <a:spcBef>
                <a:spcPct val="0"/>
              </a:spcBef>
              <a:spcAft>
                <a:spcPts val="1600"/>
              </a:spcAft>
              <a:buNone/>
              <a:tabLst>
                <a:tab pos="2743200" algn="l"/>
              </a:tabLst>
            </a:pPr>
            <a:r>
              <a:rPr lang="en-US" sz="2000" u="sng" dirty="0" smtClean="0"/>
              <a:t>December 1, 2013</a:t>
            </a:r>
            <a:r>
              <a:rPr lang="en-US" sz="2000" dirty="0"/>
              <a:t>	</a:t>
            </a:r>
            <a:r>
              <a:rPr lang="en-US" sz="2000" dirty="0" smtClean="0"/>
              <a:t>Hardship Applications due</a:t>
            </a:r>
            <a:endParaRPr lang="en-US" sz="2000" dirty="0"/>
          </a:p>
          <a:p>
            <a:pPr marL="2743200" indent="-2743200" eaLnBrk="1" hangingPunct="1">
              <a:spcBef>
                <a:spcPct val="0"/>
              </a:spcBef>
              <a:spcAft>
                <a:spcPts val="1600"/>
              </a:spcAft>
              <a:buFont typeface="Wingdings" pitchFamily="2" charset="2"/>
              <a:buNone/>
              <a:tabLst>
                <a:tab pos="2743200" algn="l"/>
              </a:tabLst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None/>
              <a:tabLst>
                <a:tab pos="2743200" algn="l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95780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732335"/>
            <a:ext cx="9143999" cy="81482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Annual List Requirements FFY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800"/>
            <a:ext cx="8229600" cy="403252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 smtClean="0"/>
              <a:t>To be included on the Annual Year Project Priority List:</a:t>
            </a:r>
            <a:br>
              <a:rPr lang="en-US" sz="2000" b="1" dirty="0" smtClean="0"/>
            </a:br>
            <a:endParaRPr lang="en-US" sz="2000" b="1" dirty="0" smtClean="0"/>
          </a:p>
          <a:p>
            <a:pPr marL="709613" lvl="1" indent="-342900" algn="just">
              <a:spcAft>
                <a:spcPts val="2400"/>
              </a:spcAft>
              <a:defRPr/>
            </a:pPr>
            <a:r>
              <a:rPr lang="en-US" sz="2000" dirty="0" smtClean="0"/>
              <a:t>Approvable Engineering/Technical Report or “Land Acquisition Plan” &amp; Targeted Parcels List for Land Acquisition</a:t>
            </a:r>
          </a:p>
          <a:p>
            <a:pPr marL="709613" lvl="1" indent="-342900" algn="just">
              <a:spcAft>
                <a:spcPts val="2400"/>
              </a:spcAft>
              <a:defRPr/>
            </a:pPr>
            <a:r>
              <a:rPr lang="en-US" sz="2000" dirty="0" smtClean="0"/>
              <a:t>Executed contract for engineering planning services (if planned to finance cost with project) for listings after October 1, 2012</a:t>
            </a:r>
            <a:endParaRPr lang="en-US" sz="2000" dirty="0"/>
          </a:p>
          <a:p>
            <a:pPr marL="709613" lvl="1" indent="-342900" algn="just">
              <a:defRPr/>
            </a:pPr>
            <a:r>
              <a:rPr lang="en-US" sz="2000" dirty="0" smtClean="0"/>
              <a:t>Smart growth assessment </a:t>
            </a:r>
          </a:p>
          <a:p>
            <a:pPr marL="366713" lvl="1" indent="0" algn="just"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67467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 txBox="1">
            <a:spLocks noChangeArrowheads="1"/>
          </p:cNvSpPr>
          <p:nvPr/>
        </p:nvSpPr>
        <p:spPr bwMode="auto">
          <a:xfrm>
            <a:off x="76200" y="2008015"/>
            <a:ext cx="90678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Current EFC Initiatives</a:t>
            </a:r>
          </a:p>
        </p:txBody>
      </p:sp>
    </p:spTree>
    <p:extLst>
      <p:ext uri="{BB962C8B-B14F-4D97-AF65-F5344CB8AC3E}">
        <p14:creationId xmlns:p14="http://schemas.microsoft.com/office/powerpoint/2010/main" val="3501948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875" y="1623965"/>
            <a:ext cx="8604249" cy="4018191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0F6FC6"/>
              </a:buClr>
            </a:pPr>
            <a:r>
              <a:rPr lang="en-US" sz="20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Projects </a:t>
            </a:r>
            <a:r>
              <a:rPr lang="en-US" sz="2000" dirty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that </a:t>
            </a:r>
            <a:r>
              <a:rPr lang="en-US" sz="20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qualifies under EPA’s </a:t>
            </a:r>
            <a:r>
              <a:rPr lang="en-US" sz="2000" dirty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definition of </a:t>
            </a:r>
            <a:r>
              <a:rPr lang="en-US" sz="20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Green Project Reserve</a:t>
            </a:r>
            <a:endParaRPr lang="en-US" sz="2000" dirty="0">
              <a:solidFill>
                <a:srgbClr val="04617B"/>
              </a:solidFill>
              <a:latin typeface="Helvetica" pitchFamily="34" charset="0"/>
              <a:cs typeface="Arial" charset="0"/>
            </a:endParaRPr>
          </a:p>
          <a:p>
            <a:pPr>
              <a:spcAft>
                <a:spcPts val="300"/>
              </a:spcAft>
              <a:buClr>
                <a:srgbClr val="0F6FC6"/>
              </a:buClr>
            </a:pPr>
            <a:r>
              <a:rPr lang="en-US" sz="2000" dirty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Highly competitive, award-winning grant program </a:t>
            </a:r>
          </a:p>
          <a:p>
            <a:pPr>
              <a:spcAft>
                <a:spcPts val="300"/>
              </a:spcAft>
              <a:buClr>
                <a:srgbClr val="0F6FC6"/>
              </a:buClr>
            </a:pPr>
            <a:r>
              <a:rPr lang="en-US" sz="2000" dirty="0">
                <a:solidFill>
                  <a:srgbClr val="04617B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Available through </a:t>
            </a:r>
            <a:r>
              <a:rPr lang="en-US" sz="2000" dirty="0" smtClean="0">
                <a:solidFill>
                  <a:srgbClr val="04617B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CFA</a:t>
            </a:r>
            <a:endParaRPr lang="en-US" sz="2000" dirty="0">
              <a:solidFill>
                <a:srgbClr val="04617B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>
              <a:spcAft>
                <a:spcPts val="300"/>
              </a:spcAft>
              <a:buClr>
                <a:srgbClr val="0F6FC6"/>
              </a:buClr>
            </a:pPr>
            <a:r>
              <a:rPr lang="en-US" sz="20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After 4 rounds</a:t>
            </a:r>
            <a:r>
              <a:rPr lang="en-US" sz="2000" dirty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, </a:t>
            </a:r>
            <a:r>
              <a:rPr lang="en-US" sz="20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~$92M allocated </a:t>
            </a:r>
            <a:r>
              <a:rPr lang="en-US" sz="2000" dirty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to </a:t>
            </a:r>
            <a:r>
              <a:rPr lang="en-US" sz="20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121 green </a:t>
            </a:r>
            <a:r>
              <a:rPr lang="en-US" sz="2000" dirty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projects across the state, including </a:t>
            </a:r>
            <a:r>
              <a:rPr lang="en-US" sz="20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17 </a:t>
            </a:r>
            <a:r>
              <a:rPr lang="en-US" sz="2000" dirty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projects announced in December </a:t>
            </a:r>
            <a:r>
              <a:rPr lang="en-US" sz="20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2012 </a:t>
            </a:r>
            <a:endParaRPr lang="en-US" sz="2000" dirty="0">
              <a:solidFill>
                <a:srgbClr val="04617B"/>
              </a:solidFill>
              <a:latin typeface="Helvetica" pitchFamily="34" charset="0"/>
              <a:cs typeface="Arial" charset="0"/>
            </a:endParaRPr>
          </a:p>
          <a:p>
            <a:pPr lvl="1">
              <a:spcAft>
                <a:spcPts val="600"/>
              </a:spcAft>
              <a:buClr>
                <a:srgbClr val="0F6FC6"/>
              </a:buClr>
            </a:pPr>
            <a:r>
              <a:rPr lang="en-US" sz="2000" dirty="0">
                <a:solidFill>
                  <a:srgbClr val="04617B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No cap - up to 90% funding for eligible costs</a:t>
            </a:r>
          </a:p>
          <a:p>
            <a:endParaRPr lang="en-US" dirty="0"/>
          </a:p>
        </p:txBody>
      </p:sp>
      <p:pic>
        <p:nvPicPr>
          <p:cNvPr id="54280" name="Picture 20" descr="LindenhurstLib-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3773" r="5123" b="3773"/>
          <a:stretch/>
        </p:blipFill>
        <p:spPr bwMode="auto">
          <a:xfrm>
            <a:off x="252219" y="4551281"/>
            <a:ext cx="2137066" cy="1485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17121"/>
            <a:ext cx="9143999" cy="704850"/>
          </a:xfrm>
        </p:spPr>
        <p:txBody>
          <a:bodyPr/>
          <a:lstStyle/>
          <a:p>
            <a:pPr marL="0" indent="0" algn="ctr">
              <a:spcAft>
                <a:spcPts val="300"/>
              </a:spcAft>
            </a:pPr>
            <a:r>
              <a:rPr lang="en-US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charset="0"/>
              </a:rPr>
              <a:t>Green Innovation Grant Program (GIGP)</a:t>
            </a:r>
          </a:p>
        </p:txBody>
      </p:sp>
      <p:pic>
        <p:nvPicPr>
          <p:cNvPr id="7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8510" r="5788" b="6238"/>
          <a:stretch/>
        </p:blipFill>
        <p:spPr bwMode="auto">
          <a:xfrm>
            <a:off x="2152485" y="4544075"/>
            <a:ext cx="4412974" cy="14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97" r="10326" b="30217"/>
          <a:stretch/>
        </p:blipFill>
        <p:spPr bwMode="auto">
          <a:xfrm>
            <a:off x="5485920" y="4542745"/>
            <a:ext cx="3387440" cy="1490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400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617121"/>
            <a:ext cx="9143999" cy="70485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CWSRF Engineering Planning Grants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342908" y="1524000"/>
            <a:ext cx="5837692" cy="4389438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sz="1600" dirty="0"/>
              <a:t>Planning of CWSRF-eligible projects</a:t>
            </a:r>
          </a:p>
          <a:p>
            <a:pPr lvl="1">
              <a:spcAft>
                <a:spcPts val="0"/>
              </a:spcAft>
            </a:pPr>
            <a:r>
              <a:rPr lang="en-US" sz="1600" dirty="0"/>
              <a:t>Engineering Reports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Environmental </a:t>
            </a:r>
            <a:r>
              <a:rPr lang="en-US" sz="1600" dirty="0" smtClean="0"/>
              <a:t>Review</a:t>
            </a:r>
          </a:p>
          <a:p>
            <a:pPr lvl="1">
              <a:spcAft>
                <a:spcPts val="600"/>
              </a:spcAft>
            </a:pPr>
            <a:endParaRPr lang="en-US" sz="16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Application through Consolidated Funding Application (CFA)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Administered with NYS Department of Environmental Conservation (DEC)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2012</a:t>
            </a:r>
            <a:r>
              <a:rPr lang="en-US" sz="1600" dirty="0"/>
              <a:t>-</a:t>
            </a:r>
            <a:r>
              <a:rPr lang="en-US" sz="1600" dirty="0" smtClean="0"/>
              <a:t> A total of </a:t>
            </a:r>
            <a:r>
              <a:rPr lang="en-US" sz="1600" dirty="0"/>
              <a:t>$1 million </a:t>
            </a:r>
            <a:r>
              <a:rPr lang="en-US" sz="1600" dirty="0" smtClean="0"/>
              <a:t>awarded to 37 </a:t>
            </a:r>
            <a:r>
              <a:rPr lang="en-US" sz="1600" dirty="0"/>
              <a:t>local entities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Grants up to $30,000; 20% local match, can be in-kind services</a:t>
            </a:r>
            <a:endParaRPr lang="en-US" sz="1600" dirty="0"/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Communities less than 30,000 population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MHI equal or less than $55,000 (2010 US Census)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2013- $2 million available</a:t>
            </a:r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7174" name="Picture 6" descr="http://www.is.lsuhsc.edu/images/pl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4" y="1470345"/>
            <a:ext cx="3012655" cy="4541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:\Divisions\Exec\Press Relations\Logos\C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960955"/>
            <a:ext cx="1386234" cy="1068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066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121"/>
            <a:ext cx="9144000" cy="704850"/>
          </a:xfrm>
        </p:spPr>
        <p:txBody>
          <a:bodyPr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York’s Water Infrastructure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895" y="1508125"/>
            <a:ext cx="5723110" cy="4532313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500" dirty="0" smtClean="0"/>
              <a:t>Backbone of our Communities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500" dirty="0" smtClean="0"/>
              <a:t>Retains Business and Industry</a:t>
            </a: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en-US" sz="2500" dirty="0"/>
              <a:t>Foundation of Economic Development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500" dirty="0" smtClean="0"/>
              <a:t>Protects Water Resources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500" dirty="0" smtClean="0"/>
              <a:t>Provides a Better Place to Live and Play</a:t>
            </a:r>
          </a:p>
          <a:p>
            <a:endParaRPr lang="en-US" sz="26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3" t="26" r="8482" b="-26"/>
          <a:stretch/>
        </p:blipFill>
        <p:spPr bwMode="auto">
          <a:xfrm>
            <a:off x="269875" y="1508124"/>
            <a:ext cx="2919414" cy="453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62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0" y="617121"/>
            <a:ext cx="9144000" cy="7048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EFC Client Services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3457358" y="1524000"/>
            <a:ext cx="5684837" cy="438943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Application Assistance 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Legal, Engineering, Financial Expertise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Individual Project Consultations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On-site Visits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Field Offices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Public Outreach and Education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Co-Funding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Post Closing Assistance</a:t>
            </a:r>
          </a:p>
        </p:txBody>
      </p:sp>
      <p:pic>
        <p:nvPicPr>
          <p:cNvPr id="30724" name="Picture 8" descr="WEV_068_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r="18690" b="758"/>
          <a:stretch/>
        </p:blipFill>
        <p:spPr bwMode="auto">
          <a:xfrm>
            <a:off x="284107" y="1476997"/>
            <a:ext cx="2905181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593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779055"/>
            <a:ext cx="8449864" cy="70485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EFC Fits Into the Future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574292"/>
            <a:ext cx="5684838" cy="4389438"/>
          </a:xfrm>
        </p:spPr>
        <p:txBody>
          <a:bodyPr/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200" dirty="0" smtClean="0">
                <a:latin typeface="Helvetica" pitchFamily="34" charset="0"/>
              </a:rPr>
              <a:t>Growing jobs</a:t>
            </a:r>
          </a:p>
          <a:p>
            <a:pPr marL="452438" lvl="1" defTabSz="45720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1200" dirty="0" smtClean="0">
                <a:latin typeface="Helvetica" pitchFamily="34" charset="0"/>
              </a:rPr>
              <a:t>Helping build a base to support economic development</a:t>
            </a:r>
            <a:endParaRPr lang="en-US" sz="2000" kern="1200" dirty="0">
              <a:latin typeface="Helvetica" pitchFamily="34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200" dirty="0" smtClean="0"/>
              <a:t>Supporting business </a:t>
            </a:r>
          </a:p>
          <a:p>
            <a:pPr marL="452438" lvl="1" defTabSz="45720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1200" dirty="0">
                <a:latin typeface="Helvetica" pitchFamily="34" charset="0"/>
              </a:rPr>
              <a:t>Equals strong infrastructure and reliability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200" dirty="0" smtClean="0"/>
              <a:t>Promoting economic development</a:t>
            </a:r>
          </a:p>
          <a:p>
            <a:pPr marL="452438" lvl="1" defTabSz="45720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1200" dirty="0" smtClean="0">
                <a:latin typeface="Helvetica" pitchFamily="34" charset="0"/>
              </a:rPr>
              <a:t>Identify industries with site-specific needs</a:t>
            </a:r>
            <a:endParaRPr lang="en-US" sz="2000" kern="1200" dirty="0">
              <a:latin typeface="Helvetica" pitchFamily="34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Supports Water </a:t>
            </a:r>
            <a:r>
              <a:rPr lang="en-US" sz="2400" dirty="0" smtClean="0"/>
              <a:t>Infrastructure Industry</a:t>
            </a:r>
          </a:p>
          <a:p>
            <a:pPr marL="452438" lvl="1" defTabSz="45720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1200" dirty="0">
                <a:latin typeface="Helvetica" pitchFamily="34" charset="0"/>
              </a:rPr>
              <a:t>Creating innovative partnerships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200" dirty="0" smtClean="0"/>
              <a:t>Generating private investment</a:t>
            </a:r>
          </a:p>
          <a:p>
            <a:pPr marL="452438" lvl="1" defTabSz="45720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1200" dirty="0">
                <a:latin typeface="Helvetica" pitchFamily="34" charset="0"/>
              </a:rPr>
              <a:t>Every $1 invested = $6.35 </a:t>
            </a:r>
            <a:r>
              <a:rPr lang="en-US" sz="2000" kern="1200" dirty="0" smtClean="0">
                <a:latin typeface="Helvetica" pitchFamily="34" charset="0"/>
              </a:rPr>
              <a:t>return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15788" r="6413" b="14949"/>
          <a:stretch/>
        </p:blipFill>
        <p:spPr bwMode="auto">
          <a:xfrm>
            <a:off x="5943600" y="1514093"/>
            <a:ext cx="3200400" cy="2102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57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8112125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25663"/>
            <a:ext cx="12192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2638425" y="5668963"/>
            <a:ext cx="38814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sz="2000" b="0" u="sng" dirty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www.efc.ny.gov</a:t>
            </a:r>
          </a:p>
        </p:txBody>
      </p:sp>
      <p:sp>
        <p:nvSpPr>
          <p:cNvPr id="63493" name="Text Box 25"/>
          <p:cNvSpPr txBox="1">
            <a:spLocks noChangeArrowheads="1"/>
          </p:cNvSpPr>
          <p:nvPr/>
        </p:nvSpPr>
        <p:spPr bwMode="auto">
          <a:xfrm>
            <a:off x="1874838" y="5165725"/>
            <a:ext cx="541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0" i="1" dirty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Financing for a Sustainable Future</a:t>
            </a:r>
            <a:endParaRPr lang="en-US" sz="2200" b="0" i="1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0" y="78105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The New York State</a:t>
            </a:r>
          </a:p>
          <a:p>
            <a:pPr algn="ctr"/>
            <a:r>
              <a:rPr lang="en-US" sz="3600" b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 Environmental Facilities Corporation </a:t>
            </a:r>
            <a:endParaRPr lang="en-US" sz="3600" b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1730030" y="3473450"/>
            <a:ext cx="568394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Jason Denno</a:t>
            </a:r>
            <a:endParaRPr lang="en-US" sz="2200" dirty="0">
              <a:solidFill>
                <a:srgbClr val="04617B"/>
              </a:solidFill>
              <a:latin typeface="Helvetica" pitchFamily="34" charset="0"/>
              <a:cs typeface="Arial" charset="0"/>
            </a:endParaRPr>
          </a:p>
          <a:p>
            <a:pPr algn="ctr"/>
            <a:r>
              <a:rPr lang="en-US" sz="22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Environmental Project Manager</a:t>
            </a:r>
            <a:endParaRPr lang="en-US" sz="2200" b="0" dirty="0">
              <a:solidFill>
                <a:srgbClr val="04617B"/>
              </a:solidFill>
              <a:latin typeface="Helvetica" pitchFamily="34" charset="0"/>
              <a:cs typeface="Arial" charset="0"/>
            </a:endParaRPr>
          </a:p>
          <a:p>
            <a:pPr algn="ctr"/>
            <a:r>
              <a:rPr lang="en-US" sz="2200" b="0" dirty="0" smtClean="0">
                <a:solidFill>
                  <a:srgbClr val="2008CE"/>
                </a:solidFill>
                <a:latin typeface="Helvetica" pitchFamily="34" charset="0"/>
              </a:rPr>
              <a:t>Jason.Denno@efc.ny.gov</a:t>
            </a:r>
          </a:p>
          <a:p>
            <a:pPr algn="ctr"/>
            <a:r>
              <a:rPr lang="en-US" sz="2200" dirty="0" smtClean="0">
                <a:solidFill>
                  <a:srgbClr val="04617B"/>
                </a:solidFill>
                <a:latin typeface="Helvetica" pitchFamily="34" charset="0"/>
                <a:cs typeface="Arial" charset="0"/>
              </a:rPr>
              <a:t>518.623.1244</a:t>
            </a:r>
            <a:endParaRPr lang="en-US" sz="2200" dirty="0">
              <a:solidFill>
                <a:srgbClr val="04617B"/>
              </a:solidFill>
              <a:latin typeface="Helvetica" pitchFamily="34" charset="0"/>
              <a:cs typeface="Arial" charset="0"/>
            </a:endParaRPr>
          </a:p>
          <a:p>
            <a:pPr algn="ctr"/>
            <a:endParaRPr lang="en-US" sz="2000" b="0" u="sng" dirty="0">
              <a:solidFill>
                <a:srgbClr val="2008CE"/>
              </a:solidFill>
              <a:latin typeface="Helvetica" pitchFamily="34" charset="0"/>
            </a:endParaRPr>
          </a:p>
          <a:p>
            <a:pPr algn="ctr"/>
            <a:endParaRPr lang="en-US" sz="2000" b="0" dirty="0">
              <a:solidFill>
                <a:srgbClr val="04617B"/>
              </a:solidFill>
              <a:latin typeface="Helvetic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2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89438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z="6600" b="1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Background on the SRF’s</a:t>
            </a:r>
          </a:p>
        </p:txBody>
      </p:sp>
    </p:spTree>
    <p:extLst>
      <p:ext uri="{BB962C8B-B14F-4D97-AF65-F5344CB8AC3E}">
        <p14:creationId xmlns:p14="http://schemas.microsoft.com/office/powerpoint/2010/main" val="3492876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0" y="650280"/>
            <a:ext cx="9143999" cy="70485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SRF Programs Work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46625" y="6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00" y="1466431"/>
            <a:ext cx="7604190" cy="46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4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15925" y="663840"/>
            <a:ext cx="9128075" cy="704850"/>
          </a:xfrm>
        </p:spPr>
        <p:txBody>
          <a:bodyPr/>
          <a:lstStyle/>
          <a:p>
            <a:pPr algn="ctr"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Water State Revolving Fund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1768435" y="1651102"/>
            <a:ext cx="7105690" cy="4389438"/>
          </a:xfrm>
        </p:spPr>
        <p:txBody>
          <a:bodyPr/>
          <a:lstStyle/>
          <a:p>
            <a:pPr marL="393700" lvl="1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marL="393700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A variety of publicly-owned water quality improvement projects are eligible for low-interest financing including: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1600" dirty="0"/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/>
              <a:t>Point Source Projects (wastewater treatment facilities)</a:t>
            </a:r>
          </a:p>
          <a:p>
            <a:pPr marL="668337" lvl="2" indent="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1800" dirty="0"/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/>
              <a:t>Nonpoint Source Projects (stormwater management projects and landfill closures)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sz="1800" dirty="0"/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/>
              <a:t>Certain habitat restoration/protection projects in national estuary program areas</a:t>
            </a:r>
          </a:p>
          <a:p>
            <a:pPr marL="393700" lvl="1" indent="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1600" b="1" dirty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sz="1600" dirty="0"/>
          </a:p>
          <a:p>
            <a:pPr eaLnBrk="1" hangingPunct="1">
              <a:lnSpc>
                <a:spcPct val="90000"/>
              </a:lnSpc>
              <a:defRPr/>
            </a:pPr>
            <a:endParaRPr lang="en-US" sz="1600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2" y="3310742"/>
            <a:ext cx="106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Q:\Divisions\CorpComm\LOGOS\EFC 2002 logo 1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0" y="1931205"/>
            <a:ext cx="1165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3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15925" y="663840"/>
            <a:ext cx="9128075" cy="704850"/>
          </a:xfrm>
        </p:spPr>
        <p:txBody>
          <a:bodyPr/>
          <a:lstStyle/>
          <a:p>
            <a:pPr algn="ctr"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Drinking Water State Revolving Fund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1730030" y="1777585"/>
            <a:ext cx="7259310" cy="4389438"/>
          </a:xfrm>
        </p:spPr>
        <p:txBody>
          <a:bodyPr/>
          <a:lstStyle/>
          <a:p>
            <a:pPr marL="393700" lvl="1" indent="0" eaLnBrk="1" hangingPunct="1">
              <a:lnSpc>
                <a:spcPct val="90000"/>
              </a:lnSpc>
              <a:buNone/>
              <a:defRPr/>
            </a:pPr>
            <a:endParaRPr lang="en-US" sz="1800" dirty="0"/>
          </a:p>
          <a:p>
            <a:pPr marL="393700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Provides subsidized low-interest rate financing and limited grants for public and private drinking water infrastructure including: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1800" dirty="0"/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/>
              <a:t>Treatment plants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sz="1800" dirty="0"/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/>
              <a:t>Distribution mains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sz="1800" dirty="0"/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/>
              <a:t>Storage facilities</a:t>
            </a:r>
          </a:p>
          <a:p>
            <a:pPr marL="393700" lvl="1" indent="0" eaLnBrk="1" hangingPunct="1">
              <a:lnSpc>
                <a:spcPct val="90000"/>
              </a:lnSpc>
              <a:buNone/>
              <a:defRPr/>
            </a:pPr>
            <a:endParaRPr lang="en-US" sz="1800" b="1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16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pic>
        <p:nvPicPr>
          <p:cNvPr id="4" name="Picture 2" descr="Q:\Divisions\CorpComm\LOGOS\EFC 2002 logo 1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5" y="1963738"/>
            <a:ext cx="1165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2" y="3505810"/>
            <a:ext cx="12080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3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663840"/>
            <a:ext cx="9143999" cy="7048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Clean and Drinking Water SRFs</a:t>
            </a:r>
          </a:p>
        </p:txBody>
      </p:sp>
      <p:graphicFrame>
        <p:nvGraphicFramePr>
          <p:cNvPr id="4" name="Group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8677"/>
              </p:ext>
            </p:extLst>
          </p:nvPr>
        </p:nvGraphicFramePr>
        <p:xfrm>
          <a:off x="577880" y="1547155"/>
          <a:ext cx="8141861" cy="4619220"/>
        </p:xfrm>
        <a:graphic>
          <a:graphicData uri="http://schemas.openxmlformats.org/drawingml/2006/table">
            <a:tbl>
              <a:tblPr/>
              <a:tblGrid>
                <a:gridCol w="4050958"/>
                <a:gridCol w="4090903"/>
              </a:tblGrid>
              <a:tr h="641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Clean Water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Drinking Water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4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Leveraged rate financing with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50%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subsidy for up to 30 years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(1.57% November 2012)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Leveraged rate financing with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33%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subsidy for up to 20 years and years 21-30 at AAA rates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(2.09% November 2012)</a:t>
                      </a:r>
                    </a:p>
                  </a:txBody>
                  <a:tcPr marT="45703" marB="45703"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6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Hardship financing as low as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0%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interest for up to 30 years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Grants up to $2 million for hardship projects + financing as low as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0%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interest for up to 30 years</a:t>
                      </a:r>
                    </a:p>
                  </a:txBody>
                  <a:tcPr marT="45703" marB="45703"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53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Subsidy financing determined on priority scoring system, impacts of water quality and public health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73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Short-term financing for 3 years at 0% interest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299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Short and Long-Term Market Rate Programs (AAA tax-exempt rate)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(Long-Term Market Rate- 3.14%)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763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SRF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Intended Use Plan (IUP)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1981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Effective October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through September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(Federal Fiscal Year)</a:t>
            </a:r>
          </a:p>
          <a:p>
            <a:pPr eaLnBrk="1" hangingPunct="1"/>
            <a:r>
              <a:rPr lang="en-US" sz="2000" dirty="0" smtClean="0"/>
              <a:t>Project Priority Lists of potentially eligible projects</a:t>
            </a:r>
          </a:p>
          <a:p>
            <a:pPr lvl="1" eaLnBrk="1" hangingPunct="1"/>
            <a:r>
              <a:rPr lang="en-US" sz="2000" dirty="0" smtClean="0"/>
              <a:t>Annual List (Projects expecting financing in current year)</a:t>
            </a:r>
          </a:p>
          <a:p>
            <a:pPr lvl="1" eaLnBrk="1" hangingPunct="1"/>
            <a:r>
              <a:rPr lang="en-US" sz="2000" dirty="0" smtClean="0"/>
              <a:t>Multi-Year List (Projects to be financed in future years)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135513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4617B"/>
                </a:solidFill>
              </a:rPr>
              <a:t>Published </a:t>
            </a:r>
            <a:r>
              <a:rPr lang="en-US" sz="2000" b="1" dirty="0">
                <a:solidFill>
                  <a:srgbClr val="04617B"/>
                </a:solidFill>
              </a:rPr>
              <a:t>on an annual basis, </a:t>
            </a:r>
            <a:r>
              <a:rPr lang="en-US" sz="2000" b="1" dirty="0" smtClean="0">
                <a:solidFill>
                  <a:srgbClr val="04617B"/>
                </a:solidFill>
              </a:rPr>
              <a:t>describes program, identifies </a:t>
            </a:r>
            <a:r>
              <a:rPr lang="en-US" sz="2000" b="1" dirty="0">
                <a:solidFill>
                  <a:srgbClr val="04617B"/>
                </a:solidFill>
              </a:rPr>
              <a:t>funds </a:t>
            </a:r>
            <a:r>
              <a:rPr lang="en-US" sz="2000" b="1" dirty="0" smtClean="0">
                <a:solidFill>
                  <a:srgbClr val="04617B"/>
                </a:solidFill>
              </a:rPr>
              <a:t>available, and the use </a:t>
            </a:r>
            <a:r>
              <a:rPr lang="en-US" sz="2000" b="1" dirty="0">
                <a:solidFill>
                  <a:srgbClr val="04617B"/>
                </a:solidFill>
              </a:rPr>
              <a:t>of those funds.</a:t>
            </a:r>
          </a:p>
        </p:txBody>
      </p:sp>
      <p:graphicFrame>
        <p:nvGraphicFramePr>
          <p:cNvPr id="73018" name="Group 314"/>
          <p:cNvGraphicFramePr>
            <a:graphicFrameLocks noGrp="1"/>
          </p:cNvGraphicFramePr>
          <p:nvPr/>
        </p:nvGraphicFramePr>
        <p:xfrm>
          <a:off x="152400" y="3733800"/>
          <a:ext cx="8839200" cy="2017711"/>
        </p:xfrm>
        <a:graphic>
          <a:graphicData uri="http://schemas.openxmlformats.org/drawingml/2006/table">
            <a:tbl>
              <a:tblPr/>
              <a:tblGrid>
                <a:gridCol w="914400"/>
                <a:gridCol w="1524000"/>
                <a:gridCol w="2362200"/>
                <a:gridCol w="990600"/>
                <a:gridCol w="838200"/>
                <a:gridCol w="838200"/>
                <a:gridCol w="762000"/>
                <a:gridCol w="609600"/>
              </a:tblGrid>
              <a:tr h="27436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Excerpt from 20XX Final CWSRF IUP - Project Category: B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 #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Applicant Name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Service Area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 Description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Est. Amount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Additional Above ST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SPDES no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Score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C1-XXX-XX-00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GREAT NECK, VILLAGE OF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VILLAGE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STP UP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$17,200,000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$17,200,000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NY0022128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143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C1-XXX-XX-00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NASSAU COUNTY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BAY PARK, SD #2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NPS, STMSEW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$430,000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$430,000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NY0026450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C6-XXX-XX-00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UTICA, CITY OF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 A1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CSO, I/I CORR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$2,850,000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$2,850,000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NY0025780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143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C9-XXX-XX-00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TONAWANDA, TOWN OF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PARKERS-FRIES INTERCEPTOR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COLL, INT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$24,310,000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$24,310,000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NY0026395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C6-XXX-XX-00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ONEIDA COUNTY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 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CSO, I/I CORR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$5,300,000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$5,300,000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NY0025780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143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C6-XXX-XX-01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ONEIDA COUNTY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 2A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CSO, I/I CORR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$20,500,000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$20,500,000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NY0025780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21" name="Text Box 88"/>
          <p:cNvSpPr txBox="1">
            <a:spLocks noChangeArrowheads="1"/>
          </p:cNvSpPr>
          <p:nvPr/>
        </p:nvSpPr>
        <p:spPr bwMode="auto">
          <a:xfrm>
            <a:off x="3429000" y="5257800"/>
            <a:ext cx="1557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21010"/>
                </a:solidFill>
              </a:rPr>
              <a:t>“Subsidy Line”</a:t>
            </a:r>
          </a:p>
        </p:txBody>
      </p:sp>
    </p:spTree>
    <p:extLst>
      <p:ext uri="{BB962C8B-B14F-4D97-AF65-F5344CB8AC3E}">
        <p14:creationId xmlns:p14="http://schemas.microsoft.com/office/powerpoint/2010/main" val="3528814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 Slide">
  <a:themeElements>
    <a:clrScheme name="First Slide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irst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st Slide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First Slide">
  <a:themeElements>
    <a:clrScheme name="First Slide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irst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st Slide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First Slide">
  <a:themeElements>
    <a:clrScheme name="First Slide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irst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st Slide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First Slide">
  <a:themeElements>
    <a:clrScheme name="First Slide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irst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st Slide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First Slide">
  <a:themeElements>
    <a:clrScheme name="First Slide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irst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st Slide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First Slide">
  <a:themeElements>
    <a:clrScheme name="First Slide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irst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st Slide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44830</TotalTime>
  <Words>1501</Words>
  <Application>Microsoft Office PowerPoint</Application>
  <PresentationFormat>On-screen Show (4:3)</PresentationFormat>
  <Paragraphs>326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First Slide</vt:lpstr>
      <vt:lpstr>11_First Slide</vt:lpstr>
      <vt:lpstr>12_First Slide</vt:lpstr>
      <vt:lpstr>13_First Slide</vt:lpstr>
      <vt:lpstr>14_First Slide</vt:lpstr>
      <vt:lpstr>15_First Slide</vt:lpstr>
      <vt:lpstr>PowerPoint Presentation</vt:lpstr>
      <vt:lpstr>The Environmental Facilities Corporation</vt:lpstr>
      <vt:lpstr>New York’s Water Infrastructure</vt:lpstr>
      <vt:lpstr>PowerPoint Presentation</vt:lpstr>
      <vt:lpstr>How SRF Programs Work</vt:lpstr>
      <vt:lpstr>Clean Water State Revolving Fund</vt:lpstr>
      <vt:lpstr>Drinking Water State Revolving Fund</vt:lpstr>
      <vt:lpstr>   Clean and Drinking Water SRFs</vt:lpstr>
      <vt:lpstr> SRF Intended Use Plan (IUP)</vt:lpstr>
      <vt:lpstr>CWSRF IUP Categories </vt:lpstr>
      <vt:lpstr>FFY 2013 State Revolving Fund   Program Updates and Best Practices</vt:lpstr>
      <vt:lpstr>CWSRF Finance Application Process  FFY 2013</vt:lpstr>
      <vt:lpstr>Project Funding Process</vt:lpstr>
      <vt:lpstr>Project Funding Process</vt:lpstr>
      <vt:lpstr>Project Funding Process</vt:lpstr>
      <vt:lpstr>Most Common Items Needed to Complete Your Application</vt:lpstr>
      <vt:lpstr>MWBE/EEO Program Changes FFY 2013</vt:lpstr>
      <vt:lpstr>CWSRF Hardship Eligibility</vt:lpstr>
      <vt:lpstr>CW: 2010 Hardship Eligibility Curve</vt:lpstr>
      <vt:lpstr>Davis-Bacon (D-B)</vt:lpstr>
      <vt:lpstr>Energy Efficiency FFY 2013</vt:lpstr>
      <vt:lpstr>Smart Growth Public Infrastructure Policy Act FFY 2013</vt:lpstr>
      <vt:lpstr>PLUS</vt:lpstr>
      <vt:lpstr>Deadlines for FFY 2013 CWSRF IUP &amp; Financing</vt:lpstr>
      <vt:lpstr>   Deadlines for FFY 2013 DWSRF IUP &amp; Financing</vt:lpstr>
      <vt:lpstr>  Annual List Requirements FFY 2014</vt:lpstr>
      <vt:lpstr>PowerPoint Presentation</vt:lpstr>
      <vt:lpstr>Green Innovation Grant Program (GIGP)</vt:lpstr>
      <vt:lpstr>CWSRF Engineering Planning Grants</vt:lpstr>
      <vt:lpstr>EFC Client Services</vt:lpstr>
      <vt:lpstr>How EFC Fits Into the Future</vt:lpstr>
      <vt:lpstr>PowerPoint Presentation</vt:lpstr>
    </vt:vector>
  </TitlesOfParts>
  <Company>Enviromental Facilities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Cheryle Webber</dc:creator>
  <cp:lastModifiedBy>Jian Paolucci</cp:lastModifiedBy>
  <cp:revision>284</cp:revision>
  <cp:lastPrinted>2013-04-12T19:54:02Z</cp:lastPrinted>
  <dcterms:created xsi:type="dcterms:W3CDTF">2012-11-09T19:50:58Z</dcterms:created>
  <dcterms:modified xsi:type="dcterms:W3CDTF">2013-04-24T16:35:05Z</dcterms:modified>
</cp:coreProperties>
</file>