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5" r:id="rId18"/>
    <p:sldId id="273" r:id="rId19"/>
    <p:sldId id="274" r:id="rId20"/>
    <p:sldId id="277" r:id="rId21"/>
    <p:sldId id="276" r:id="rId22"/>
    <p:sldId id="278" r:id="rId23"/>
    <p:sldId id="279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" d="100"/>
          <a:sy n="10" d="100"/>
        </p:scale>
        <p:origin x="-2256" y="-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54206A-3668-4827-BB4F-E1A3CC57D268}" type="datetimeFigureOut">
              <a:rPr lang="en-US" smtClean="0"/>
              <a:pPr/>
              <a:t>4/23/13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E282E1-C1AD-454A-8743-6E7A5C722C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290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73A7E-C3D7-43DB-95C4-308E16578F65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73A7E-C3D7-43DB-95C4-308E16578F65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73A7E-C3D7-43DB-95C4-308E16578F65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D604D-2372-4C8A-AB84-1985343D8E73}" type="datetimeFigureOut">
              <a:rPr lang="en-US" smtClean="0"/>
              <a:pPr/>
              <a:t>4/23/13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ACC6DBA-6C86-4DB0-BCE5-35A5F203330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D604D-2372-4C8A-AB84-1985343D8E73}" type="datetimeFigureOut">
              <a:rPr lang="en-US" smtClean="0"/>
              <a:pPr/>
              <a:t>4/23/13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C6DBA-6C86-4DB0-BCE5-35A5F20333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D604D-2372-4C8A-AB84-1985343D8E73}" type="datetimeFigureOut">
              <a:rPr lang="en-US" smtClean="0"/>
              <a:pPr/>
              <a:t>4/23/13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C6DBA-6C86-4DB0-BCE5-35A5F20333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FDD604D-2372-4C8A-AB84-1985343D8E73}" type="datetimeFigureOut">
              <a:rPr lang="en-US" smtClean="0"/>
              <a:pPr/>
              <a:t>4/23/13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8ACC6DBA-6C86-4DB0-BCE5-35A5F203330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D604D-2372-4C8A-AB84-1985343D8E73}" type="datetimeFigureOut">
              <a:rPr lang="en-US" smtClean="0"/>
              <a:pPr/>
              <a:t>4/23/13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C6DBA-6C86-4DB0-BCE5-35A5F203330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D604D-2372-4C8A-AB84-1985343D8E73}" type="datetimeFigureOut">
              <a:rPr lang="en-US" smtClean="0"/>
              <a:pPr/>
              <a:t>4/23/13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C6DBA-6C86-4DB0-BCE5-35A5F203330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C6DBA-6C86-4DB0-BCE5-35A5F203330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D604D-2372-4C8A-AB84-1985343D8E73}" type="datetimeFigureOut">
              <a:rPr lang="en-US" smtClean="0"/>
              <a:pPr/>
              <a:t>4/23/13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D604D-2372-4C8A-AB84-1985343D8E73}" type="datetimeFigureOut">
              <a:rPr lang="en-US" smtClean="0"/>
              <a:pPr/>
              <a:t>4/23/13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C6DBA-6C86-4DB0-BCE5-35A5F203330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D604D-2372-4C8A-AB84-1985343D8E73}" type="datetimeFigureOut">
              <a:rPr lang="en-US" smtClean="0"/>
              <a:pPr/>
              <a:t>4/23/13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C6DBA-6C86-4DB0-BCE5-35A5F20333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FDD604D-2372-4C8A-AB84-1985343D8E73}" type="datetimeFigureOut">
              <a:rPr lang="en-US" smtClean="0"/>
              <a:pPr/>
              <a:t>4/23/13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ACC6DBA-6C86-4DB0-BCE5-35A5F203330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D604D-2372-4C8A-AB84-1985343D8E73}" type="datetimeFigureOut">
              <a:rPr lang="en-US" smtClean="0"/>
              <a:pPr/>
              <a:t>4/23/13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ACC6DBA-6C86-4DB0-BCE5-35A5F203330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7FDD604D-2372-4C8A-AB84-1985343D8E73}" type="datetimeFigureOut">
              <a:rPr lang="en-US" smtClean="0"/>
              <a:pPr/>
              <a:t>4/23/13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8ACC6DBA-6C86-4DB0-BCE5-35A5F203330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6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image" Target="../media/image32.jpeg"/><Relationship Id="rId6" Type="http://schemas.openxmlformats.org/officeDocument/2006/relationships/image" Target="../media/image33.jpe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5" Type="http://schemas.openxmlformats.org/officeDocument/2006/relationships/image" Target="../media/image36.jpeg"/><Relationship Id="rId6" Type="http://schemas.openxmlformats.org/officeDocument/2006/relationships/image" Target="../media/image37.jpeg"/><Relationship Id="rId7" Type="http://schemas.openxmlformats.org/officeDocument/2006/relationships/image" Target="../media/image38.jpeg"/><Relationship Id="rId8" Type="http://schemas.openxmlformats.org/officeDocument/2006/relationships/image" Target="../media/image39.jpeg"/><Relationship Id="rId9" Type="http://schemas.openxmlformats.org/officeDocument/2006/relationships/image" Target="../media/image40.jpeg"/><Relationship Id="rId10" Type="http://schemas.openxmlformats.org/officeDocument/2006/relationships/image" Target="../media/image41.jpe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gif"/><Relationship Id="rId3" Type="http://schemas.openxmlformats.org/officeDocument/2006/relationships/image" Target="../media/image15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Relationship Id="rId3" Type="http://schemas.openxmlformats.org/officeDocument/2006/relationships/image" Target="../media/image26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gif"/><Relationship Id="rId3" Type="http://schemas.openxmlformats.org/officeDocument/2006/relationships/image" Target="../media/image51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4" Type="http://schemas.openxmlformats.org/officeDocument/2006/relationships/hyperlink" Target="mailto:dan@dryden.ny.us" TargetMode="External"/><Relationship Id="rId5" Type="http://schemas.openxmlformats.org/officeDocument/2006/relationships/hyperlink" Target="mailto:jane@dryden.ny.us" TargetMode="External"/><Relationship Id="rId6" Type="http://schemas.openxmlformats.org/officeDocument/2006/relationships/hyperlink" Target="mailto:supervisor@dryden.ny.us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image" Target="../media/image12.jpeg"/><Relationship Id="rId7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gif"/><Relationship Id="rId3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657600"/>
            <a:ext cx="8229600" cy="1524000"/>
          </a:xfrm>
        </p:spPr>
        <p:txBody>
          <a:bodyPr/>
          <a:lstStyle/>
          <a:p>
            <a:r>
              <a:rPr lang="en-US" dirty="0" smtClean="0"/>
              <a:t>Presented by the Town of Dryden, NY:</a:t>
            </a:r>
          </a:p>
          <a:p>
            <a:r>
              <a:rPr lang="en-US" dirty="0" smtClean="0"/>
              <a:t>Dan Kwasnowski, AICP, Director of Planning</a:t>
            </a:r>
          </a:p>
          <a:p>
            <a:r>
              <a:rPr lang="en-US" dirty="0" smtClean="0"/>
              <a:t>Jane Nicholson-</a:t>
            </a:r>
            <a:r>
              <a:rPr lang="en-US" dirty="0" err="1" smtClean="0"/>
              <a:t>Dourdas</a:t>
            </a:r>
            <a:r>
              <a:rPr lang="en-US" dirty="0" smtClean="0"/>
              <a:t>, AICP, Senior Planner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85800"/>
            <a:ext cx="7772400" cy="2743200"/>
          </a:xfrm>
        </p:spPr>
        <p:txBody>
          <a:bodyPr/>
          <a:lstStyle/>
          <a:p>
            <a:r>
              <a:rPr lang="en-US" dirty="0" smtClean="0"/>
              <a:t>Area Planning to Facilitate Economic Development: </a:t>
            </a:r>
            <a:br>
              <a:rPr lang="en-US" dirty="0" smtClean="0"/>
            </a:br>
            <a:r>
              <a:rPr lang="en-US" dirty="0" smtClean="0"/>
              <a:t>A Guide for Upstate, NY</a:t>
            </a:r>
            <a:endParaRPr lang="en-US" dirty="0"/>
          </a:p>
        </p:txBody>
      </p:sp>
      <p:pic>
        <p:nvPicPr>
          <p:cNvPr id="1026" name="Picture 2" descr="TownofDrydenLogoWarmColors"/>
          <p:cNvPicPr>
            <a:picLocks noChangeAspect="1" noChangeArrowheads="1"/>
          </p:cNvPicPr>
          <p:nvPr/>
        </p:nvPicPr>
        <p:blipFill>
          <a:blip r:embed="rId2" cstate="screen"/>
          <a:stretch>
            <a:fillRect/>
          </a:stretch>
        </p:blipFill>
        <p:spPr bwMode="auto">
          <a:xfrm>
            <a:off x="3878950" y="5486400"/>
            <a:ext cx="1386101" cy="990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143000"/>
            <a:ext cx="8229600" cy="990600"/>
          </a:xfrm>
        </p:spPr>
        <p:txBody>
          <a:bodyPr/>
          <a:lstStyle/>
          <a:p>
            <a:pPr lvl="1">
              <a:buNone/>
            </a:pPr>
            <a:r>
              <a:rPr lang="en-US" dirty="0" smtClean="0"/>
              <a:t>Retain hamlet character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Character Planning</a:t>
            </a:r>
            <a:endParaRPr lang="en-US" dirty="0"/>
          </a:p>
        </p:txBody>
      </p:sp>
      <p:pic>
        <p:nvPicPr>
          <p:cNvPr id="4" name="Picture 3" descr="P3290088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685800" y="1905000"/>
            <a:ext cx="3505200" cy="2031423"/>
          </a:xfrm>
          <a:prstGeom prst="rect">
            <a:avLst/>
          </a:prstGeom>
        </p:spPr>
      </p:pic>
      <p:pic>
        <p:nvPicPr>
          <p:cNvPr id="5" name="Picture 4" descr="P3290088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82336" y="4016952"/>
            <a:ext cx="2060864" cy="1545648"/>
          </a:xfrm>
          <a:prstGeom prst="rect">
            <a:avLst/>
          </a:prstGeom>
        </p:spPr>
      </p:pic>
      <p:pic>
        <p:nvPicPr>
          <p:cNvPr id="6" name="Picture 5" descr="P3290088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3048000" y="4038600"/>
            <a:ext cx="1159236" cy="1545648"/>
          </a:xfrm>
          <a:prstGeom prst="rect">
            <a:avLst/>
          </a:prstGeom>
        </p:spPr>
      </p:pic>
      <p:pic>
        <p:nvPicPr>
          <p:cNvPr id="8" name="Picture 7" descr="P3290040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5257800" y="1905000"/>
            <a:ext cx="2590800" cy="1943100"/>
          </a:xfrm>
          <a:prstGeom prst="rect">
            <a:avLst/>
          </a:prstGeom>
        </p:spPr>
      </p:pic>
      <p:pic>
        <p:nvPicPr>
          <p:cNvPr id="9" name="Picture 8" descr="P3290040.JP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5257800" y="3886200"/>
            <a:ext cx="2539999" cy="1905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43000" y="5726668"/>
            <a:ext cx="1858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hamlet character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105400" y="5791200"/>
            <a:ext cx="2832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conventional development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143000"/>
            <a:ext cx="8229600" cy="990600"/>
          </a:xfrm>
        </p:spPr>
        <p:txBody>
          <a:bodyPr/>
          <a:lstStyle/>
          <a:p>
            <a:pPr lvl="1">
              <a:buNone/>
            </a:pPr>
            <a:r>
              <a:rPr lang="en-US" dirty="0" smtClean="0"/>
              <a:t>Character Area Assessment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Character Planning</a:t>
            </a:r>
            <a:endParaRPr lang="en-US" dirty="0"/>
          </a:p>
        </p:txBody>
      </p:sp>
      <p:pic>
        <p:nvPicPr>
          <p:cNvPr id="11" name="Picture 10" descr="Untitled-1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685800" y="1676400"/>
            <a:ext cx="4267200" cy="4876800"/>
          </a:xfrm>
          <a:prstGeom prst="rect">
            <a:avLst/>
          </a:prstGeom>
        </p:spPr>
      </p:pic>
      <p:pic>
        <p:nvPicPr>
          <p:cNvPr id="12" name="Picture 11" descr="P5180259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5715000" y="1676400"/>
            <a:ext cx="2819400" cy="211455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715000" y="3733800"/>
            <a:ext cx="1240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traditional</a:t>
            </a:r>
            <a:endParaRPr lang="en-US" i="1" dirty="0"/>
          </a:p>
        </p:txBody>
      </p:sp>
      <p:pic>
        <p:nvPicPr>
          <p:cNvPr id="16" name="Picture 15" descr="P5180259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5715000" y="4191000"/>
            <a:ext cx="2844800" cy="21336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715000" y="6324600"/>
            <a:ext cx="1609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redevelopment</a:t>
            </a:r>
            <a:endParaRPr lang="en-US" i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existingconditions2.gif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57200" y="1371600"/>
            <a:ext cx="8305800" cy="5067651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990600"/>
            <a:ext cx="4343400" cy="8382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en-US" dirty="0" smtClean="0"/>
          </a:p>
          <a:p>
            <a:pPr lvl="1">
              <a:buNone/>
            </a:pPr>
            <a:r>
              <a:rPr lang="en-US" dirty="0" smtClean="0"/>
              <a:t>Existing Conditions Analysis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Character Planning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33400" y="1447800"/>
            <a:ext cx="5562600" cy="2209800"/>
          </a:xfrm>
        </p:spPr>
        <p:txBody>
          <a:bodyPr>
            <a:normAutofit fontScale="92500" lnSpcReduction="10000"/>
          </a:bodyPr>
          <a:lstStyle/>
          <a:p>
            <a:pPr algn="l">
              <a:buClr>
                <a:schemeClr val="tx1"/>
              </a:buClr>
              <a:buSzPct val="90000"/>
              <a:buFont typeface="Wingdings" pitchFamily="2" charset="2"/>
              <a:buChar char="§"/>
            </a:pP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Varna Advisory Committee </a:t>
            </a:r>
          </a:p>
          <a:p>
            <a:pPr algn="l">
              <a:buClr>
                <a:schemeClr val="tx1"/>
              </a:buClr>
              <a:buSzPct val="90000"/>
              <a:buFont typeface="Wingdings" pitchFamily="2" charset="2"/>
              <a:buChar char="§"/>
            </a:pP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Meetings with Business Owners</a:t>
            </a:r>
          </a:p>
          <a:p>
            <a:pPr algn="l">
              <a:buClr>
                <a:schemeClr val="tx1"/>
              </a:buClr>
              <a:buSzPct val="90000"/>
              <a:buFont typeface="Wingdings" pitchFamily="2" charset="2"/>
              <a:buChar char="§"/>
            </a:pP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Community Survey</a:t>
            </a:r>
          </a:p>
          <a:p>
            <a:pPr algn="l">
              <a:buClr>
                <a:schemeClr val="tx1"/>
              </a:buClr>
              <a:buSzPct val="90000"/>
              <a:buFont typeface="Wingdings" pitchFamily="2" charset="2"/>
              <a:buChar char="§"/>
            </a:pP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Public Workshop </a:t>
            </a:r>
          </a:p>
          <a:p>
            <a:pPr algn="l">
              <a:buClr>
                <a:schemeClr val="tx1"/>
              </a:buClr>
              <a:buSzPct val="90000"/>
              <a:buFont typeface="Wingdings" pitchFamily="2" charset="2"/>
              <a:buChar char="§"/>
            </a:pP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Open House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 Outreach and Participation</a:t>
            </a:r>
            <a:endParaRPr lang="en-US" dirty="0"/>
          </a:p>
        </p:txBody>
      </p:sp>
      <p:pic>
        <p:nvPicPr>
          <p:cNvPr id="6" name="Picture 5" descr="PB030203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5511800" y="3811087"/>
            <a:ext cx="3403600" cy="25527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Picture 6" descr="PB030203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3733800" y="3772987"/>
            <a:ext cx="1638724" cy="262781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Picture 7" descr="Capture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239419" y="3849187"/>
            <a:ext cx="3341981" cy="2506486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SC04810.JPG"/>
          <p:cNvPicPr>
            <a:picLocks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905000" y="1219200"/>
            <a:ext cx="5715000" cy="4361688"/>
          </a:xfrm>
          <a:prstGeom prst="rect">
            <a:avLst/>
          </a:prstGeom>
          <a:ln>
            <a:solidFill>
              <a:srgbClr val="CCCCCC"/>
            </a:solidFill>
          </a:ln>
        </p:spPr>
      </p:pic>
      <p:pic>
        <p:nvPicPr>
          <p:cNvPr id="1034" name="Picture 10" descr="DSC04825"/>
          <p:cNvPicPr>
            <a:picLocks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905000" y="1219200"/>
            <a:ext cx="5744663" cy="4361688"/>
          </a:xfrm>
          <a:prstGeom prst="rect">
            <a:avLst/>
          </a:prstGeom>
          <a:noFill/>
          <a:ln w="31750" algn="in">
            <a:solidFill>
              <a:srgbClr val="CCCCCC"/>
            </a:solidFill>
            <a:miter lim="800000"/>
            <a:headEnd/>
            <a:tailEnd/>
          </a:ln>
          <a:effectLst/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905000" y="609600"/>
            <a:ext cx="6019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pitchFamily="34" charset="0"/>
              </a:rPr>
              <a:t>Public Workshop ~ June 21, 2011</a:t>
            </a:r>
            <a:endParaRPr kumimoji="0" lang="en-US" sz="2400" b="0" i="0" u="none" strike="noStrike" cap="none" normalizeH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1033" name="Picture 9" descr="DSC04820"/>
          <p:cNvPicPr>
            <a:picLocks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905000" y="1219200"/>
            <a:ext cx="5715000" cy="4361688"/>
          </a:xfrm>
          <a:prstGeom prst="rect">
            <a:avLst/>
          </a:prstGeom>
          <a:noFill/>
          <a:ln w="31750" algn="in">
            <a:solidFill>
              <a:srgbClr val="CCCCCC"/>
            </a:solidFill>
            <a:miter lim="800000"/>
            <a:headEnd/>
            <a:tailEnd/>
          </a:ln>
          <a:effectLst/>
        </p:spPr>
      </p:pic>
      <p:pic>
        <p:nvPicPr>
          <p:cNvPr id="1032" name="Picture 8" descr="DSC04843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1905000" y="1219200"/>
            <a:ext cx="5715000" cy="4358896"/>
          </a:xfrm>
          <a:prstGeom prst="rect">
            <a:avLst/>
          </a:prstGeom>
          <a:noFill/>
          <a:ln w="31750" algn="in">
            <a:solidFill>
              <a:srgbClr val="CCCCCC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366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1828800" y="1371600"/>
            <a:ext cx="5512904" cy="3962400"/>
          </a:xfrm>
          <a:prstGeom prst="rect">
            <a:avLst/>
          </a:prstGeom>
        </p:spPr>
      </p:pic>
      <p:pic>
        <p:nvPicPr>
          <p:cNvPr id="9" name="Picture 8" descr="Capture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2133600" y="1447800"/>
            <a:ext cx="5471948" cy="3733800"/>
          </a:xfrm>
          <a:prstGeom prst="rect">
            <a:avLst/>
          </a:prstGeom>
        </p:spPr>
      </p:pic>
      <p:pic>
        <p:nvPicPr>
          <p:cNvPr id="8" name="Picture 7" descr="FH_siteplan copy.jp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>
            <a:off x="3048000" y="1295400"/>
            <a:ext cx="4322618" cy="3962400"/>
          </a:xfrm>
          <a:prstGeom prst="rect">
            <a:avLst/>
          </a:prstGeom>
        </p:spPr>
      </p:pic>
      <p:pic>
        <p:nvPicPr>
          <p:cNvPr id="7" name="Picture 6" descr="HamletPlan.JP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1828800" y="1524000"/>
            <a:ext cx="5791201" cy="3537893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752600" y="609600"/>
            <a:ext cx="6019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pitchFamily="34" charset="0"/>
              </a:rPr>
              <a:t>Open House ~November 2, 2011</a:t>
            </a:r>
            <a:endParaRPr kumimoji="0" lang="en-US" sz="2400" b="0" i="0" u="none" strike="noStrike" cap="none" normalizeH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6" name="Picture 5" descr="PB020187.JPG"/>
          <p:cNvPicPr>
            <a:picLocks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1828800" y="1219200"/>
            <a:ext cx="5815584" cy="4361688"/>
          </a:xfrm>
          <a:prstGeom prst="rect">
            <a:avLst/>
          </a:prstGeom>
          <a:ln w="9525">
            <a:solidFill>
              <a:schemeClr val="bg1">
                <a:lumMod val="50000"/>
              </a:schemeClr>
            </a:solidFill>
          </a:ln>
        </p:spPr>
      </p:pic>
      <p:pic>
        <p:nvPicPr>
          <p:cNvPr id="5" name="Picture 4" descr="PB020187.JPG"/>
          <p:cNvPicPr>
            <a:picLocks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1828800" y="1295400"/>
            <a:ext cx="5815584" cy="4361688"/>
          </a:xfrm>
          <a:prstGeom prst="rect">
            <a:avLst/>
          </a:prstGeom>
          <a:ln w="9525">
            <a:solidFill>
              <a:schemeClr val="bg1">
                <a:lumMod val="50000"/>
              </a:schemeClr>
            </a:solidFill>
          </a:ln>
        </p:spPr>
      </p:pic>
      <p:pic>
        <p:nvPicPr>
          <p:cNvPr id="11" name="Picture 10" descr="labeled copy2.jpg"/>
          <p:cNvPicPr>
            <a:picLocks noChangeAspect="1"/>
          </p:cNvPicPr>
          <p:nvPr/>
        </p:nvPicPr>
        <p:blipFill>
          <a:blip r:embed="rId9" cstate="screen"/>
          <a:srcRect/>
          <a:stretch>
            <a:fillRect/>
          </a:stretch>
        </p:blipFill>
        <p:spPr>
          <a:xfrm>
            <a:off x="1981200" y="1143000"/>
            <a:ext cx="5181600" cy="4647415"/>
          </a:xfrm>
          <a:prstGeom prst="rect">
            <a:avLst/>
          </a:prstGeom>
        </p:spPr>
      </p:pic>
      <p:pic>
        <p:nvPicPr>
          <p:cNvPr id="12" name="Picture 11" descr="base.JPG"/>
          <p:cNvPicPr>
            <a:picLocks noChangeAspect="1"/>
          </p:cNvPicPr>
          <p:nvPr/>
        </p:nvPicPr>
        <p:blipFill>
          <a:blip r:embed="rId10" cstate="screen"/>
          <a:srcRect/>
          <a:stretch>
            <a:fillRect/>
          </a:stretch>
        </p:blipFill>
        <p:spPr>
          <a:xfrm>
            <a:off x="1752600" y="1143000"/>
            <a:ext cx="5943600" cy="47244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Small Area Master Plan and Zoning</a:t>
            </a:r>
            <a:endParaRPr lang="en-US" dirty="0"/>
          </a:p>
        </p:txBody>
      </p:sp>
      <p:pic>
        <p:nvPicPr>
          <p:cNvPr id="5" name="Picture 4" descr="existingconditions2.gif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57200" y="1295400"/>
            <a:ext cx="8229599" cy="51510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Recommendations &amp; Design Guidelines</a:t>
            </a:r>
            <a:endParaRPr lang="en-US" dirty="0"/>
          </a:p>
        </p:txBody>
      </p:sp>
      <p:pic>
        <p:nvPicPr>
          <p:cNvPr id="4" name="Picture 3" descr="form-copy.gif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667000" y="4114800"/>
            <a:ext cx="3810000" cy="2542132"/>
          </a:xfrm>
          <a:prstGeom prst="rect">
            <a:avLst/>
          </a:prstGeom>
        </p:spPr>
      </p:pic>
      <p:pic>
        <p:nvPicPr>
          <p:cNvPr id="6" name="Picture 5" descr="Drawing-002-copy.gif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143000" y="1371600"/>
            <a:ext cx="3025557" cy="2590800"/>
          </a:xfrm>
          <a:prstGeom prst="rect">
            <a:avLst/>
          </a:prstGeom>
        </p:spPr>
      </p:pic>
      <p:pic>
        <p:nvPicPr>
          <p:cNvPr id="7" name="Picture 6" descr="pedestrian-copy.gif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267200" y="1371600"/>
            <a:ext cx="3810000" cy="2619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Small Area Master Plan and Zoning</a:t>
            </a:r>
            <a:endParaRPr lang="en-US" dirty="0"/>
          </a:p>
        </p:txBody>
      </p:sp>
      <p:pic>
        <p:nvPicPr>
          <p:cNvPr id="4" name="Picture 3" descr="Final_Zoning_w_Varna-Inset3.gif"/>
          <p:cNvPicPr>
            <a:picLocks noChangeAspect="1"/>
          </p:cNvPicPr>
          <p:nvPr/>
        </p:nvPicPr>
        <p:blipFill>
          <a:blip r:embed="rId2" cstate="screen"/>
          <a:srcRect l="38033" t="74444" r="16066"/>
          <a:stretch>
            <a:fillRect/>
          </a:stretch>
        </p:blipFill>
        <p:spPr>
          <a:xfrm>
            <a:off x="762000" y="1371600"/>
            <a:ext cx="7421218" cy="4876800"/>
          </a:xfrm>
          <a:prstGeom prst="rect">
            <a:avLst/>
          </a:prstGeom>
        </p:spPr>
      </p:pic>
      <p:pic>
        <p:nvPicPr>
          <p:cNvPr id="7" name="Picture 6" descr="Final_Zoning_w_Varna-Inset2.gif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28600" y="6248400"/>
            <a:ext cx="4571994" cy="3708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609600"/>
          </a:xfrm>
        </p:spPr>
        <p:txBody>
          <a:bodyPr/>
          <a:lstStyle/>
          <a:p>
            <a:r>
              <a:rPr lang="en-US" dirty="0" smtClean="0"/>
              <a:t>Transportation Improvement Program (TIP)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</a:t>
            </a:r>
            <a:endParaRPr lang="en-US" dirty="0"/>
          </a:p>
        </p:txBody>
      </p:sp>
      <p:pic>
        <p:nvPicPr>
          <p:cNvPr id="12" name="Picture 11" descr="P3290098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81000" y="2286000"/>
            <a:ext cx="3006725" cy="400896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3" name="Picture 12" descr="P3290098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505200" y="2133600"/>
            <a:ext cx="3047999" cy="2286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Picture 13" descr="P3290098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5638800" y="4419600"/>
            <a:ext cx="3047999" cy="2285999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524000"/>
            <a:ext cx="4876800" cy="4572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How much does new development cost?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How is your tax base being used?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Does your tax base add to the overall quality of life in your community?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What is the character?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Development in your Community	</a:t>
            </a:r>
            <a:endParaRPr lang="en-US" dirty="0"/>
          </a:p>
        </p:txBody>
      </p:sp>
      <p:pic>
        <p:nvPicPr>
          <p:cNvPr id="6" name="Picture 5" descr="3739097366_d4b4ae35cc_b.jpg"/>
          <p:cNvPicPr>
            <a:picLocks noChangeAspect="1"/>
          </p:cNvPicPr>
          <p:nvPr/>
        </p:nvPicPr>
        <p:blipFill>
          <a:blip r:embed="rId2" cstate="screen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162550" y="1371600"/>
            <a:ext cx="3600450" cy="480060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609600"/>
          </a:xfrm>
        </p:spPr>
        <p:txBody>
          <a:bodyPr/>
          <a:lstStyle/>
          <a:p>
            <a:r>
              <a:rPr lang="en-US" dirty="0" smtClean="0"/>
              <a:t>Development Proposals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</a:t>
            </a:r>
            <a:endParaRPr lang="en-US" dirty="0"/>
          </a:p>
        </p:txBody>
      </p:sp>
      <p:pic>
        <p:nvPicPr>
          <p:cNvPr id="10" name="Picture 9" descr="P5180222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609600" y="4114800"/>
            <a:ext cx="8153400" cy="243179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Picture 10" descr="existingconditions2.gif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572000" y="1524000"/>
            <a:ext cx="4038600" cy="246408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6934200" y="1447800"/>
            <a:ext cx="685800" cy="609600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33400"/>
          </a:xfrm>
        </p:spPr>
        <p:txBody>
          <a:bodyPr/>
          <a:lstStyle/>
          <a:p>
            <a:r>
              <a:rPr lang="en-US" dirty="0" smtClean="0"/>
              <a:t>Development Proposals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</a:t>
            </a:r>
            <a:endParaRPr lang="en-US" dirty="0"/>
          </a:p>
        </p:txBody>
      </p:sp>
      <p:pic>
        <p:nvPicPr>
          <p:cNvPr id="6" name="Picture 5" descr="todd2.gif"/>
          <p:cNvPicPr>
            <a:picLocks noChangeAspect="1"/>
          </p:cNvPicPr>
          <p:nvPr/>
        </p:nvPicPr>
        <p:blipFill>
          <a:blip r:embed="rId2" cstate="screen"/>
          <a:srcRect l="11770" r="5836" b="6229"/>
          <a:stretch>
            <a:fillRect/>
          </a:stretch>
        </p:blipFill>
        <p:spPr>
          <a:xfrm>
            <a:off x="3962400" y="1143000"/>
            <a:ext cx="4572000" cy="3265714"/>
          </a:xfrm>
          <a:prstGeom prst="rect">
            <a:avLst/>
          </a:prstGeom>
        </p:spPr>
      </p:pic>
      <p:pic>
        <p:nvPicPr>
          <p:cNvPr id="8" name="Picture 7" descr="todd1.gif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85800" y="4419600"/>
            <a:ext cx="7995561" cy="1981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First, decide what you want!</a:t>
            </a:r>
          </a:p>
          <a:p>
            <a:pPr lvl="1"/>
            <a:r>
              <a:rPr lang="en-US" dirty="0" smtClean="0"/>
              <a:t>Comprehensive Plan</a:t>
            </a:r>
          </a:p>
          <a:p>
            <a:pPr lvl="1"/>
            <a:r>
              <a:rPr lang="en-US" dirty="0" smtClean="0"/>
              <a:t>Zoning</a:t>
            </a:r>
          </a:p>
          <a:p>
            <a:pPr lvl="1"/>
            <a:r>
              <a:rPr lang="en-US" dirty="0" smtClean="0"/>
              <a:t>Design Guidelines</a:t>
            </a:r>
          </a:p>
          <a:p>
            <a:pPr lvl="1"/>
            <a:r>
              <a:rPr lang="en-US" dirty="0" smtClean="0"/>
              <a:t>Focused Plans/Area Plans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ndler_Photography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886843" y="457200"/>
            <a:ext cx="7370314" cy="491594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TextBox 4"/>
          <p:cNvSpPr txBox="1"/>
          <p:nvPr/>
        </p:nvSpPr>
        <p:spPr>
          <a:xfrm>
            <a:off x="1219200" y="3733800"/>
            <a:ext cx="64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tx2">
                    <a:lumMod val="75000"/>
                  </a:schemeClr>
                </a:solidFill>
                <a:latin typeface="Script MT Bold" pitchFamily="66" charset="0"/>
              </a:rPr>
              <a:t>Thank you!</a:t>
            </a:r>
            <a:endParaRPr lang="en-US" sz="4400" dirty="0">
              <a:solidFill>
                <a:schemeClr val="tx2">
                  <a:lumMod val="75000"/>
                </a:schemeClr>
              </a:solidFill>
              <a:latin typeface="Script MT Bold" pitchFamily="66" charset="0"/>
            </a:endParaRPr>
          </a:p>
        </p:txBody>
      </p:sp>
      <p:pic>
        <p:nvPicPr>
          <p:cNvPr id="6" name="Picture 2" descr="TownofDrydenLogoWarmColors"/>
          <p:cNvPicPr>
            <a:picLocks noChangeAspect="1" noChangeArrowheads="1"/>
          </p:cNvPicPr>
          <p:nvPr/>
        </p:nvPicPr>
        <p:blipFill>
          <a:blip r:embed="rId3" cstate="screen"/>
          <a:stretch>
            <a:fillRect/>
          </a:stretch>
        </p:blipFill>
        <p:spPr bwMode="auto">
          <a:xfrm>
            <a:off x="3962400" y="4642612"/>
            <a:ext cx="1074050" cy="76758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2819400" y="5410200"/>
            <a:ext cx="4610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Dan Kwasnowski 	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hlinkClick r:id="rId4"/>
              </a:rPr>
              <a:t>dan@dryden.ny.us</a:t>
            </a:r>
            <a:endParaRPr lang="en-US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r>
              <a:rPr lang="en-US" dirty="0" smtClean="0"/>
              <a:t>Jane Nicholson	</a:t>
            </a:r>
            <a:r>
              <a:rPr lang="en-US" dirty="0" smtClean="0">
                <a:hlinkClick r:id="rId5"/>
              </a:rPr>
              <a:t>jane@dryden.ny.us</a:t>
            </a:r>
            <a:endParaRPr lang="en-US" dirty="0" smtClean="0"/>
          </a:p>
          <a:p>
            <a:r>
              <a:rPr lang="en-US" dirty="0" smtClean="0"/>
              <a:t>Mary Ann Sumner </a:t>
            </a:r>
            <a:r>
              <a:rPr lang="en-US" dirty="0" smtClean="0">
                <a:hlinkClick r:id="rId6"/>
              </a:rPr>
              <a:t>supervisor@dryden.ny.us</a:t>
            </a:r>
            <a:endParaRPr lang="en-US" dirty="0" smtClean="0"/>
          </a:p>
          <a:p>
            <a:r>
              <a:rPr lang="en-US" dirty="0" smtClean="0"/>
              <a:t>	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Town of Dryden, New York</a:t>
            </a:r>
            <a:endParaRPr lang="en-US" dirty="0"/>
          </a:p>
        </p:txBody>
      </p:sp>
      <p:pic>
        <p:nvPicPr>
          <p:cNvPr id="4" name="Picture 3" descr="1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81000" y="1752600"/>
            <a:ext cx="8382000" cy="423753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276600" y="3429000"/>
            <a:ext cx="1600200" cy="16764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Town of Dryden, New York</a:t>
            </a:r>
            <a:endParaRPr lang="en-US" dirty="0"/>
          </a:p>
        </p:txBody>
      </p:sp>
      <p:pic>
        <p:nvPicPr>
          <p:cNvPr id="4" name="Picture 3" descr="OFFICAL_MAP_amended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61862" y="0"/>
            <a:ext cx="882027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Comprehensive Plan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Population</a:t>
            </a:r>
          </a:p>
          <a:p>
            <a:r>
              <a:rPr lang="en-US" dirty="0" smtClean="0"/>
              <a:t>Land Use</a:t>
            </a:r>
          </a:p>
          <a:p>
            <a:r>
              <a:rPr lang="en-US" dirty="0" smtClean="0"/>
              <a:t>Open Space &amp; Environmental Resources</a:t>
            </a:r>
          </a:p>
          <a:p>
            <a:r>
              <a:rPr lang="en-US" dirty="0" smtClean="0"/>
              <a:t>Historic Resources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ln>
            <a:noFill/>
          </a:ln>
        </p:spPr>
        <p:txBody>
          <a:bodyPr/>
          <a:lstStyle/>
          <a:p>
            <a:r>
              <a:rPr lang="en-US" dirty="0" smtClean="0"/>
              <a:t>Recreational Resources</a:t>
            </a:r>
          </a:p>
          <a:p>
            <a:r>
              <a:rPr lang="en-US" dirty="0" smtClean="0"/>
              <a:t>Transportation</a:t>
            </a:r>
          </a:p>
          <a:p>
            <a:r>
              <a:rPr lang="en-US" dirty="0" smtClean="0"/>
              <a:t>Public &amp; Semi-Public Infrastructure</a:t>
            </a:r>
          </a:p>
          <a:p>
            <a:r>
              <a:rPr lang="en-US" dirty="0" smtClean="0"/>
              <a:t>Public Safety</a:t>
            </a:r>
          </a:p>
          <a:p>
            <a:endParaRPr lang="en-US" dirty="0"/>
          </a:p>
        </p:txBody>
      </p:sp>
      <p:pic>
        <p:nvPicPr>
          <p:cNvPr id="4" name="Picture 3" descr="Chandler_Photography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73448" y="4191000"/>
            <a:ext cx="8565752" cy="22098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TextBox 7"/>
          <p:cNvSpPr txBox="1"/>
          <p:nvPr/>
        </p:nvSpPr>
        <p:spPr>
          <a:xfrm>
            <a:off x="5867400" y="6248400"/>
            <a:ext cx="28602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Jim Schug Trail, Dryden, New York</a:t>
            </a:r>
            <a:endParaRPr lang="en-US" sz="1400" i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Guidelines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762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u="sng" dirty="0" smtClean="0"/>
              <a:t>Residential</a:t>
            </a:r>
          </a:p>
          <a:p>
            <a:endParaRPr lang="en-US" dirty="0" smtClean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4876800" y="1524000"/>
            <a:ext cx="4059936" cy="533400"/>
          </a:xfrm>
        </p:spPr>
        <p:txBody>
          <a:bodyPr/>
          <a:lstStyle/>
          <a:p>
            <a:pPr>
              <a:buNone/>
            </a:pPr>
            <a:r>
              <a:rPr lang="en-US" u="sng" dirty="0" smtClean="0"/>
              <a:t>Commercial</a:t>
            </a:r>
            <a:endParaRPr lang="en-US" u="sng" dirty="0"/>
          </a:p>
        </p:txBody>
      </p:sp>
      <p:pic>
        <p:nvPicPr>
          <p:cNvPr id="1027" name="Picture 3" descr="114-1438_IM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28600" y="2057400"/>
            <a:ext cx="2158901" cy="1376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7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438400" y="2057400"/>
            <a:ext cx="2098059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609600" y="3429000"/>
            <a:ext cx="1083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desirable</a:t>
            </a:r>
            <a:endParaRPr lang="en-US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2971800" y="3429000"/>
            <a:ext cx="1313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undesirable</a:t>
            </a:r>
            <a:endParaRPr lang="en-US" i="1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4648200" y="1676400"/>
            <a:ext cx="0" cy="4724400"/>
          </a:xfrm>
          <a:prstGeom prst="line">
            <a:avLst/>
          </a:prstGeom>
          <a:ln w="28575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1" name="Picture 7" descr="Res_Henrietta_Crop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514600" y="4114800"/>
            <a:ext cx="1981200" cy="1556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 descr="100_1248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28600" y="4114800"/>
            <a:ext cx="2133600" cy="154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328182" y="5715000"/>
            <a:ext cx="2034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minimum setbacks</a:t>
            </a:r>
            <a:endParaRPr lang="en-US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2438400" y="5715000"/>
            <a:ext cx="2162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multifamily housing</a:t>
            </a:r>
            <a:endParaRPr lang="en-US" i="1" dirty="0"/>
          </a:p>
        </p:txBody>
      </p:sp>
      <p:pic>
        <p:nvPicPr>
          <p:cNvPr id="1035" name="Picture 11" descr="MixedUse_Labels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953000" y="2057400"/>
            <a:ext cx="3505200" cy="2539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 descr="2011.301.001_View 1.jpg"/>
          <p:cNvPicPr>
            <a:picLocks noChangeAspect="1"/>
          </p:cNvPicPr>
          <p:nvPr/>
        </p:nvPicPr>
        <p:blipFill>
          <a:blip r:embed="rId7" cstate="screen"/>
          <a:srcRect/>
          <a:stretch>
            <a:fillRect/>
          </a:stretch>
        </p:blipFill>
        <p:spPr>
          <a:xfrm>
            <a:off x="5257800" y="4724400"/>
            <a:ext cx="2895600" cy="1203789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638800" y="5943600"/>
            <a:ext cx="2025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example: </a:t>
            </a:r>
            <a:r>
              <a:rPr lang="en-US" i="1" dirty="0" err="1" smtClean="0"/>
              <a:t>Xtramart</a:t>
            </a:r>
            <a:endParaRPr lang="en-US" i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en-US" u="sng" dirty="0" smtClean="0"/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r>
              <a:rPr lang="en-US" dirty="0" smtClean="0"/>
              <a:t>Zoning</a:t>
            </a:r>
            <a:endParaRPr lang="en-US" dirty="0"/>
          </a:p>
        </p:txBody>
      </p:sp>
      <p:pic>
        <p:nvPicPr>
          <p:cNvPr id="18" name="Picture 17" descr="Final_Zoning_w_Varna-Inset.gif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514600" y="304800"/>
            <a:ext cx="5392417" cy="6364820"/>
          </a:xfrm>
          <a:prstGeom prst="rect">
            <a:avLst/>
          </a:prstGeom>
        </p:spPr>
      </p:pic>
      <p:pic>
        <p:nvPicPr>
          <p:cNvPr id="19" name="Picture 18" descr="Final_Zoning_w_Varna-Inset2.gif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04800" y="6248400"/>
            <a:ext cx="4927061" cy="3996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OFFICAL_MAP_amended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891268" y="914400"/>
            <a:ext cx="7154224" cy="5562600"/>
          </a:xfrm>
          <a:ln>
            <a:solidFill>
              <a:srgbClr val="FF0000"/>
            </a:solidFill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r>
              <a:rPr lang="en-US" dirty="0" smtClean="0"/>
              <a:t>Area Planning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1524000" y="4038600"/>
            <a:ext cx="457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286000" y="3657600"/>
            <a:ext cx="3810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971800" y="3124200"/>
            <a:ext cx="3048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143000"/>
            <a:ext cx="8229600" cy="1828800"/>
          </a:xfrm>
        </p:spPr>
        <p:txBody>
          <a:bodyPr/>
          <a:lstStyle/>
          <a:p>
            <a:r>
              <a:rPr lang="en-US" dirty="0" smtClean="0"/>
              <a:t>3 Reasons to Plan:</a:t>
            </a:r>
          </a:p>
          <a:p>
            <a:pPr lvl="1"/>
            <a:r>
              <a:rPr lang="en-US" dirty="0" smtClean="0"/>
              <a:t>1. Access to Municipal Water and Sewer</a:t>
            </a:r>
          </a:p>
          <a:p>
            <a:pPr lvl="1"/>
            <a:r>
              <a:rPr lang="en-US" dirty="0" smtClean="0"/>
              <a:t>2. Development Pressure</a:t>
            </a:r>
          </a:p>
          <a:p>
            <a:pPr lvl="1"/>
            <a:r>
              <a:rPr lang="en-US" dirty="0" smtClean="0"/>
              <a:t>3. Existing Infrastructure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838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Varna Community Development Plan</a:t>
            </a:r>
            <a:endParaRPr lang="en-US" dirty="0"/>
          </a:p>
        </p:txBody>
      </p:sp>
      <p:pic>
        <p:nvPicPr>
          <p:cNvPr id="10" name="Picture 9" descr="2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143000" y="2971800"/>
            <a:ext cx="6934200" cy="3573483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6019800" y="3124200"/>
            <a:ext cx="1752600" cy="1676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5943600" y="3124200"/>
            <a:ext cx="0" cy="327660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Paper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489</TotalTime>
  <Words>265</Words>
  <Application>Microsoft Macintosh PowerPoint</Application>
  <PresentationFormat>On-screen Show (4:3)</PresentationFormat>
  <Paragraphs>81</Paragraphs>
  <Slides>23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Paper</vt:lpstr>
      <vt:lpstr>Area Planning to Facilitate Economic Development:  A Guide for Upstate, NY</vt:lpstr>
      <vt:lpstr>Development in your Community </vt:lpstr>
      <vt:lpstr>The Town of Dryden, New York</vt:lpstr>
      <vt:lpstr>The Town of Dryden, New York</vt:lpstr>
      <vt:lpstr>Comprehensive Plan</vt:lpstr>
      <vt:lpstr>Design Guidelines</vt:lpstr>
      <vt:lpstr>Zoning</vt:lpstr>
      <vt:lpstr>Area Planning</vt:lpstr>
      <vt:lpstr>Varna Community Development Plan</vt:lpstr>
      <vt:lpstr>Character Planning</vt:lpstr>
      <vt:lpstr>Character Planning</vt:lpstr>
      <vt:lpstr>Character Planning</vt:lpstr>
      <vt:lpstr>Public Outreach and Participation</vt:lpstr>
      <vt:lpstr>PowerPoint Presentation</vt:lpstr>
      <vt:lpstr>PowerPoint Presentation</vt:lpstr>
      <vt:lpstr>Small Area Master Plan and Zoning</vt:lpstr>
      <vt:lpstr>Recommendations &amp; Design Guidelines</vt:lpstr>
      <vt:lpstr>Small Area Master Plan and Zoning</vt:lpstr>
      <vt:lpstr>Implementation</vt:lpstr>
      <vt:lpstr>Implementation</vt:lpstr>
      <vt:lpstr>Implementation</vt:lpstr>
      <vt:lpstr>Resources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Jane Nicholson</dc:creator>
  <cp:lastModifiedBy>Brad DeFrees</cp:lastModifiedBy>
  <cp:revision>43</cp:revision>
  <dcterms:created xsi:type="dcterms:W3CDTF">2013-04-17T18:16:36Z</dcterms:created>
  <dcterms:modified xsi:type="dcterms:W3CDTF">2013-04-23T15:27:39Z</dcterms:modified>
</cp:coreProperties>
</file>