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6" r:id="rId3"/>
    <p:sldId id="262" r:id="rId4"/>
    <p:sldId id="263" r:id="rId5"/>
    <p:sldId id="259" r:id="rId6"/>
    <p:sldId id="265" r:id="rId7"/>
    <p:sldId id="279" r:id="rId8"/>
    <p:sldId id="267" r:id="rId9"/>
    <p:sldId id="268" r:id="rId10"/>
    <p:sldId id="274" r:id="rId11"/>
    <p:sldId id="276" r:id="rId12"/>
    <p:sldId id="270" r:id="rId13"/>
    <p:sldId id="277" r:id="rId14"/>
    <p:sldId id="273" r:id="rId15"/>
    <p:sldId id="287" r:id="rId16"/>
    <p:sldId id="284" r:id="rId17"/>
    <p:sldId id="269" r:id="rId18"/>
    <p:sldId id="280" r:id="rId19"/>
    <p:sldId id="281" r:id="rId20"/>
    <p:sldId id="271" r:id="rId21"/>
    <p:sldId id="275" r:id="rId22"/>
    <p:sldId id="272" r:id="rId23"/>
    <p:sldId id="289" r:id="rId24"/>
    <p:sldId id="260" r:id="rId25"/>
    <p:sldId id="282" r:id="rId26"/>
    <p:sldId id="290" r:id="rId27"/>
    <p:sldId id="258" r:id="rId28"/>
  </p:sldIdLst>
  <p:sldSz cx="9144000" cy="6858000" type="screen4x3"/>
  <p:notesSz cx="6858000" cy="92964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00FF00"/>
    <a:srgbClr val="99FF99"/>
    <a:srgbClr val="32BF27"/>
    <a:srgbClr val="66FF66"/>
    <a:srgbClr val="3CBA0A"/>
    <a:srgbClr val="22A225"/>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654" autoAdjust="0"/>
  </p:normalViewPr>
  <p:slideViewPr>
    <p:cSldViewPr>
      <p:cViewPr varScale="1">
        <p:scale>
          <a:sx n="46" d="100"/>
          <a:sy n="46" d="100"/>
        </p:scale>
        <p:origin x="-1206"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2830" tIns="46415" rIns="92830" bIns="46415" rtlCol="0"/>
          <a:lstStyle>
            <a:lvl1pPr algn="r">
              <a:defRPr sz="1200"/>
            </a:lvl1pPr>
          </a:lstStyle>
          <a:p>
            <a:fld id="{72A52244-816E-4003-B134-414775D05E5D}" type="datetimeFigureOut">
              <a:rPr lang="en-US" smtClean="0"/>
              <a:pPr/>
              <a:t>11/17/2010</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2830" tIns="46415" rIns="92830" bIns="464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2971800" cy="464820"/>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6"/>
            <a:ext cx="2971800" cy="464820"/>
          </a:xfrm>
          <a:prstGeom prst="rect">
            <a:avLst/>
          </a:prstGeom>
        </p:spPr>
        <p:txBody>
          <a:bodyPr vert="horz" lIns="92830" tIns="46415" rIns="92830" bIns="46415" rtlCol="0" anchor="b"/>
          <a:lstStyle>
            <a:lvl1pPr algn="r">
              <a:defRPr sz="1200"/>
            </a:lvl1pPr>
          </a:lstStyle>
          <a:p>
            <a:fld id="{EDE8CDFF-671B-451C-A002-B989C055672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 Everyone, My</a:t>
            </a:r>
            <a:r>
              <a:rPr lang="en-US" baseline="0" dirty="0" smtClean="0"/>
              <a:t> name is Ginny Williams and I am the interim associate director of continuing and non-credit programs as well as the project manager for a USFS grant that focuses on developing green infrastructure in Central new York.  Through this grant, we have developed a green infrastructure training program, or a green jobs green collar program for refugees and the unemployed in Syracuse.  The goal of this project is to find synergy between the managing stormwater management in Central New York while also developing a green collar work force, and reinvesting in our place and our people. </a:t>
            </a:r>
          </a:p>
          <a:p>
            <a:endParaRPr lang="en-US" baseline="0" dirty="0" smtClean="0"/>
          </a:p>
          <a:p>
            <a:r>
              <a:rPr lang="en-US" baseline="0" dirty="0" smtClean="0"/>
              <a:t>We are in the process of wrapping up the pilot offering of our training program, with an eye toward offering it again the mid-spring.  What I will present here is the background and status to date of the training program.  </a:t>
            </a:r>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EDE8CDFF-671B-451C-A002-B989C055672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Learn about native plants, soils, habitat, urban forestry,</a:t>
            </a:r>
            <a:r>
              <a:rPr lang="en-US" baseline="0" dirty="0" smtClean="0"/>
              <a:t> and </a:t>
            </a:r>
            <a:r>
              <a:rPr lang="en-US" baseline="0" dirty="0" err="1" smtClean="0"/>
              <a:t>hardscaping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DE8CDFF-671B-451C-A002-B989C055672A}"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Onondaga Environmental Institute is a non-profit organization whose mission is to advance environmental research, education, planning, and restoration in Central New York. </a:t>
            </a:r>
          </a:p>
          <a:p>
            <a:pPr lvl="0"/>
            <a:endParaRPr lang="en-US" dirty="0" smtClean="0"/>
          </a:p>
          <a:p>
            <a:pPr lvl="0"/>
            <a:r>
              <a:rPr lang="en-US" dirty="0" smtClean="0"/>
              <a:t>Rain </a:t>
            </a:r>
            <a:r>
              <a:rPr lang="en-US" dirty="0"/>
              <a:t>gardens</a:t>
            </a:r>
          </a:p>
          <a:p>
            <a:pPr lvl="0"/>
            <a:r>
              <a:rPr lang="en-US" dirty="0"/>
              <a:t>Rain barrels</a:t>
            </a:r>
          </a:p>
          <a:p>
            <a:pPr lvl="0"/>
            <a:r>
              <a:rPr lang="en-US" dirty="0"/>
              <a:t>Site testing and preparation</a:t>
            </a:r>
          </a:p>
          <a:p>
            <a:pPr lvl="0"/>
            <a:r>
              <a:rPr lang="en-US" dirty="0"/>
              <a:t>Hands-on projects: Design and installation opportunities</a:t>
            </a:r>
          </a:p>
          <a:p>
            <a:pPr lvl="0"/>
            <a:r>
              <a:rPr lang="en-US" dirty="0"/>
              <a:t>Various site visits</a:t>
            </a:r>
          </a:p>
          <a:p>
            <a:endParaRPr lang="en-US" dirty="0"/>
          </a:p>
        </p:txBody>
      </p:sp>
      <p:sp>
        <p:nvSpPr>
          <p:cNvPr id="4" name="Slide Number Placeholder 3"/>
          <p:cNvSpPr>
            <a:spLocks noGrp="1"/>
          </p:cNvSpPr>
          <p:nvPr>
            <p:ph type="sldNum" sz="quarter" idx="10"/>
          </p:nvPr>
        </p:nvSpPr>
        <p:spPr/>
        <p:txBody>
          <a:bodyPr/>
          <a:lstStyle/>
          <a:p>
            <a:fld id="{EDE8CDFF-671B-451C-A002-B989C055672A}"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students</a:t>
            </a:r>
            <a:r>
              <a:rPr lang="en-US" baseline="0" dirty="0" smtClean="0"/>
              <a:t> went through the New York State stormwater design manual for bioretention basins to learn how professionals design these installations, and the steps in the design.</a:t>
            </a:r>
            <a:endParaRPr lang="en-US" dirty="0"/>
          </a:p>
        </p:txBody>
      </p:sp>
      <p:sp>
        <p:nvSpPr>
          <p:cNvPr id="4" name="Slide Number Placeholder 3"/>
          <p:cNvSpPr>
            <a:spLocks noGrp="1"/>
          </p:cNvSpPr>
          <p:nvPr>
            <p:ph type="sldNum" sz="quarter" idx="10"/>
          </p:nvPr>
        </p:nvSpPr>
        <p:spPr/>
        <p:txBody>
          <a:bodyPr/>
          <a:lstStyle/>
          <a:p>
            <a:fld id="{EDE8CDFF-671B-451C-A002-B989C055672A}"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prospective</a:t>
            </a:r>
            <a:r>
              <a:rPr lang="en-US" baseline="0" dirty="0" smtClean="0"/>
              <a:t> employers that I interacted with early on in the development of this training told me – Give me someone with a positive attitude and a good work ethic, and I will teach them most of what they need to know.  I think we can all appreciate this idea.  However, we can do better than that, and we can give you a hard working person with knowledge and experience in some important areas of green infrastructure, landscaping, and design.</a:t>
            </a:r>
          </a:p>
          <a:p>
            <a:endParaRPr lang="en-US" baseline="0" dirty="0" smtClean="0"/>
          </a:p>
          <a:p>
            <a:r>
              <a:rPr lang="en-US" baseline="0" dirty="0" smtClean="0"/>
              <a:t>This is one of the things that our partners, the Northside Urban Partnership, have imbedded into their program from the beginning, a very solid </a:t>
            </a:r>
            <a:r>
              <a:rPr lang="en-US" baseline="0" dirty="0" err="1" smtClean="0"/>
              <a:t>softskill</a:t>
            </a:r>
            <a:r>
              <a:rPr lang="en-US" baseline="0" dirty="0" smtClean="0"/>
              <a:t> program, and through partnering in this effort, created a technically and instructionally robust program, with the appropriate wrap around skills</a:t>
            </a:r>
            <a:endParaRPr lang="en-US" dirty="0"/>
          </a:p>
        </p:txBody>
      </p:sp>
      <p:sp>
        <p:nvSpPr>
          <p:cNvPr id="4" name="Slide Number Placeholder 3"/>
          <p:cNvSpPr>
            <a:spLocks noGrp="1"/>
          </p:cNvSpPr>
          <p:nvPr>
            <p:ph type="sldNum" sz="quarter" idx="10"/>
          </p:nvPr>
        </p:nvSpPr>
        <p:spPr/>
        <p:txBody>
          <a:bodyPr/>
          <a:lstStyle/>
          <a:p>
            <a:fld id="{EDE8CDFF-671B-451C-A002-B989C055672A}"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73CAEED-04F2-4963-8517-D4588722F5BB}" type="slidenum">
              <a:rPr lang="en-US"/>
              <a:pPr/>
              <a:t>23</a:t>
            </a:fld>
            <a:endParaRPr lang="en-US"/>
          </a:p>
        </p:txBody>
      </p:sp>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p:txBody>
          <a:bodyPr/>
          <a:lstStyle/>
          <a:p>
            <a:r>
              <a:rPr lang="en-US" dirty="0" smtClean="0"/>
              <a:t>Karen Engel, who is visiting us from Albany, and will be one</a:t>
            </a:r>
            <a:r>
              <a:rPr lang="en-US" baseline="0" dirty="0" smtClean="0"/>
              <a:t> of our featured speakers tomorrow AM, helped to create this idea and bring it into fruition.  This program grew out of her original vision, to create a green job training program focused on green infrastructure here in Syracuse.</a:t>
            </a:r>
            <a:endParaRPr lang="en-US" dirty="0"/>
          </a:p>
        </p:txBody>
      </p:sp>
      <p:sp>
        <p:nvSpPr>
          <p:cNvPr id="78852" name="Slide Number Placeholder 3"/>
          <p:cNvSpPr txBox="1">
            <a:spLocks noGrp="1"/>
          </p:cNvSpPr>
          <p:nvPr/>
        </p:nvSpPr>
        <p:spPr bwMode="auto">
          <a:xfrm>
            <a:off x="3884613" y="8831339"/>
            <a:ext cx="2971800" cy="463442"/>
          </a:xfrm>
          <a:prstGeom prst="rect">
            <a:avLst/>
          </a:prstGeom>
          <a:noFill/>
          <a:ln w="9525">
            <a:noFill/>
            <a:miter lim="800000"/>
            <a:headEnd/>
            <a:tailEnd/>
          </a:ln>
        </p:spPr>
        <p:txBody>
          <a:bodyPr lIns="91721" tIns="45861" rIns="91721" bIns="45861" anchor="b"/>
          <a:lstStyle/>
          <a:p>
            <a:pPr algn="r" defTabSz="917839"/>
            <a:fld id="{255EA6D5-CA0C-4E33-9030-02D518997B17}" type="slidenum">
              <a:rPr lang="en-US" sz="1200"/>
              <a:pPr algn="r" defTabSz="917839"/>
              <a:t>23</a:t>
            </a:fld>
            <a:endParaRPr lang="en-US" sz="1200" dirty="0"/>
          </a:p>
        </p:txBody>
      </p:sp>
      <p:sp>
        <p:nvSpPr>
          <p:cNvPr id="6" name="Footer Placeholder 5"/>
          <p:cNvSpPr>
            <a:spLocks noGrp="1"/>
          </p:cNvSpPr>
          <p:nvPr>
            <p:ph type="ftr" sz="quarter" idx="10"/>
          </p:nvPr>
        </p:nvSpPr>
        <p:spPr/>
        <p:txBody>
          <a:bodyPr/>
          <a:lstStyle/>
          <a:p>
            <a:r>
              <a:rPr lang="en-US" smtClean="0"/>
              <a:t>SUNY ESF's "Developing New York's Green Infrastructure" Project, March 2010</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this pilot offering of the program is almost complete, and the students will be graduating on December 3</a:t>
            </a:r>
            <a:r>
              <a:rPr lang="en-US" baseline="30000" dirty="0" smtClean="0"/>
              <a:t>rd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110EE98-EDC2-4D1A-AF94-95678D4358FB}" type="slidenum">
              <a:rPr lang="en-US" smtClean="0"/>
              <a:pPr/>
              <a:t>24</a:t>
            </a:fld>
            <a:endParaRPr lang="en-US"/>
          </a:p>
        </p:txBody>
      </p:sp>
      <p:sp>
        <p:nvSpPr>
          <p:cNvPr id="5" name="Footer Placeholder 4"/>
          <p:cNvSpPr>
            <a:spLocks noGrp="1"/>
          </p:cNvSpPr>
          <p:nvPr>
            <p:ph type="ftr" sz="quarter" idx="11"/>
          </p:nvPr>
        </p:nvSpPr>
        <p:spPr/>
        <p:txBody>
          <a:bodyPr/>
          <a:lstStyle/>
          <a:p>
            <a:r>
              <a:rPr lang="en-US" smtClean="0"/>
              <a:t>SUNY ESF's "Developing New York's Green Infrastructure" Project, March 2010</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really none of this can be achieved without really great support staff, and your partners who help make it happen.</a:t>
            </a:r>
            <a:endParaRPr lang="en-US" dirty="0"/>
          </a:p>
        </p:txBody>
      </p:sp>
      <p:sp>
        <p:nvSpPr>
          <p:cNvPr id="4" name="Slide Number Placeholder 3"/>
          <p:cNvSpPr>
            <a:spLocks noGrp="1"/>
          </p:cNvSpPr>
          <p:nvPr>
            <p:ph type="sldNum" sz="quarter" idx="10"/>
          </p:nvPr>
        </p:nvSpPr>
        <p:spPr/>
        <p:txBody>
          <a:bodyPr/>
          <a:lstStyle/>
          <a:p>
            <a:fld id="{EDE8CDFF-671B-451C-A002-B989C055672A}"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Really, we have a lot of people who have been involved</a:t>
            </a:r>
            <a:r>
              <a:rPr lang="en-US" baseline="0" dirty="0" smtClean="0"/>
              <a:t> in the logistics, funding, and planning of this effort.  This training program is truly a collaborative effort, especially between the Northside Urban Partnership and SUNY ESF, The USFS, CNY Works, and the </a:t>
            </a:r>
            <a:r>
              <a:rPr lang="en-US" baseline="0" dirty="0" err="1" smtClean="0"/>
              <a:t>Centerstate</a:t>
            </a:r>
            <a:r>
              <a:rPr lang="en-US" baseline="0" dirty="0" smtClean="0"/>
              <a:t> Corporation for Economic </a:t>
            </a:r>
            <a:r>
              <a:rPr lang="en-US" baseline="0" dirty="0" smtClean="0"/>
              <a:t>Opportunity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one of the things that brought us together today – a lot of good folks working on green infrastructure related</a:t>
            </a:r>
            <a:r>
              <a:rPr lang="en-US" baseline="0" dirty="0" smtClean="0"/>
              <a:t> projects and workforce development.  A special thanks goes to Mr. John Parry who is visiting us from Durham, NH, and was instrumental in helping us secure this grant.  Mr. Parry is with the USFS, and is involved in community and urban forestry.  Ms. Karen Engel, from the Department of Environmental Conservation in Albany was instrumental in the development of the idea on which this grant is based, and was instrumental in bringing together the right people to the conversation.</a:t>
            </a:r>
            <a:endParaRPr lang="en-US" dirty="0" smtClean="0"/>
          </a:p>
          <a:p>
            <a:endParaRPr lang="en-US" dirty="0"/>
          </a:p>
        </p:txBody>
      </p:sp>
      <p:sp>
        <p:nvSpPr>
          <p:cNvPr id="4" name="Slide Number Placeholder 3"/>
          <p:cNvSpPr>
            <a:spLocks noGrp="1"/>
          </p:cNvSpPr>
          <p:nvPr>
            <p:ph type="sldNum" sz="quarter" idx="10"/>
          </p:nvPr>
        </p:nvSpPr>
        <p:spPr/>
        <p:txBody>
          <a:bodyPr/>
          <a:lstStyle/>
          <a:p>
            <a:fld id="{EDE8CDFF-671B-451C-A002-B989C055672A}"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542384-3A53-49DC-94C9-8ACEBCE5386D}" type="slidenum">
              <a:rPr lang="en-US"/>
              <a:pPr/>
              <a:t>3</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US" dirty="0"/>
              <a:t>Green Infrastructure has a lot of benefits, however, most important in Syracuse relate to </a:t>
            </a:r>
            <a:r>
              <a:rPr lang="en-US" dirty="0" err="1"/>
              <a:t>stormwater</a:t>
            </a:r>
            <a:r>
              <a:rPr lang="en-US" dirty="0"/>
              <a:t> runoff. </a:t>
            </a:r>
            <a:endParaRPr lang="en-US" dirty="0" smtClean="0"/>
          </a:p>
          <a:p>
            <a:endParaRPr lang="en-US" dirty="0" smtClean="0"/>
          </a:p>
          <a:p>
            <a:r>
              <a:rPr lang="en-US" dirty="0" smtClean="0"/>
              <a:t>Green </a:t>
            </a:r>
            <a:r>
              <a:rPr lang="en-US" dirty="0"/>
              <a:t>Infrastructure can collect rainwater, reducing the amount entering the sewer system; water that filters through vegetation and soil is cleaned of pollutants; and by collecting and holding this rainwater, green infrastructure can help reduce how often the combined sewer system overflows into Onondaga Creek and Lake</a:t>
            </a:r>
            <a:r>
              <a:rPr lang="en-US" dirty="0" smtClean="0"/>
              <a:t>.</a:t>
            </a:r>
          </a:p>
          <a:p>
            <a:endParaRPr lang="en-US" dirty="0" smtClean="0"/>
          </a:p>
          <a:p>
            <a:r>
              <a:rPr lang="en-US" dirty="0" smtClean="0"/>
              <a:t>Other benefits included:</a:t>
            </a:r>
            <a:r>
              <a:rPr lang="en-US" baseline="0" dirty="0" smtClean="0"/>
              <a:t>  </a:t>
            </a:r>
            <a:r>
              <a:rPr lang="en-US" dirty="0"/>
              <a:t>Decreasing urban heat island impacts and thus reduced energy, Improved Air Quality and human health, Additional Wildlife Habitat &amp; Recreational Space, and Increased Land Values</a:t>
            </a:r>
          </a:p>
          <a:p>
            <a:endParaRPr lang="en-US" dirty="0"/>
          </a:p>
        </p:txBody>
      </p:sp>
      <p:sp>
        <p:nvSpPr>
          <p:cNvPr id="5" name="Footer Placeholder 4"/>
          <p:cNvSpPr>
            <a:spLocks noGrp="1"/>
          </p:cNvSpPr>
          <p:nvPr>
            <p:ph type="ftr" sz="quarter" idx="10"/>
          </p:nvPr>
        </p:nvSpPr>
        <p:spPr/>
        <p:txBody>
          <a:bodyPr/>
          <a:lstStyle/>
          <a:p>
            <a:r>
              <a:rPr lang="en-US" smtClean="0"/>
              <a:t>SUNY ESF's "Developing New York's Green Infrastructure" Project, March 2010</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F1C9BB-F36B-407A-9315-E62BA8E835C7}" type="slidenum">
              <a:rPr lang="en-US"/>
              <a:pPr/>
              <a:t>4</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dirty="0" smtClean="0"/>
              <a:t>Per federal</a:t>
            </a:r>
            <a:r>
              <a:rPr lang="en-US" baseline="0" dirty="0" smtClean="0"/>
              <a:t> </a:t>
            </a:r>
            <a:r>
              <a:rPr lang="en-US" baseline="0" dirty="0" smtClean="0"/>
              <a:t>mandate, </a:t>
            </a:r>
            <a:r>
              <a:rPr lang="en-US" baseline="0" dirty="0" smtClean="0"/>
              <a:t>b</a:t>
            </a:r>
            <a:r>
              <a:rPr lang="en-US" dirty="0" smtClean="0"/>
              <a:t>y </a:t>
            </a:r>
            <a:r>
              <a:rPr lang="en-US" dirty="0"/>
              <a:t>2018 the </a:t>
            </a:r>
            <a:r>
              <a:rPr lang="en-US" dirty="0" smtClean="0"/>
              <a:t>stormwater management</a:t>
            </a:r>
            <a:r>
              <a:rPr lang="en-US" baseline="0" dirty="0" smtClean="0"/>
              <a:t> </a:t>
            </a:r>
            <a:r>
              <a:rPr lang="en-US" dirty="0" smtClean="0"/>
              <a:t>system in Syracuse must </a:t>
            </a:r>
            <a:r>
              <a:rPr lang="en-US" dirty="0"/>
              <a:t>capture 95% of all stormwater, as opposed to the 84% they now collect</a:t>
            </a:r>
            <a:r>
              <a:rPr lang="en-US" dirty="0" smtClean="0"/>
              <a:t>.  In order to achieve this, the county will be implementing a</a:t>
            </a:r>
            <a:r>
              <a:rPr lang="en-US" baseline="0" dirty="0" smtClean="0"/>
              <a:t> combination of grey and green infrastructure.  </a:t>
            </a:r>
            <a:endParaRPr lang="en-US" dirty="0" smtClean="0"/>
          </a:p>
          <a:p>
            <a:endParaRPr lang="en-US" dirty="0" smtClean="0"/>
          </a:p>
          <a:p>
            <a:r>
              <a:rPr lang="en-US" dirty="0" smtClean="0"/>
              <a:t>A great deal</a:t>
            </a:r>
            <a:r>
              <a:rPr lang="en-US" baseline="0" dirty="0" smtClean="0"/>
              <a:t> of money will be put into the design, implementation and monitoring of green infrastructure in the next 8 years and beyond.  How can be best maximize the benefit to the community, keeping the jobs and money local, employing our CNY residents.  </a:t>
            </a:r>
          </a:p>
          <a:p>
            <a:endParaRPr lang="en-US" baseline="0" dirty="0" smtClean="0"/>
          </a:p>
          <a:p>
            <a:r>
              <a:rPr lang="en-US" baseline="0" dirty="0" smtClean="0"/>
              <a:t>Additionally, how can we help developing a cohort of trainees with the knowledge, skills and abilities to make this all happen? This is one of the unifying questions of this overall effort.</a:t>
            </a:r>
            <a:endParaRPr lang="en-US" dirty="0"/>
          </a:p>
        </p:txBody>
      </p:sp>
      <p:sp>
        <p:nvSpPr>
          <p:cNvPr id="5" name="Footer Placeholder 4"/>
          <p:cNvSpPr>
            <a:spLocks noGrp="1"/>
          </p:cNvSpPr>
          <p:nvPr>
            <p:ph type="ftr" sz="quarter" idx="10"/>
          </p:nvPr>
        </p:nvSpPr>
        <p:spPr/>
        <p:txBody>
          <a:bodyPr/>
          <a:lstStyle/>
          <a:p>
            <a:r>
              <a:rPr lang="en-US" smtClean="0"/>
              <a:t>SUNY ESF's "Developing New York's Green Infrastructure" Project, March 2010</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73CAEED-04F2-4963-8517-D4588722F5BB}" type="slidenum">
              <a:rPr lang="en-US"/>
              <a:pPr/>
              <a:t>5</a:t>
            </a:fld>
            <a:endParaRPr lang="en-US"/>
          </a:p>
        </p:txBody>
      </p:sp>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p:txBody>
          <a:bodyPr/>
          <a:lstStyle/>
          <a:p>
            <a:r>
              <a:rPr lang="en-US" dirty="0" smtClean="0"/>
              <a:t>Karen Engel, who is visiting us from Albany, and will be one</a:t>
            </a:r>
            <a:r>
              <a:rPr lang="en-US" baseline="0" dirty="0" smtClean="0"/>
              <a:t> of our featured speakers tomorrow AM, helped to create this idea and bring it into fruition.  This program grew out of her original vision, to create a green job training program focused on green infrastructure here in Syracuse.</a:t>
            </a:r>
            <a:endParaRPr lang="en-US" dirty="0"/>
          </a:p>
        </p:txBody>
      </p:sp>
      <p:sp>
        <p:nvSpPr>
          <p:cNvPr id="78852" name="Slide Number Placeholder 3"/>
          <p:cNvSpPr txBox="1">
            <a:spLocks noGrp="1"/>
          </p:cNvSpPr>
          <p:nvPr/>
        </p:nvSpPr>
        <p:spPr bwMode="auto">
          <a:xfrm>
            <a:off x="3884613" y="8831339"/>
            <a:ext cx="2971800" cy="463442"/>
          </a:xfrm>
          <a:prstGeom prst="rect">
            <a:avLst/>
          </a:prstGeom>
          <a:noFill/>
          <a:ln w="9525">
            <a:noFill/>
            <a:miter lim="800000"/>
            <a:headEnd/>
            <a:tailEnd/>
          </a:ln>
        </p:spPr>
        <p:txBody>
          <a:bodyPr lIns="91721" tIns="45861" rIns="91721" bIns="45861" anchor="b"/>
          <a:lstStyle/>
          <a:p>
            <a:pPr algn="r" defTabSz="917839"/>
            <a:fld id="{255EA6D5-CA0C-4E33-9030-02D518997B17}" type="slidenum">
              <a:rPr lang="en-US" sz="1200"/>
              <a:pPr algn="r" defTabSz="917839"/>
              <a:t>5</a:t>
            </a:fld>
            <a:endParaRPr lang="en-US" sz="1200" dirty="0"/>
          </a:p>
        </p:txBody>
      </p:sp>
      <p:sp>
        <p:nvSpPr>
          <p:cNvPr id="6" name="Footer Placeholder 5"/>
          <p:cNvSpPr>
            <a:spLocks noGrp="1"/>
          </p:cNvSpPr>
          <p:nvPr>
            <p:ph type="ftr" sz="quarter" idx="10"/>
          </p:nvPr>
        </p:nvSpPr>
        <p:spPr/>
        <p:txBody>
          <a:bodyPr/>
          <a:lstStyle/>
          <a:p>
            <a:r>
              <a:rPr lang="en-US" smtClean="0"/>
              <a:t>SUNY ESF's "Developing New York's Green Infrastructure" Project, March 2010</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a:t>
            </a:r>
            <a:r>
              <a:rPr lang="en-US" baseline="0" dirty="0" err="1" smtClean="0"/>
              <a:t>northside</a:t>
            </a:r>
            <a:r>
              <a:rPr lang="en-US" baseline="0" dirty="0" smtClean="0"/>
              <a:t> Urban Partnership is really the group that are the masters of the process in workforce development.  SUNY ESF is masters of the content, with our faculty and staff that do research and design work related to green infrastructure and landscaping.</a:t>
            </a:r>
            <a:endParaRPr lang="en-US" dirty="0"/>
          </a:p>
        </p:txBody>
      </p:sp>
      <p:sp>
        <p:nvSpPr>
          <p:cNvPr id="4" name="Slide Number Placeholder 3"/>
          <p:cNvSpPr>
            <a:spLocks noGrp="1"/>
          </p:cNvSpPr>
          <p:nvPr>
            <p:ph type="sldNum" sz="quarter" idx="10"/>
          </p:nvPr>
        </p:nvSpPr>
        <p:spPr/>
        <p:txBody>
          <a:bodyPr/>
          <a:lstStyle/>
          <a:p>
            <a:fld id="{EDE8CDFF-671B-451C-A002-B989C055672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E8CDFF-671B-451C-A002-B989C055672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 week training program</a:t>
            </a:r>
          </a:p>
          <a:p>
            <a:endParaRPr lang="en-US" dirty="0" smtClean="0"/>
          </a:p>
          <a:p>
            <a:r>
              <a:rPr lang="en-US" dirty="0" smtClean="0"/>
              <a:t>The learning outcomes:</a:t>
            </a:r>
          </a:p>
          <a:p>
            <a:r>
              <a:rPr lang="en-US" dirty="0" smtClean="0"/>
              <a:t>Knowledge, skills</a:t>
            </a:r>
            <a:r>
              <a:rPr lang="en-US" baseline="0" dirty="0" smtClean="0"/>
              <a:t> and abilities in landscaping and green infrastructure design, building and maintaining</a:t>
            </a:r>
          </a:p>
          <a:p>
            <a:r>
              <a:rPr lang="en-US" baseline="0" dirty="0" smtClean="0"/>
              <a:t>We want them to understand the green of green infrastructure – the plants and the soil, the natural processes.  Thus, we spend a fair bit of time</a:t>
            </a:r>
          </a:p>
          <a:p>
            <a:r>
              <a:rPr lang="en-US" baseline="0" dirty="0" smtClean="0"/>
              <a:t>We also want them to understand that people are a part of green infrastructure, the design and how things look impact how well it is received</a:t>
            </a:r>
          </a:p>
          <a:p>
            <a:r>
              <a:rPr lang="en-US" baseline="0" dirty="0" smtClean="0"/>
              <a:t>We want them to have the hands on experience to do this on their own, to design and build </a:t>
            </a:r>
            <a:endParaRPr lang="en-US" dirty="0"/>
          </a:p>
        </p:txBody>
      </p:sp>
      <p:sp>
        <p:nvSpPr>
          <p:cNvPr id="4" name="Slide Number Placeholder 3"/>
          <p:cNvSpPr>
            <a:spLocks noGrp="1"/>
          </p:cNvSpPr>
          <p:nvPr>
            <p:ph type="sldNum" sz="quarter" idx="10"/>
          </p:nvPr>
        </p:nvSpPr>
        <p:spPr/>
        <p:txBody>
          <a:bodyPr/>
          <a:lstStyle/>
          <a:p>
            <a:fld id="{566521CA-D7C3-4516-941D-9E9F5966F6B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E8CDFF-671B-451C-A002-B989C055672A}"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2AEBB3-11C7-4CBC-A4D6-58A9D102CDDF}" type="datetimeFigureOut">
              <a:rPr lang="en-US" smtClean="0"/>
              <a:pPr/>
              <a:t>11/17/2010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77347E-CE40-4771-8BB7-AE33EF641F4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2AEBB3-11C7-4CBC-A4D6-58A9D102CDDF}" type="datetimeFigureOut">
              <a:rPr lang="en-US" smtClean="0"/>
              <a:pPr/>
              <a:t>11/17/2010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77347E-CE40-4771-8BB7-AE33EF641F4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2AEBB3-11C7-4CBC-A4D6-58A9D102CDDF}" type="datetimeFigureOut">
              <a:rPr lang="en-US" smtClean="0"/>
              <a:pPr/>
              <a:t>11/17/2010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77347E-CE40-4771-8BB7-AE33EF641F4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2AEBB3-11C7-4CBC-A4D6-58A9D102CDDF}" type="datetimeFigureOut">
              <a:rPr lang="en-US" smtClean="0"/>
              <a:pPr/>
              <a:t>11/17/2010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77347E-CE40-4771-8BB7-AE33EF641F4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2AEBB3-11C7-4CBC-A4D6-58A9D102CDDF}" type="datetimeFigureOut">
              <a:rPr lang="en-US" smtClean="0"/>
              <a:pPr/>
              <a:t>11/17/2010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77347E-CE40-4771-8BB7-AE33EF641F4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2AEBB3-11C7-4CBC-A4D6-58A9D102CDDF}" type="datetimeFigureOut">
              <a:rPr lang="en-US" smtClean="0"/>
              <a:pPr/>
              <a:t>11/17/2010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77347E-CE40-4771-8BB7-AE33EF641F4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2AEBB3-11C7-4CBC-A4D6-58A9D102CDDF}" type="datetimeFigureOut">
              <a:rPr lang="en-US" smtClean="0"/>
              <a:pPr/>
              <a:t>11/17/2010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77347E-CE40-4771-8BB7-AE33EF641F4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2AEBB3-11C7-4CBC-A4D6-58A9D102CDDF}" type="datetimeFigureOut">
              <a:rPr lang="en-US" smtClean="0"/>
              <a:pPr/>
              <a:t>11/17/2010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77347E-CE40-4771-8BB7-AE33EF641F4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AEBB3-11C7-4CBC-A4D6-58A9D102CDDF}" type="datetimeFigureOut">
              <a:rPr lang="en-US" smtClean="0"/>
              <a:pPr/>
              <a:t>11/17/2010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77347E-CE40-4771-8BB7-AE33EF641F4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2AEBB3-11C7-4CBC-A4D6-58A9D102CDDF}" type="datetimeFigureOut">
              <a:rPr lang="en-US" smtClean="0"/>
              <a:pPr/>
              <a:t>11/17/2010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77347E-CE40-4771-8BB7-AE33EF641F4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2AEBB3-11C7-4CBC-A4D6-58A9D102CDDF}" type="datetimeFigureOut">
              <a:rPr lang="en-US" smtClean="0"/>
              <a:pPr/>
              <a:t>11/17/2010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77347E-CE40-4771-8BB7-AE33EF641F4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2AEBB3-11C7-4CBC-A4D6-58A9D102CDDF}" type="datetimeFigureOut">
              <a:rPr lang="en-US" smtClean="0"/>
              <a:pPr/>
              <a:t>11/17/2010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7347E-CE40-4771-8BB7-AE33EF641F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2" Type="http://schemas.openxmlformats.org/officeDocument/2006/relationships/hyperlink" Target="http://www.esf.edu/outreach/gi/"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2209800"/>
          </a:xfrm>
        </p:spPr>
        <p:txBody>
          <a:bodyPr>
            <a:noAutofit/>
          </a:bodyPr>
          <a:lstStyle/>
          <a:p>
            <a:r>
              <a:rPr lang="en-US" b="1" dirty="0" smtClean="0">
                <a:solidFill>
                  <a:schemeClr val="accent3">
                    <a:lumMod val="50000"/>
                  </a:schemeClr>
                </a:solidFill>
                <a:effectLst>
                  <a:outerShdw blurRad="38100" dist="38100" dir="2700000" algn="tl">
                    <a:srgbClr val="000000">
                      <a:alpha val="43137"/>
                    </a:srgbClr>
                  </a:outerShdw>
                </a:effectLst>
              </a:rPr>
              <a:t>Growing Green Infrastructure in Central New York  </a:t>
            </a:r>
            <a:br>
              <a:rPr lang="en-US" b="1" dirty="0" smtClean="0">
                <a:solidFill>
                  <a:schemeClr val="accent3">
                    <a:lumMod val="50000"/>
                  </a:schemeClr>
                </a:solidFill>
                <a:effectLst>
                  <a:outerShdw blurRad="38100" dist="38100" dir="2700000" algn="tl">
                    <a:srgbClr val="000000">
                      <a:alpha val="43137"/>
                    </a:srgbClr>
                  </a:outerShdw>
                </a:effectLst>
              </a:rPr>
            </a:br>
            <a:r>
              <a:rPr lang="en-US" b="1" dirty="0" smtClean="0">
                <a:solidFill>
                  <a:schemeClr val="accent3">
                    <a:lumMod val="50000"/>
                  </a:schemeClr>
                </a:solidFill>
                <a:effectLst>
                  <a:outerShdw blurRad="38100" dist="38100" dir="2700000" algn="tl">
                    <a:srgbClr val="000000">
                      <a:alpha val="43137"/>
                    </a:srgbClr>
                  </a:outerShdw>
                </a:effectLst>
              </a:rPr>
              <a:t>through Green Job Training</a:t>
            </a:r>
            <a:endParaRPr lang="en-US" b="1" dirty="0">
              <a:solidFill>
                <a:schemeClr val="accent3">
                  <a:lumMod val="50000"/>
                </a:schemeClr>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447800" y="3124200"/>
            <a:ext cx="6400800" cy="1828800"/>
          </a:xfrm>
        </p:spPr>
        <p:txBody>
          <a:bodyPr/>
          <a:lstStyle/>
          <a:p>
            <a:r>
              <a:rPr lang="en-US" dirty="0" smtClean="0">
                <a:solidFill>
                  <a:schemeClr val="tx1"/>
                </a:solidFill>
              </a:rPr>
              <a:t>Virginia Williams</a:t>
            </a:r>
          </a:p>
          <a:p>
            <a:r>
              <a:rPr lang="en-US" dirty="0" smtClean="0">
                <a:solidFill>
                  <a:schemeClr val="tx1"/>
                </a:solidFill>
              </a:rPr>
              <a:t>SUNY ESF Outreach</a:t>
            </a:r>
            <a:endParaRPr lang="en-US" dirty="0">
              <a:solidFill>
                <a:schemeClr val="tx1"/>
              </a:solidFill>
            </a:endParaRPr>
          </a:p>
        </p:txBody>
      </p:sp>
      <p:sp>
        <p:nvSpPr>
          <p:cNvPr id="5" name="TextBox 4"/>
          <p:cNvSpPr txBox="1"/>
          <p:nvPr/>
        </p:nvSpPr>
        <p:spPr>
          <a:xfrm>
            <a:off x="1600200" y="6400800"/>
            <a:ext cx="6858000" cy="307777"/>
          </a:xfrm>
          <a:prstGeom prst="rect">
            <a:avLst/>
          </a:prstGeom>
          <a:noFill/>
        </p:spPr>
        <p:txBody>
          <a:bodyPr wrap="square" rtlCol="0">
            <a:spAutoFit/>
          </a:bodyPr>
          <a:lstStyle/>
          <a:p>
            <a:r>
              <a:rPr lang="en-US" sz="1400" dirty="0" smtClean="0"/>
              <a:t>This project has been funded in part by the US Forest Service and CNY Works</a:t>
            </a:r>
            <a:endParaRPr lang="en-US" sz="1400" dirty="0"/>
          </a:p>
        </p:txBody>
      </p:sp>
      <p:pic>
        <p:nvPicPr>
          <p:cNvPr id="7" name="Picture 6" descr="ESF2 RGB.gif"/>
          <p:cNvPicPr>
            <a:picLocks noChangeAspect="1"/>
          </p:cNvPicPr>
          <p:nvPr/>
        </p:nvPicPr>
        <p:blipFill>
          <a:blip r:embed="rId3" cstate="print"/>
          <a:stretch>
            <a:fillRect/>
          </a:stretch>
        </p:blipFill>
        <p:spPr>
          <a:xfrm>
            <a:off x="1524000" y="5029200"/>
            <a:ext cx="6576969" cy="12192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86200" cy="1143000"/>
          </a:xfrm>
        </p:spPr>
        <p:txBody>
          <a:bodyPr>
            <a:normAutofit fontScale="90000"/>
          </a:bodyPr>
          <a:lstStyle/>
          <a:p>
            <a:r>
              <a:rPr lang="en-US" dirty="0" smtClean="0"/>
              <a:t>Principles of landscape design</a:t>
            </a:r>
            <a:endParaRPr lang="en-US" dirty="0"/>
          </a:p>
        </p:txBody>
      </p:sp>
      <p:pic>
        <p:nvPicPr>
          <p:cNvPr id="7" name="Picture 6" descr="Picture 140.jpg"/>
          <p:cNvPicPr>
            <a:picLocks noChangeAspect="1"/>
          </p:cNvPicPr>
          <p:nvPr/>
        </p:nvPicPr>
        <p:blipFill>
          <a:blip r:embed="rId3" cstate="print"/>
          <a:stretch>
            <a:fillRect/>
          </a:stretch>
        </p:blipFill>
        <p:spPr>
          <a:xfrm>
            <a:off x="0" y="2743200"/>
            <a:ext cx="5596465" cy="3746394"/>
          </a:xfrm>
          <a:prstGeom prst="rect">
            <a:avLst/>
          </a:prstGeom>
        </p:spPr>
      </p:pic>
      <p:pic>
        <p:nvPicPr>
          <p:cNvPr id="8" name="Picture 7" descr="Picture 144.jpg"/>
          <p:cNvPicPr>
            <a:picLocks noChangeAspect="1"/>
          </p:cNvPicPr>
          <p:nvPr/>
        </p:nvPicPr>
        <p:blipFill>
          <a:blip r:embed="rId4" cstate="print"/>
          <a:stretch>
            <a:fillRect/>
          </a:stretch>
        </p:blipFill>
        <p:spPr>
          <a:xfrm rot="16200000">
            <a:off x="3685824" y="1343377"/>
            <a:ext cx="6283393" cy="4206240"/>
          </a:xfrm>
          <a:prstGeom prst="rect">
            <a:avLst/>
          </a:prstGeom>
          <a:ln w="28575">
            <a:solidFill>
              <a:schemeClr val="bg1"/>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3276600" cy="2392362"/>
          </a:xfrm>
        </p:spPr>
        <p:txBody>
          <a:bodyPr>
            <a:normAutofit fontScale="90000"/>
          </a:bodyPr>
          <a:lstStyle/>
          <a:p>
            <a:r>
              <a:rPr lang="en-US" dirty="0" smtClean="0"/>
              <a:t>Principles of </a:t>
            </a:r>
            <a:r>
              <a:rPr lang="en-US" dirty="0" smtClean="0"/>
              <a:t>urban </a:t>
            </a:r>
            <a:r>
              <a:rPr lang="en-US" dirty="0" smtClean="0"/>
              <a:t>forestry, </a:t>
            </a:r>
            <a:r>
              <a:rPr lang="en-US" dirty="0" smtClean="0"/>
              <a:t>soils, horticulture</a:t>
            </a:r>
            <a:endParaRPr lang="en-US" dirty="0"/>
          </a:p>
        </p:txBody>
      </p:sp>
      <p:pic>
        <p:nvPicPr>
          <p:cNvPr id="5" name="Content Placeholder 4" descr="Picture 282.jpg"/>
          <p:cNvPicPr>
            <a:picLocks noGrp="1" noChangeAspect="1"/>
          </p:cNvPicPr>
          <p:nvPr>
            <p:ph idx="1"/>
          </p:nvPr>
        </p:nvPicPr>
        <p:blipFill>
          <a:blip r:embed="rId3" cstate="print"/>
          <a:stretch>
            <a:fillRect/>
          </a:stretch>
        </p:blipFill>
        <p:spPr>
          <a:xfrm>
            <a:off x="0" y="3083267"/>
            <a:ext cx="5638800" cy="3774734"/>
          </a:xfrm>
        </p:spPr>
      </p:pic>
      <p:pic>
        <p:nvPicPr>
          <p:cNvPr id="6" name="Picture 5" descr="Picture 096.jpg"/>
          <p:cNvPicPr>
            <a:picLocks noChangeAspect="1"/>
          </p:cNvPicPr>
          <p:nvPr/>
        </p:nvPicPr>
        <p:blipFill>
          <a:blip r:embed="rId4" cstate="print"/>
          <a:stretch>
            <a:fillRect/>
          </a:stretch>
        </p:blipFill>
        <p:spPr>
          <a:xfrm>
            <a:off x="3505200" y="0"/>
            <a:ext cx="5638800" cy="377473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b="1" dirty="0" smtClean="0">
                <a:solidFill>
                  <a:schemeClr val="accent3">
                    <a:lumMod val="50000"/>
                  </a:schemeClr>
                </a:solidFill>
                <a:effectLst>
                  <a:outerShdw blurRad="38100" dist="38100" dir="2700000" algn="tl">
                    <a:srgbClr val="000000">
                      <a:alpha val="43137"/>
                    </a:srgbClr>
                  </a:outerShdw>
                </a:effectLst>
              </a:rPr>
              <a:t>Residential Green Infrastructure Design and Build</a:t>
            </a:r>
            <a:endParaRPr lang="en-US" b="1" dirty="0">
              <a:solidFill>
                <a:schemeClr val="accent3">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447800"/>
            <a:ext cx="8229600" cy="4525963"/>
          </a:xfrm>
        </p:spPr>
        <p:txBody>
          <a:bodyPr/>
          <a:lstStyle/>
          <a:p>
            <a:r>
              <a:rPr lang="en-US" dirty="0" smtClean="0"/>
              <a:t>Instructor: Amy Samuels, Onondaga Environmental Institute</a:t>
            </a:r>
            <a:endParaRPr lang="en-US" dirty="0"/>
          </a:p>
        </p:txBody>
      </p:sp>
      <p:pic>
        <p:nvPicPr>
          <p:cNvPr id="4" name="Picture 3" descr="Picture 123.jpg"/>
          <p:cNvPicPr>
            <a:picLocks noChangeAspect="1"/>
          </p:cNvPicPr>
          <p:nvPr/>
        </p:nvPicPr>
        <p:blipFill>
          <a:blip r:embed="rId3" cstate="print"/>
          <a:stretch>
            <a:fillRect/>
          </a:stretch>
        </p:blipFill>
        <p:spPr>
          <a:xfrm>
            <a:off x="3048000" y="2590800"/>
            <a:ext cx="6374460" cy="4267200"/>
          </a:xfrm>
          <a:prstGeom prst="rect">
            <a:avLst/>
          </a:prstGeom>
        </p:spPr>
      </p:pic>
      <p:pic>
        <p:nvPicPr>
          <p:cNvPr id="5" name="Content Placeholder 5" descr="Picture 127.jpg"/>
          <p:cNvPicPr>
            <a:picLocks noChangeAspect="1"/>
          </p:cNvPicPr>
          <p:nvPr/>
        </p:nvPicPr>
        <p:blipFill>
          <a:blip r:embed="rId4" cstate="print"/>
          <a:stretch>
            <a:fillRect/>
          </a:stretch>
        </p:blipFill>
        <p:spPr>
          <a:xfrm>
            <a:off x="1" y="2603465"/>
            <a:ext cx="2819400" cy="425453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971800" cy="1630362"/>
          </a:xfrm>
        </p:spPr>
        <p:txBody>
          <a:bodyPr>
            <a:normAutofit fontScale="90000"/>
          </a:bodyPr>
          <a:lstStyle/>
          <a:p>
            <a:r>
              <a:rPr lang="en-US" dirty="0" smtClean="0"/>
              <a:t>Build and install rain barrels</a:t>
            </a:r>
            <a:endParaRPr lang="en-US" dirty="0"/>
          </a:p>
        </p:txBody>
      </p:sp>
      <p:pic>
        <p:nvPicPr>
          <p:cNvPr id="6" name="Content Placeholder 5" descr="Picture 073.jpg"/>
          <p:cNvPicPr>
            <a:picLocks noGrp="1" noChangeAspect="1"/>
          </p:cNvPicPr>
          <p:nvPr>
            <p:ph idx="1"/>
          </p:nvPr>
        </p:nvPicPr>
        <p:blipFill>
          <a:blip r:embed="rId2" cstate="print"/>
          <a:stretch>
            <a:fillRect/>
          </a:stretch>
        </p:blipFill>
        <p:spPr>
          <a:xfrm>
            <a:off x="0" y="2332037"/>
            <a:ext cx="6761006" cy="4525963"/>
          </a:xfrm>
        </p:spPr>
      </p:pic>
      <p:pic>
        <p:nvPicPr>
          <p:cNvPr id="12" name="Picture 11" descr="Picture 056.jpg"/>
          <p:cNvPicPr>
            <a:picLocks noChangeAspect="1"/>
          </p:cNvPicPr>
          <p:nvPr/>
        </p:nvPicPr>
        <p:blipFill>
          <a:blip r:embed="rId3" cstate="print"/>
          <a:stretch>
            <a:fillRect/>
          </a:stretch>
        </p:blipFill>
        <p:spPr>
          <a:xfrm>
            <a:off x="3733800" y="0"/>
            <a:ext cx="5410200" cy="362170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533400"/>
            <a:ext cx="3048000" cy="1143000"/>
          </a:xfrm>
        </p:spPr>
        <p:txBody>
          <a:bodyPr>
            <a:normAutofit fontScale="90000"/>
          </a:bodyPr>
          <a:lstStyle/>
          <a:p>
            <a:r>
              <a:rPr lang="en-US" dirty="0" smtClean="0"/>
              <a:t>Design and build rain gardens</a:t>
            </a:r>
            <a:endParaRPr lang="en-US" dirty="0"/>
          </a:p>
        </p:txBody>
      </p:sp>
      <p:pic>
        <p:nvPicPr>
          <p:cNvPr id="10" name="Picture 9" descr="Picture 049.jpg"/>
          <p:cNvPicPr>
            <a:picLocks noChangeAspect="1"/>
          </p:cNvPicPr>
          <p:nvPr/>
        </p:nvPicPr>
        <p:blipFill>
          <a:blip r:embed="rId2" cstate="print"/>
          <a:stretch>
            <a:fillRect/>
          </a:stretch>
        </p:blipFill>
        <p:spPr>
          <a:xfrm>
            <a:off x="2864556" y="2654405"/>
            <a:ext cx="6279444" cy="4203595"/>
          </a:xfrm>
          <a:prstGeom prst="rect">
            <a:avLst/>
          </a:prstGeom>
        </p:spPr>
      </p:pic>
      <p:pic>
        <p:nvPicPr>
          <p:cNvPr id="9" name="Content Placeholder 8" descr="Picture 103.jpg"/>
          <p:cNvPicPr>
            <a:picLocks noGrp="1" noChangeAspect="1"/>
          </p:cNvPicPr>
          <p:nvPr>
            <p:ph idx="1"/>
          </p:nvPr>
        </p:nvPicPr>
        <p:blipFill>
          <a:blip r:embed="rId3" cstate="print"/>
          <a:stretch>
            <a:fillRect/>
          </a:stretch>
        </p:blipFill>
        <p:spPr>
          <a:xfrm>
            <a:off x="0" y="1"/>
            <a:ext cx="5691481" cy="3810000"/>
          </a:xfrm>
          <a:ln w="38100">
            <a:solidFill>
              <a:schemeClr val="bg1"/>
            </a:solidFill>
          </a:ln>
        </p:spPr>
      </p:pic>
      <p:sp>
        <p:nvSpPr>
          <p:cNvPr id="11" name="Title 1"/>
          <p:cNvSpPr txBox="1">
            <a:spLocks/>
          </p:cNvSpPr>
          <p:nvPr/>
        </p:nvSpPr>
        <p:spPr>
          <a:xfrm>
            <a:off x="0" y="4343400"/>
            <a:ext cx="2819400" cy="21336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Site Assessment and sizing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icture 1355.jpg"/>
          <p:cNvPicPr>
            <a:picLocks noGrp="1" noChangeAspect="1"/>
          </p:cNvPicPr>
          <p:nvPr>
            <p:ph idx="1"/>
          </p:nvPr>
        </p:nvPicPr>
        <p:blipFill>
          <a:blip r:embed="rId2" cstate="print"/>
          <a:stretch>
            <a:fillRect/>
          </a:stretch>
        </p:blipFill>
        <p:spPr>
          <a:xfrm>
            <a:off x="0" y="228600"/>
            <a:ext cx="6761006" cy="4525963"/>
          </a:xfrm>
        </p:spPr>
      </p:pic>
      <p:pic>
        <p:nvPicPr>
          <p:cNvPr id="6" name="Content Placeholder 3" descr="Picture 1357.jpg"/>
          <p:cNvPicPr>
            <a:picLocks noChangeAspect="1"/>
          </p:cNvPicPr>
          <p:nvPr/>
        </p:nvPicPr>
        <p:blipFill>
          <a:blip r:embed="rId3" cstate="print"/>
          <a:stretch>
            <a:fillRect/>
          </a:stretch>
        </p:blipFill>
        <p:spPr>
          <a:xfrm rot="16200000">
            <a:off x="2540079" y="1214515"/>
            <a:ext cx="6761006" cy="4525963"/>
          </a:xfrm>
          <a:prstGeom prst="rect">
            <a:avLst/>
          </a:prstGeom>
          <a:ln w="381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8" name="Content Placeholder 7"/>
          <p:cNvSpPr>
            <a:spLocks noGrp="1"/>
          </p:cNvSpPr>
          <p:nvPr>
            <p:ph idx="1"/>
          </p:nvPr>
        </p:nvSpPr>
        <p:spPr/>
        <p:txBody>
          <a:bodyPr/>
          <a:lstStyle/>
          <a:p>
            <a:endParaRPr lang="en-US" dirty="0"/>
          </a:p>
        </p:txBody>
      </p:sp>
      <p:pic>
        <p:nvPicPr>
          <p:cNvPr id="9" name="Content Placeholder 3" descr="Picture 1370.jpg"/>
          <p:cNvPicPr>
            <a:picLocks noChangeAspect="1"/>
          </p:cNvPicPr>
          <p:nvPr/>
        </p:nvPicPr>
        <p:blipFill>
          <a:blip r:embed="rId2" cstate="print"/>
          <a:stretch>
            <a:fillRect/>
          </a:stretch>
        </p:blipFill>
        <p:spPr>
          <a:xfrm>
            <a:off x="0" y="2332037"/>
            <a:ext cx="6761006" cy="4525963"/>
          </a:xfrm>
          <a:prstGeom prst="rect">
            <a:avLst/>
          </a:prstGeom>
        </p:spPr>
      </p:pic>
      <p:pic>
        <p:nvPicPr>
          <p:cNvPr id="10" name="Content Placeholder 3" descr="Picture 1371.jpg"/>
          <p:cNvPicPr>
            <a:picLocks noChangeAspect="1"/>
          </p:cNvPicPr>
          <p:nvPr/>
        </p:nvPicPr>
        <p:blipFill>
          <a:blip r:embed="rId3" cstate="print"/>
          <a:stretch>
            <a:fillRect/>
          </a:stretch>
        </p:blipFill>
        <p:spPr>
          <a:xfrm>
            <a:off x="2182097" y="0"/>
            <a:ext cx="6961903" cy="4660448"/>
          </a:xfrm>
          <a:prstGeom prst="rect">
            <a:avLst/>
          </a:prstGeom>
          <a:ln w="381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3">
                    <a:lumMod val="50000"/>
                  </a:schemeClr>
                </a:solidFill>
                <a:effectLst>
                  <a:outerShdw blurRad="38100" dist="38100" dir="2700000" algn="tl">
                    <a:srgbClr val="000000">
                      <a:alpha val="43137"/>
                    </a:srgbClr>
                  </a:outerShdw>
                </a:effectLst>
              </a:rPr>
              <a:t>Engineering Design for </a:t>
            </a:r>
            <a:br>
              <a:rPr lang="en-US" b="1" dirty="0" smtClean="0">
                <a:solidFill>
                  <a:schemeClr val="accent3">
                    <a:lumMod val="50000"/>
                  </a:schemeClr>
                </a:solidFill>
                <a:effectLst>
                  <a:outerShdw blurRad="38100" dist="38100" dir="2700000" algn="tl">
                    <a:srgbClr val="000000">
                      <a:alpha val="43137"/>
                    </a:srgbClr>
                  </a:outerShdw>
                </a:effectLst>
              </a:rPr>
            </a:br>
            <a:r>
              <a:rPr lang="en-US" b="1" dirty="0" smtClean="0">
                <a:solidFill>
                  <a:schemeClr val="accent3">
                    <a:lumMod val="50000"/>
                  </a:schemeClr>
                </a:solidFill>
                <a:effectLst>
                  <a:outerShdw blurRad="38100" dist="38100" dir="2700000" algn="tl">
                    <a:srgbClr val="000000">
                      <a:alpha val="43137"/>
                    </a:srgbClr>
                  </a:outerShdw>
                </a:effectLst>
              </a:rPr>
              <a:t>Green </a:t>
            </a:r>
            <a:r>
              <a:rPr lang="en-US" b="1" dirty="0" smtClean="0">
                <a:solidFill>
                  <a:schemeClr val="accent3">
                    <a:lumMod val="50000"/>
                  </a:schemeClr>
                </a:solidFill>
                <a:effectLst>
                  <a:outerShdw blurRad="38100" dist="38100" dir="2700000" algn="tl">
                    <a:srgbClr val="000000">
                      <a:alpha val="43137"/>
                    </a:srgbClr>
                  </a:outerShdw>
                </a:effectLst>
              </a:rPr>
              <a:t>Infrastructure </a:t>
            </a:r>
            <a:endParaRPr lang="en-US" b="1" dirty="0">
              <a:solidFill>
                <a:schemeClr val="accent3">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2400" y="1600200"/>
            <a:ext cx="8839200" cy="4525963"/>
          </a:xfrm>
        </p:spPr>
        <p:txBody>
          <a:bodyPr/>
          <a:lstStyle/>
          <a:p>
            <a:r>
              <a:rPr lang="en-US" dirty="0" smtClean="0"/>
              <a:t>Instructor: Dr. Ted Endreny, Professor</a:t>
            </a:r>
            <a:r>
              <a:rPr lang="en-US" dirty="0" smtClean="0"/>
              <a:t>, in the Environmental Resources Engineering Department at SUNY ESF  </a:t>
            </a:r>
            <a:r>
              <a:rPr lang="en-US" dirty="0" smtClean="0"/>
              <a:t>SUNY ESF </a:t>
            </a:r>
            <a:endParaRPr lang="en-US" dirty="0"/>
          </a:p>
        </p:txBody>
      </p:sp>
      <p:pic>
        <p:nvPicPr>
          <p:cNvPr id="4" name="Picture 3" descr="Picture 027.jpg"/>
          <p:cNvPicPr>
            <a:picLocks noChangeAspect="1"/>
          </p:cNvPicPr>
          <p:nvPr/>
        </p:nvPicPr>
        <p:blipFill>
          <a:blip r:embed="rId2" cstate="print"/>
          <a:stretch>
            <a:fillRect/>
          </a:stretch>
        </p:blipFill>
        <p:spPr>
          <a:xfrm>
            <a:off x="4572000" y="3200400"/>
            <a:ext cx="4572000" cy="3060595"/>
          </a:xfrm>
          <a:prstGeom prst="rect">
            <a:avLst/>
          </a:prstGeom>
        </p:spPr>
      </p:pic>
      <p:pic>
        <p:nvPicPr>
          <p:cNvPr id="6" name="Picture 5" descr="Picture 025.jpg"/>
          <p:cNvPicPr>
            <a:picLocks noChangeAspect="1"/>
          </p:cNvPicPr>
          <p:nvPr/>
        </p:nvPicPr>
        <p:blipFill>
          <a:blip r:embed="rId3" cstate="print"/>
          <a:stretch>
            <a:fillRect/>
          </a:stretch>
        </p:blipFill>
        <p:spPr>
          <a:xfrm>
            <a:off x="0" y="3200400"/>
            <a:ext cx="4439356" cy="29718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effectLst>
                  <a:outerShdw blurRad="38100" dist="38100" dir="2700000" algn="tl">
                    <a:srgbClr val="000000">
                      <a:alpha val="43137"/>
                    </a:srgbClr>
                  </a:outerShdw>
                </a:effectLst>
              </a:rPr>
              <a:t>Design and Engineering</a:t>
            </a:r>
            <a:endParaRPr lang="en-US" b="1" dirty="0">
              <a:solidFill>
                <a:schemeClr val="accent3">
                  <a:lumMod val="50000"/>
                </a:schemeClr>
              </a:solidFill>
              <a:effectLst>
                <a:outerShdw blurRad="38100" dist="38100" dir="2700000" algn="tl">
                  <a:srgbClr val="000000">
                    <a:alpha val="43137"/>
                  </a:srgbClr>
                </a:outerShdw>
              </a:effectLst>
            </a:endParaRPr>
          </a:p>
        </p:txBody>
      </p:sp>
      <p:pic>
        <p:nvPicPr>
          <p:cNvPr id="4" name="Content Placeholder 3" descr="Picture 028.jpg"/>
          <p:cNvPicPr>
            <a:picLocks noGrp="1" noChangeAspect="1"/>
          </p:cNvPicPr>
          <p:nvPr>
            <p:ph idx="1"/>
          </p:nvPr>
        </p:nvPicPr>
        <p:blipFill>
          <a:blip r:embed="rId3" cstate="print"/>
          <a:stretch>
            <a:fillRect/>
          </a:stretch>
        </p:blipFill>
        <p:spPr>
          <a:xfrm>
            <a:off x="0" y="1295400"/>
            <a:ext cx="5919140" cy="3962400"/>
          </a:xfrm>
        </p:spPr>
      </p:pic>
      <p:pic>
        <p:nvPicPr>
          <p:cNvPr id="5" name="Picture 4" descr="Picture 023.jpg"/>
          <p:cNvPicPr>
            <a:picLocks noChangeAspect="1"/>
          </p:cNvPicPr>
          <p:nvPr/>
        </p:nvPicPr>
        <p:blipFill>
          <a:blip r:embed="rId4" cstate="print"/>
          <a:stretch>
            <a:fillRect/>
          </a:stretch>
        </p:blipFill>
        <p:spPr>
          <a:xfrm>
            <a:off x="3429000" y="2971800"/>
            <a:ext cx="5486400" cy="3672714"/>
          </a:xfrm>
          <a:prstGeom prst="rect">
            <a:avLst/>
          </a:prstGeom>
          <a:ln w="381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effectLst>
                  <a:outerShdw blurRad="38100" dist="38100" dir="2700000" algn="tl">
                    <a:srgbClr val="000000">
                      <a:alpha val="43137"/>
                    </a:srgbClr>
                  </a:outerShdw>
                </a:effectLst>
              </a:rPr>
              <a:t>Soft Skills</a:t>
            </a:r>
            <a:endParaRPr lang="en-US" b="1" dirty="0">
              <a:solidFill>
                <a:schemeClr val="accent3">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English as a second language </a:t>
            </a:r>
          </a:p>
          <a:p>
            <a:r>
              <a:rPr lang="en-US" dirty="0" smtClean="0"/>
              <a:t>Job readiness (resume, interviewing)</a:t>
            </a:r>
          </a:p>
          <a:p>
            <a:r>
              <a:rPr lang="en-US" dirty="0" smtClean="0"/>
              <a:t>Work place communication </a:t>
            </a:r>
          </a:p>
          <a:p>
            <a:r>
              <a:rPr lang="en-US" dirty="0" smtClean="0"/>
              <a:t>Financial literacy</a:t>
            </a:r>
          </a:p>
          <a:p>
            <a:r>
              <a:rPr lang="en-US" dirty="0" smtClean="0"/>
              <a:t>Teambuilding</a:t>
            </a:r>
          </a:p>
          <a:p>
            <a:endParaRPr lang="en-US" dirty="0" smtClean="0"/>
          </a:p>
          <a:p>
            <a:r>
              <a:rPr lang="en-US" dirty="0" smtClean="0"/>
              <a:t>OSHA 10-hour training</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effectLst>
                  <a:outerShdw blurRad="38100" dist="38100" dir="2700000" algn="tl">
                    <a:srgbClr val="000000">
                      <a:alpha val="43137"/>
                    </a:srgbClr>
                  </a:outerShdw>
                </a:effectLst>
              </a:rPr>
              <a:t>Partnerships and funders</a:t>
            </a:r>
            <a:endParaRPr lang="en-US" b="1" dirty="0">
              <a:solidFill>
                <a:schemeClr val="accent3">
                  <a:lumMod val="50000"/>
                </a:schemeClr>
              </a:solidFill>
              <a:effectLst>
                <a:outerShdw blurRad="38100" dist="38100" dir="2700000" algn="tl">
                  <a:srgbClr val="000000">
                    <a:alpha val="43137"/>
                  </a:srgbClr>
                </a:outerShdw>
              </a:effectLst>
            </a:endParaRPr>
          </a:p>
        </p:txBody>
      </p:sp>
      <p:pic>
        <p:nvPicPr>
          <p:cNvPr id="8" name="Content Placeholder 7" descr="NorthsideUP.jpg"/>
          <p:cNvPicPr>
            <a:picLocks noGrp="1" noChangeAspect="1"/>
          </p:cNvPicPr>
          <p:nvPr>
            <p:ph idx="1"/>
          </p:nvPr>
        </p:nvPicPr>
        <p:blipFill>
          <a:blip r:embed="rId3" cstate="print"/>
          <a:stretch>
            <a:fillRect/>
          </a:stretch>
        </p:blipFill>
        <p:spPr>
          <a:xfrm>
            <a:off x="533400" y="1600199"/>
            <a:ext cx="3429000" cy="2926773"/>
          </a:xfrm>
        </p:spPr>
      </p:pic>
      <p:pic>
        <p:nvPicPr>
          <p:cNvPr id="4" name="Picture 8" descr="cnyworks logo (highest res).PNG"/>
          <p:cNvPicPr>
            <a:picLocks noChangeAspect="1"/>
          </p:cNvPicPr>
          <p:nvPr/>
        </p:nvPicPr>
        <p:blipFill>
          <a:blip r:embed="rId4" cstate="print"/>
          <a:srcRect/>
          <a:stretch>
            <a:fillRect/>
          </a:stretch>
        </p:blipFill>
        <p:spPr bwMode="auto">
          <a:xfrm>
            <a:off x="1828800" y="5105400"/>
            <a:ext cx="3124200" cy="1206908"/>
          </a:xfrm>
          <a:prstGeom prst="rect">
            <a:avLst/>
          </a:prstGeom>
          <a:noFill/>
          <a:ln w="9525">
            <a:noFill/>
            <a:miter lim="800000"/>
            <a:headEnd/>
            <a:tailEnd/>
          </a:ln>
        </p:spPr>
      </p:pic>
      <p:pic>
        <p:nvPicPr>
          <p:cNvPr id="16386" name="Picture 2" descr="http://www.arb.ca.gov/carpa/images/usfs-logo.jpg"/>
          <p:cNvPicPr>
            <a:picLocks noChangeAspect="1" noChangeArrowheads="1"/>
          </p:cNvPicPr>
          <p:nvPr/>
        </p:nvPicPr>
        <p:blipFill>
          <a:blip r:embed="rId5" cstate="print"/>
          <a:srcRect/>
          <a:stretch>
            <a:fillRect/>
          </a:stretch>
        </p:blipFill>
        <p:spPr bwMode="auto">
          <a:xfrm>
            <a:off x="5181600" y="1447800"/>
            <a:ext cx="2872828" cy="3048000"/>
          </a:xfrm>
          <a:prstGeom prst="rect">
            <a:avLst/>
          </a:prstGeom>
          <a:noFill/>
        </p:spPr>
      </p:pic>
      <p:pic>
        <p:nvPicPr>
          <p:cNvPr id="16388" name="Picture 4" descr="http://3.bp.blogspot.com/_2iacfFTUzCM/S_Z3qSSdbII/AAAAAAAAA7Q/D0GLwsSMPNI/s1600/CEO_logo_RGB.jpg"/>
          <p:cNvPicPr>
            <a:picLocks noChangeAspect="1" noChangeArrowheads="1"/>
          </p:cNvPicPr>
          <p:nvPr/>
        </p:nvPicPr>
        <p:blipFill>
          <a:blip r:embed="rId6" cstate="print"/>
          <a:srcRect/>
          <a:stretch>
            <a:fillRect/>
          </a:stretch>
        </p:blipFill>
        <p:spPr bwMode="auto">
          <a:xfrm>
            <a:off x="6248400" y="4953000"/>
            <a:ext cx="2451100" cy="91951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effectLst>
                  <a:outerShdw blurRad="38100" dist="38100" dir="2700000" algn="tl">
                    <a:srgbClr val="000000">
                      <a:alpha val="43137"/>
                    </a:srgbClr>
                  </a:outerShdw>
                </a:effectLst>
              </a:rPr>
              <a:t>Internships</a:t>
            </a:r>
            <a:endParaRPr lang="en-US" b="1" dirty="0">
              <a:solidFill>
                <a:schemeClr val="accent3">
                  <a:lumMod val="50000"/>
                </a:schemeClr>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p:txBody>
          <a:bodyPr/>
          <a:lstStyle/>
          <a:p>
            <a:r>
              <a:rPr lang="en-US" dirty="0" smtClean="0"/>
              <a:t>All students placed in a 2-week internship</a:t>
            </a:r>
          </a:p>
          <a:p>
            <a:r>
              <a:rPr lang="en-US" dirty="0" smtClean="0"/>
              <a:t>Landscaping design and build firms</a:t>
            </a:r>
          </a:p>
          <a:p>
            <a:r>
              <a:rPr lang="en-US" dirty="0" smtClean="0"/>
              <a:t>Landscaping</a:t>
            </a:r>
          </a:p>
          <a:p>
            <a:r>
              <a:rPr lang="en-US" dirty="0" smtClean="0"/>
              <a:t>Nurseries and gardens</a:t>
            </a:r>
          </a:p>
          <a:p>
            <a:endParaRPr lang="en-US" dirty="0" smtClean="0"/>
          </a:p>
          <a:p>
            <a:r>
              <a:rPr lang="en-US" dirty="0" smtClean="0"/>
              <a:t>Develop relationships with industry </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609600"/>
            <a:ext cx="3200400" cy="1143000"/>
          </a:xfrm>
        </p:spPr>
        <p:txBody>
          <a:bodyPr>
            <a:noAutofit/>
          </a:bodyPr>
          <a:lstStyle/>
          <a:p>
            <a:r>
              <a:rPr lang="en-US" sz="3200" dirty="0" smtClean="0"/>
              <a:t>And to hopefully have some fun along the way!</a:t>
            </a:r>
            <a:endParaRPr lang="en-US" sz="3200" dirty="0"/>
          </a:p>
        </p:txBody>
      </p:sp>
      <p:pic>
        <p:nvPicPr>
          <p:cNvPr id="4" name="Content Placeholder 3" descr="Picture 016.jpg"/>
          <p:cNvPicPr>
            <a:picLocks noGrp="1" noChangeAspect="1"/>
          </p:cNvPicPr>
          <p:nvPr>
            <p:ph idx="1"/>
          </p:nvPr>
        </p:nvPicPr>
        <p:blipFill>
          <a:blip r:embed="rId2" cstate="print"/>
          <a:stretch>
            <a:fillRect/>
          </a:stretch>
        </p:blipFill>
        <p:spPr>
          <a:xfrm>
            <a:off x="0" y="3856037"/>
            <a:ext cx="4484414" cy="3001963"/>
          </a:xfrm>
        </p:spPr>
      </p:pic>
      <p:pic>
        <p:nvPicPr>
          <p:cNvPr id="5" name="Picture 4" descr="Picture 010.jpg"/>
          <p:cNvPicPr>
            <a:picLocks noChangeAspect="1"/>
          </p:cNvPicPr>
          <p:nvPr/>
        </p:nvPicPr>
        <p:blipFill>
          <a:blip r:embed="rId3" cstate="print"/>
          <a:stretch>
            <a:fillRect/>
          </a:stretch>
        </p:blipFill>
        <p:spPr>
          <a:xfrm>
            <a:off x="0" y="0"/>
            <a:ext cx="5482637" cy="3670195"/>
          </a:xfrm>
          <a:prstGeom prst="rect">
            <a:avLst/>
          </a:prstGeom>
        </p:spPr>
      </p:pic>
      <p:pic>
        <p:nvPicPr>
          <p:cNvPr id="6" name="Content Placeholder 3" descr="Picture 006.jpg"/>
          <p:cNvPicPr>
            <a:picLocks noChangeAspect="1"/>
          </p:cNvPicPr>
          <p:nvPr/>
        </p:nvPicPr>
        <p:blipFill>
          <a:blip r:embed="rId4" cstate="print"/>
          <a:stretch>
            <a:fillRect/>
          </a:stretch>
        </p:blipFill>
        <p:spPr>
          <a:xfrm>
            <a:off x="4431926" y="2332037"/>
            <a:ext cx="4712073" cy="3154363"/>
          </a:xfrm>
          <a:prstGeom prst="rect">
            <a:avLst/>
          </a:prstGeom>
          <a:ln w="28575">
            <a:solidFill>
              <a:schemeClr val="bg1"/>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icture 001.jpg"/>
          <p:cNvPicPr>
            <a:picLocks noChangeAspect="1"/>
          </p:cNvPicPr>
          <p:nvPr/>
        </p:nvPicPr>
        <p:blipFill>
          <a:blip r:embed="rId2" cstate="print"/>
          <a:stretch>
            <a:fillRect/>
          </a:stretch>
        </p:blipFill>
        <p:spPr>
          <a:xfrm>
            <a:off x="132644" y="609600"/>
            <a:ext cx="8651052" cy="57912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533400" y="228600"/>
            <a:ext cx="8229600" cy="1143000"/>
          </a:xfrm>
        </p:spPr>
        <p:txBody>
          <a:bodyPr>
            <a:noAutofit/>
          </a:bodyPr>
          <a:lstStyle/>
          <a:p>
            <a:r>
              <a:rPr lang="en-US" sz="4000" b="1" dirty="0" smtClean="0">
                <a:solidFill>
                  <a:schemeClr val="accent3">
                    <a:lumMod val="50000"/>
                  </a:schemeClr>
                </a:solidFill>
                <a:effectLst>
                  <a:outerShdw blurRad="38100" dist="38100" dir="2700000" algn="tl">
                    <a:srgbClr val="000000">
                      <a:alpha val="43137"/>
                    </a:srgbClr>
                  </a:outerShdw>
                </a:effectLst>
              </a:rPr>
              <a:t>All while working towards these project goals:</a:t>
            </a:r>
            <a:endParaRPr lang="en-US" sz="4000" b="1" dirty="0">
              <a:solidFill>
                <a:schemeClr val="accent3">
                  <a:lumMod val="50000"/>
                </a:schemeClr>
              </a:solidFill>
              <a:effectLst>
                <a:outerShdw blurRad="38100" dist="38100" dir="2700000" algn="tl">
                  <a:srgbClr val="000000">
                    <a:alpha val="43137"/>
                  </a:srgbClr>
                </a:outerShdw>
              </a:effectLst>
            </a:endParaRPr>
          </a:p>
        </p:txBody>
      </p:sp>
      <p:sp>
        <p:nvSpPr>
          <p:cNvPr id="5123" name="Rectangle 3"/>
          <p:cNvSpPr>
            <a:spLocks noGrp="1" noChangeArrowheads="1"/>
          </p:cNvSpPr>
          <p:nvPr>
            <p:ph type="body" idx="4294967295"/>
          </p:nvPr>
        </p:nvSpPr>
        <p:spPr>
          <a:xfrm>
            <a:off x="152400" y="1600200"/>
            <a:ext cx="8686800" cy="4876800"/>
          </a:xfrm>
        </p:spPr>
        <p:txBody>
          <a:bodyPr>
            <a:normAutofit fontScale="92500" lnSpcReduction="20000"/>
          </a:bodyPr>
          <a:lstStyle/>
          <a:p>
            <a:pPr lvl="1"/>
            <a:r>
              <a:rPr lang="en-US" sz="3200" dirty="0" smtClean="0"/>
              <a:t>Create a successful local “green-collar” workforce program</a:t>
            </a:r>
          </a:p>
          <a:p>
            <a:pPr lvl="1"/>
            <a:r>
              <a:rPr lang="en-US" sz="3200" dirty="0" smtClean="0"/>
              <a:t>Build a replicable job training model for urban neighborhoods</a:t>
            </a:r>
          </a:p>
          <a:p>
            <a:pPr lvl="1"/>
            <a:r>
              <a:rPr lang="en-US" sz="3200" dirty="0" smtClean="0"/>
              <a:t>Address poverty and unemployment</a:t>
            </a:r>
          </a:p>
          <a:p>
            <a:pPr lvl="1"/>
            <a:r>
              <a:rPr lang="en-US" sz="3200" dirty="0" smtClean="0"/>
              <a:t>Support local green businesses and industry</a:t>
            </a:r>
          </a:p>
          <a:p>
            <a:pPr lvl="1"/>
            <a:r>
              <a:rPr lang="en-US" sz="3200" dirty="0" smtClean="0"/>
              <a:t>Promote environmentally sustainable development</a:t>
            </a:r>
          </a:p>
          <a:p>
            <a:pPr lvl="1"/>
            <a:r>
              <a:rPr lang="en-US" sz="3200" dirty="0" smtClean="0"/>
              <a:t>Revitalize and reinvest in the physical infrastructure</a:t>
            </a:r>
          </a:p>
          <a:p>
            <a:pPr lvl="1"/>
            <a:r>
              <a:rPr lang="en-US" sz="3200" dirty="0" smtClean="0"/>
              <a:t>Invest in our community and our human capital</a:t>
            </a:r>
          </a:p>
          <a:p>
            <a:pPr lvl="1"/>
            <a:endParaRPr lang="en-US" sz="3200" dirty="0"/>
          </a:p>
          <a:p>
            <a:pPr lvl="1"/>
            <a:endParaRPr lang="en-US" sz="2400" dirty="0"/>
          </a:p>
          <a:p>
            <a:endParaRPr lang="en-US" sz="2000" dirty="0"/>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6172200" cy="1143000"/>
          </a:xfrm>
        </p:spPr>
        <p:txBody>
          <a:bodyPr>
            <a:normAutofit/>
          </a:bodyPr>
          <a:lstStyle/>
          <a:p>
            <a:r>
              <a:rPr lang="en-US" b="1" dirty="0" smtClean="0">
                <a:solidFill>
                  <a:schemeClr val="accent3">
                    <a:lumMod val="50000"/>
                  </a:schemeClr>
                </a:solidFill>
                <a:effectLst>
                  <a:outerShdw blurRad="38100" dist="38100" dir="2700000" algn="tl">
                    <a:srgbClr val="000000">
                      <a:alpha val="43137"/>
                    </a:srgbClr>
                  </a:outerShdw>
                </a:effectLst>
              </a:rPr>
              <a:t>Project status to date</a:t>
            </a:r>
            <a:endParaRPr lang="en-US" b="1" dirty="0">
              <a:solidFill>
                <a:schemeClr val="accent3">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33400" y="1600200"/>
            <a:ext cx="8229600" cy="4830763"/>
          </a:xfrm>
        </p:spPr>
        <p:txBody>
          <a:bodyPr>
            <a:normAutofit/>
          </a:bodyPr>
          <a:lstStyle/>
          <a:p>
            <a:r>
              <a:rPr lang="en-US" dirty="0" smtClean="0"/>
              <a:t>Core content </a:t>
            </a:r>
            <a:r>
              <a:rPr lang="en-US" dirty="0" smtClean="0"/>
              <a:t>in class and field based training completed</a:t>
            </a:r>
            <a:endParaRPr lang="en-US" dirty="0" smtClean="0"/>
          </a:p>
          <a:p>
            <a:r>
              <a:rPr lang="en-US" dirty="0" smtClean="0"/>
              <a:t>Students internship completed </a:t>
            </a:r>
          </a:p>
          <a:p>
            <a:r>
              <a:rPr lang="en-US" dirty="0" smtClean="0"/>
              <a:t>Wrapping up </a:t>
            </a:r>
            <a:r>
              <a:rPr lang="en-US" dirty="0" smtClean="0"/>
              <a:t>remaining </a:t>
            </a:r>
            <a:r>
              <a:rPr lang="en-US" dirty="0" smtClean="0"/>
              <a:t>training </a:t>
            </a:r>
          </a:p>
          <a:p>
            <a:r>
              <a:rPr lang="en-US" dirty="0" smtClean="0"/>
              <a:t>Graduation December 3</a:t>
            </a:r>
            <a:r>
              <a:rPr lang="en-US" baseline="30000" dirty="0" smtClean="0"/>
              <a:t>rd</a:t>
            </a:r>
            <a:endParaRPr lang="en-US" dirty="0" smtClean="0"/>
          </a:p>
          <a:p>
            <a:r>
              <a:rPr lang="en-US" dirty="0" smtClean="0"/>
              <a:t>They will join </a:t>
            </a:r>
            <a:r>
              <a:rPr lang="en-US" dirty="0" smtClean="0"/>
              <a:t>us again </a:t>
            </a:r>
            <a:r>
              <a:rPr lang="en-US" dirty="0" smtClean="0"/>
              <a:t>for the AM tomorrow, so please say hi!</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dirty="0" smtClean="0"/>
              <a:t>Preparing to offer program again in the spring</a:t>
            </a:r>
          </a:p>
          <a:p>
            <a:r>
              <a:rPr lang="en-US" dirty="0" smtClean="0"/>
              <a:t>Develop additional programming for other audiences</a:t>
            </a:r>
          </a:p>
          <a:p>
            <a:pPr lvl="1"/>
            <a:r>
              <a:rPr lang="en-US" dirty="0" smtClean="0"/>
              <a:t>Professional design and landscape green infrastructure modules</a:t>
            </a:r>
          </a:p>
          <a:p>
            <a:pPr lvl="1"/>
            <a:r>
              <a:rPr lang="en-US" dirty="0" smtClean="0"/>
              <a:t>Other audiences, including K-12</a:t>
            </a:r>
          </a:p>
          <a:p>
            <a:r>
              <a:rPr lang="en-US" dirty="0" smtClean="0"/>
              <a:t>Making it better every offering every time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274638"/>
            <a:ext cx="3962400" cy="1143000"/>
          </a:xfrm>
        </p:spPr>
        <p:txBody>
          <a:bodyPr/>
          <a:lstStyle/>
          <a:p>
            <a:endParaRPr lang="en-US" dirty="0"/>
          </a:p>
        </p:txBody>
      </p:sp>
      <p:pic>
        <p:nvPicPr>
          <p:cNvPr id="4" name="Content Placeholder 3" descr="Picture 078.jpg"/>
          <p:cNvPicPr>
            <a:picLocks noGrp="1" noChangeAspect="1"/>
          </p:cNvPicPr>
          <p:nvPr>
            <p:ph idx="1"/>
          </p:nvPr>
        </p:nvPicPr>
        <p:blipFill>
          <a:blip r:embed="rId3" cstate="print"/>
          <a:stretch>
            <a:fillRect/>
          </a:stretch>
        </p:blipFill>
        <p:spPr>
          <a:xfrm>
            <a:off x="228600" y="152400"/>
            <a:ext cx="4191000" cy="6375183"/>
          </a:xfrm>
        </p:spPr>
      </p:pic>
      <p:pic>
        <p:nvPicPr>
          <p:cNvPr id="5" name="Content Placeholder 7" descr="NorthsideUP.jpg"/>
          <p:cNvPicPr>
            <a:picLocks noChangeAspect="1"/>
          </p:cNvPicPr>
          <p:nvPr/>
        </p:nvPicPr>
        <p:blipFill>
          <a:blip r:embed="rId4" cstate="print"/>
          <a:stretch>
            <a:fillRect/>
          </a:stretch>
        </p:blipFill>
        <p:spPr>
          <a:xfrm>
            <a:off x="5029200" y="2031385"/>
            <a:ext cx="3048000" cy="2601575"/>
          </a:xfrm>
          <a:prstGeom prst="rect">
            <a:avLst/>
          </a:prstGeom>
        </p:spPr>
      </p:pic>
      <p:pic>
        <p:nvPicPr>
          <p:cNvPr id="6" name="Picture 8" descr="cnyworks logo (highest res).PNG"/>
          <p:cNvPicPr>
            <a:picLocks noChangeAspect="1"/>
          </p:cNvPicPr>
          <p:nvPr/>
        </p:nvPicPr>
        <p:blipFill>
          <a:blip r:embed="rId5" cstate="print"/>
          <a:srcRect/>
          <a:stretch>
            <a:fillRect/>
          </a:stretch>
        </p:blipFill>
        <p:spPr bwMode="auto">
          <a:xfrm>
            <a:off x="4876800" y="5715000"/>
            <a:ext cx="2590800" cy="1000851"/>
          </a:xfrm>
          <a:prstGeom prst="rect">
            <a:avLst/>
          </a:prstGeom>
          <a:noFill/>
          <a:ln w="9525">
            <a:noFill/>
            <a:miter lim="800000"/>
            <a:headEnd/>
            <a:tailEnd/>
          </a:ln>
        </p:spPr>
      </p:pic>
      <p:pic>
        <p:nvPicPr>
          <p:cNvPr id="7" name="Picture 2" descr="http://www.arb.ca.gov/carpa/images/usfs-logo.jpg"/>
          <p:cNvPicPr>
            <a:picLocks noChangeAspect="1" noChangeArrowheads="1"/>
          </p:cNvPicPr>
          <p:nvPr/>
        </p:nvPicPr>
        <p:blipFill>
          <a:blip r:embed="rId6" cstate="print"/>
          <a:srcRect/>
          <a:stretch>
            <a:fillRect/>
          </a:stretch>
        </p:blipFill>
        <p:spPr bwMode="auto">
          <a:xfrm>
            <a:off x="4648200" y="228600"/>
            <a:ext cx="1589252" cy="1686158"/>
          </a:xfrm>
          <a:prstGeom prst="rect">
            <a:avLst/>
          </a:prstGeom>
          <a:noFill/>
        </p:spPr>
      </p:pic>
      <p:pic>
        <p:nvPicPr>
          <p:cNvPr id="8" name="Picture 4" descr="http://3.bp.blogspot.com/_2iacfFTUzCM/S_Z3qSSdbII/AAAAAAAAA7Q/D0GLwsSMPNI/s1600/CEO_logo_RGB.jpg"/>
          <p:cNvPicPr>
            <a:picLocks noChangeAspect="1" noChangeArrowheads="1"/>
          </p:cNvPicPr>
          <p:nvPr/>
        </p:nvPicPr>
        <p:blipFill>
          <a:blip r:embed="rId7" cstate="print"/>
          <a:srcRect/>
          <a:stretch>
            <a:fillRect/>
          </a:stretch>
        </p:blipFill>
        <p:spPr bwMode="auto">
          <a:xfrm>
            <a:off x="6477000" y="4724400"/>
            <a:ext cx="2451100" cy="91951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chemeClr val="accent3">
                    <a:lumMod val="50000"/>
                  </a:schemeClr>
                </a:solidFill>
                <a:effectLst>
                  <a:outerShdw blurRad="38100" dist="38100" dir="2700000" algn="tl">
                    <a:srgbClr val="000000">
                      <a:alpha val="43137"/>
                    </a:srgbClr>
                  </a:outerShdw>
                </a:effectLst>
              </a:rPr>
              <a:t>Any questions?</a:t>
            </a:r>
            <a:endParaRPr lang="en-US" b="1" dirty="0">
              <a:solidFill>
                <a:schemeClr val="accent3">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19200"/>
            <a:ext cx="8229600" cy="5181600"/>
          </a:xfrm>
        </p:spPr>
        <p:txBody>
          <a:bodyPr/>
          <a:lstStyle/>
          <a:p>
            <a:r>
              <a:rPr lang="en-US" dirty="0" smtClean="0"/>
              <a:t>For </a:t>
            </a:r>
            <a:r>
              <a:rPr lang="en-US" dirty="0" smtClean="0"/>
              <a:t>more </a:t>
            </a:r>
            <a:r>
              <a:rPr lang="en-US" dirty="0" smtClean="0"/>
              <a:t>information, please check out the project website:</a:t>
            </a:r>
          </a:p>
          <a:p>
            <a:pPr lvl="1"/>
            <a:r>
              <a:rPr lang="en-US" dirty="0" smtClean="0">
                <a:hlinkClick r:id="rId2"/>
              </a:rPr>
              <a:t>www.esf.edu/outreach/gi/</a:t>
            </a:r>
            <a:endParaRPr lang="en-US" dirty="0" smtClean="0"/>
          </a:p>
          <a:p>
            <a:pPr lvl="2"/>
            <a:r>
              <a:rPr lang="en-US" dirty="0" smtClean="0"/>
              <a:t>Green Infrastructure Initiatives at SUNY ESF in research and demonstration</a:t>
            </a:r>
          </a:p>
          <a:p>
            <a:pPr lvl="2"/>
            <a:r>
              <a:rPr lang="en-US" dirty="0" smtClean="0"/>
              <a:t>More information about our Green Infrastructure Training Program</a:t>
            </a:r>
          </a:p>
          <a:p>
            <a:pPr lvl="2"/>
            <a:r>
              <a:rPr lang="en-US" dirty="0" smtClean="0"/>
              <a:t>Green Infrastructure Symposium </a:t>
            </a:r>
            <a:r>
              <a:rPr lang="en-US" dirty="0" smtClean="0"/>
              <a:t>2010</a:t>
            </a:r>
            <a:endParaRPr lang="en-US" dirty="0" smtClean="0"/>
          </a:p>
          <a:p>
            <a:pPr lvl="2"/>
            <a:r>
              <a:rPr lang="en-US" dirty="0" smtClean="0"/>
              <a:t>More to come</a:t>
            </a:r>
            <a:r>
              <a:rPr lang="en-US" dirty="0" smtClean="0"/>
              <a:t>!</a:t>
            </a:r>
          </a:p>
          <a:p>
            <a:pPr lvl="2"/>
            <a:r>
              <a:rPr lang="en-US" dirty="0" smtClean="0"/>
              <a:t>We are helping to grow green infrastructure in CNY and NYS!</a:t>
            </a:r>
            <a:endParaRPr lang="en-US" dirty="0"/>
          </a:p>
        </p:txBody>
      </p:sp>
      <p:sp>
        <p:nvSpPr>
          <p:cNvPr id="4" name="TextBox 3"/>
          <p:cNvSpPr txBox="1"/>
          <p:nvPr/>
        </p:nvSpPr>
        <p:spPr>
          <a:xfrm>
            <a:off x="1219200" y="6324600"/>
            <a:ext cx="6858000" cy="307777"/>
          </a:xfrm>
          <a:prstGeom prst="rect">
            <a:avLst/>
          </a:prstGeom>
          <a:noFill/>
        </p:spPr>
        <p:txBody>
          <a:bodyPr wrap="square" rtlCol="0">
            <a:spAutoFit/>
          </a:bodyPr>
          <a:lstStyle/>
          <a:p>
            <a:r>
              <a:rPr lang="en-US" sz="1400" dirty="0" smtClean="0"/>
              <a:t>This project has been funded in part by the US Forest Service and CNY Works</a:t>
            </a:r>
            <a:endParaRPr lang="en-US" sz="1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152400"/>
            <a:ext cx="8229600" cy="660400"/>
          </a:xfrm>
        </p:spPr>
        <p:txBody>
          <a:bodyPr>
            <a:normAutofit fontScale="90000"/>
          </a:bodyPr>
          <a:lstStyle/>
          <a:p>
            <a:r>
              <a:rPr lang="en-US" sz="4000" b="1" dirty="0">
                <a:solidFill>
                  <a:schemeClr val="accent3">
                    <a:lumMod val="50000"/>
                  </a:schemeClr>
                </a:solidFill>
                <a:effectLst>
                  <a:outerShdw blurRad="38100" dist="38100" dir="2700000" algn="tl">
                    <a:srgbClr val="000000">
                      <a:alpha val="43137"/>
                    </a:srgbClr>
                  </a:outerShdw>
                </a:effectLst>
              </a:rPr>
              <a:t>Benefits of G.I.</a:t>
            </a:r>
          </a:p>
        </p:txBody>
      </p:sp>
      <p:sp>
        <p:nvSpPr>
          <p:cNvPr id="5123" name="Rectangle 3"/>
          <p:cNvSpPr>
            <a:spLocks noGrp="1" noChangeArrowheads="1"/>
          </p:cNvSpPr>
          <p:nvPr>
            <p:ph type="body" idx="1"/>
          </p:nvPr>
        </p:nvSpPr>
        <p:spPr>
          <a:xfrm>
            <a:off x="228600" y="838200"/>
            <a:ext cx="8610600" cy="2819400"/>
          </a:xfrm>
        </p:spPr>
        <p:txBody>
          <a:bodyPr>
            <a:normAutofit fontScale="92500" lnSpcReduction="20000"/>
          </a:bodyPr>
          <a:lstStyle/>
          <a:p>
            <a:pPr>
              <a:lnSpc>
                <a:spcPct val="80000"/>
              </a:lnSpc>
            </a:pPr>
            <a:r>
              <a:rPr lang="en-US" dirty="0"/>
              <a:t>Reduced &amp; Delayed </a:t>
            </a:r>
            <a:r>
              <a:rPr lang="en-US" dirty="0" err="1"/>
              <a:t>Stormwater</a:t>
            </a:r>
            <a:r>
              <a:rPr lang="en-US" dirty="0"/>
              <a:t> </a:t>
            </a:r>
            <a:r>
              <a:rPr lang="en-US" dirty="0" smtClean="0"/>
              <a:t>Runoff volumes</a:t>
            </a:r>
            <a:endParaRPr lang="en-US" dirty="0"/>
          </a:p>
          <a:p>
            <a:pPr>
              <a:lnSpc>
                <a:spcPct val="80000"/>
              </a:lnSpc>
            </a:pPr>
            <a:r>
              <a:rPr lang="en-US" dirty="0"/>
              <a:t>Less Pollution in </a:t>
            </a:r>
            <a:r>
              <a:rPr lang="en-US" dirty="0" err="1"/>
              <a:t>Stormwater</a:t>
            </a:r>
            <a:endParaRPr lang="en-US" dirty="0"/>
          </a:p>
          <a:p>
            <a:pPr>
              <a:lnSpc>
                <a:spcPct val="80000"/>
              </a:lnSpc>
            </a:pPr>
            <a:r>
              <a:rPr lang="en-US" dirty="0"/>
              <a:t>Fewer Sewer Overflow </a:t>
            </a:r>
            <a:r>
              <a:rPr lang="en-US" dirty="0" smtClean="0"/>
              <a:t>Events</a:t>
            </a:r>
          </a:p>
          <a:p>
            <a:pPr>
              <a:lnSpc>
                <a:spcPct val="80000"/>
              </a:lnSpc>
            </a:pPr>
            <a:r>
              <a:rPr lang="en-US" dirty="0" smtClean="0"/>
              <a:t>Enhanced Groundwater Recharge</a:t>
            </a:r>
          </a:p>
          <a:p>
            <a:pPr>
              <a:lnSpc>
                <a:spcPct val="80000"/>
              </a:lnSpc>
            </a:pPr>
            <a:r>
              <a:rPr lang="en-US" dirty="0" smtClean="0"/>
              <a:t>Habitat for urban communities</a:t>
            </a:r>
          </a:p>
          <a:p>
            <a:pPr>
              <a:lnSpc>
                <a:spcPct val="80000"/>
              </a:lnSpc>
            </a:pPr>
            <a:r>
              <a:rPr lang="en-US" dirty="0" smtClean="0"/>
              <a:t>Aesthetic and human health </a:t>
            </a:r>
            <a:r>
              <a:rPr lang="en-US" dirty="0" smtClean="0"/>
              <a:t>value </a:t>
            </a:r>
          </a:p>
          <a:p>
            <a:pPr>
              <a:lnSpc>
                <a:spcPct val="80000"/>
              </a:lnSpc>
            </a:pPr>
            <a:r>
              <a:rPr lang="en-US" dirty="0" smtClean="0"/>
              <a:t>Many more benefits!</a:t>
            </a:r>
            <a:endParaRPr lang="en-US" sz="3600" b="1" dirty="0"/>
          </a:p>
          <a:p>
            <a:pPr>
              <a:lnSpc>
                <a:spcPct val="80000"/>
              </a:lnSpc>
            </a:pPr>
            <a:endParaRPr lang="en-US" dirty="0"/>
          </a:p>
        </p:txBody>
      </p:sp>
      <p:pic>
        <p:nvPicPr>
          <p:cNvPr id="5124" name="Picture 4" descr="greenstreetplanter"/>
          <p:cNvPicPr>
            <a:picLocks noChangeAspect="1" noChangeArrowheads="1"/>
          </p:cNvPicPr>
          <p:nvPr/>
        </p:nvPicPr>
        <p:blipFill>
          <a:blip r:embed="rId3" cstate="print"/>
          <a:srcRect/>
          <a:stretch>
            <a:fillRect/>
          </a:stretch>
        </p:blipFill>
        <p:spPr bwMode="auto">
          <a:xfrm>
            <a:off x="4800600" y="3429000"/>
            <a:ext cx="3962400" cy="3200400"/>
          </a:xfrm>
          <a:prstGeom prst="rect">
            <a:avLst/>
          </a:prstGeom>
          <a:noFill/>
        </p:spPr>
      </p:pic>
      <p:pic>
        <p:nvPicPr>
          <p:cNvPr id="5125" name="Picture 5" descr="greenroofshed"/>
          <p:cNvPicPr>
            <a:picLocks noChangeAspect="1" noChangeArrowheads="1"/>
          </p:cNvPicPr>
          <p:nvPr/>
        </p:nvPicPr>
        <p:blipFill>
          <a:blip r:embed="rId4" cstate="print"/>
          <a:srcRect/>
          <a:stretch>
            <a:fillRect/>
          </a:stretch>
        </p:blipFill>
        <p:spPr bwMode="auto">
          <a:xfrm>
            <a:off x="457200" y="3505200"/>
            <a:ext cx="4127500" cy="32004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r>
              <a:rPr lang="en-US" b="1" dirty="0" smtClean="0">
                <a:solidFill>
                  <a:schemeClr val="accent3">
                    <a:lumMod val="50000"/>
                  </a:schemeClr>
                </a:solidFill>
                <a:effectLst>
                  <a:outerShdw blurRad="38100" dist="38100" dir="2700000" algn="tl">
                    <a:srgbClr val="000000">
                      <a:alpha val="43137"/>
                    </a:srgbClr>
                  </a:outerShdw>
                </a:effectLst>
              </a:rPr>
              <a:t>Why Green Infrastructure Training in Central New York?</a:t>
            </a:r>
            <a:endParaRPr lang="en-US" b="1" dirty="0">
              <a:solidFill>
                <a:schemeClr val="accent3">
                  <a:lumMod val="50000"/>
                </a:schemeClr>
              </a:solidFill>
              <a:effectLst>
                <a:outerShdw blurRad="38100" dist="38100" dir="2700000" algn="tl">
                  <a:srgbClr val="000000">
                    <a:alpha val="43137"/>
                  </a:srgbClr>
                </a:outerShdw>
              </a:effectLst>
            </a:endParaRPr>
          </a:p>
        </p:txBody>
      </p:sp>
      <p:sp>
        <p:nvSpPr>
          <p:cNvPr id="29699" name="Rectangle 3"/>
          <p:cNvSpPr>
            <a:spLocks noGrp="1" noChangeArrowheads="1"/>
          </p:cNvSpPr>
          <p:nvPr>
            <p:ph type="body" idx="1"/>
          </p:nvPr>
        </p:nvSpPr>
        <p:spPr>
          <a:xfrm>
            <a:off x="457200" y="3962400"/>
            <a:ext cx="8229600" cy="2438400"/>
          </a:xfrm>
        </p:spPr>
        <p:txBody>
          <a:bodyPr>
            <a:normAutofit fontScale="85000" lnSpcReduction="10000"/>
          </a:bodyPr>
          <a:lstStyle/>
          <a:p>
            <a:pPr>
              <a:buFontTx/>
              <a:buNone/>
            </a:pPr>
            <a:endParaRPr lang="en-US" dirty="0"/>
          </a:p>
          <a:p>
            <a:pPr>
              <a:buFontTx/>
              <a:buNone/>
            </a:pPr>
            <a:r>
              <a:rPr lang="en-US" dirty="0"/>
              <a:t>By Dec 31, 2018 the </a:t>
            </a:r>
            <a:r>
              <a:rPr lang="en-US" dirty="0" smtClean="0"/>
              <a:t>Onondaga system </a:t>
            </a:r>
            <a:r>
              <a:rPr lang="en-US" dirty="0"/>
              <a:t>must capture 95% of all stormwater (they currently capture about 84</a:t>
            </a:r>
            <a:r>
              <a:rPr lang="en-US" dirty="0" smtClean="0"/>
              <a:t>%)</a:t>
            </a:r>
          </a:p>
          <a:p>
            <a:pPr>
              <a:buFontTx/>
              <a:buNone/>
            </a:pPr>
            <a:r>
              <a:rPr lang="en-US" dirty="0" smtClean="0"/>
              <a:t>Green Improvement Fund – apply for project funding in Clinton, Harbor Brook and Midland </a:t>
            </a:r>
            <a:r>
              <a:rPr lang="en-US" dirty="0" err="1" smtClean="0"/>
              <a:t>Sewersheds</a:t>
            </a:r>
            <a:r>
              <a:rPr lang="en-US" dirty="0" smtClean="0"/>
              <a:t> </a:t>
            </a:r>
            <a:endParaRPr lang="en-US" dirty="0"/>
          </a:p>
          <a:p>
            <a:endParaRPr lang="en-US" dirty="0"/>
          </a:p>
        </p:txBody>
      </p:sp>
      <p:pic>
        <p:nvPicPr>
          <p:cNvPr id="29700" name="Picture 4" descr="green---city hall"/>
          <p:cNvPicPr>
            <a:picLocks noChangeAspect="1" noChangeArrowheads="1"/>
          </p:cNvPicPr>
          <p:nvPr/>
        </p:nvPicPr>
        <p:blipFill>
          <a:blip r:embed="rId3" cstate="print"/>
          <a:srcRect/>
          <a:stretch>
            <a:fillRect/>
          </a:stretch>
        </p:blipFill>
        <p:spPr bwMode="auto">
          <a:xfrm>
            <a:off x="685800" y="1676400"/>
            <a:ext cx="3943350" cy="2667000"/>
          </a:xfrm>
          <a:prstGeom prst="rect">
            <a:avLst/>
          </a:prstGeom>
          <a:noFill/>
        </p:spPr>
      </p:pic>
      <p:pic>
        <p:nvPicPr>
          <p:cNvPr id="29701" name="Picture 5" descr="greyinfrastructure"/>
          <p:cNvPicPr>
            <a:picLocks noChangeAspect="1" noChangeArrowheads="1"/>
          </p:cNvPicPr>
          <p:nvPr/>
        </p:nvPicPr>
        <p:blipFill>
          <a:blip r:embed="rId4" cstate="print"/>
          <a:srcRect/>
          <a:stretch>
            <a:fillRect/>
          </a:stretch>
        </p:blipFill>
        <p:spPr bwMode="auto">
          <a:xfrm>
            <a:off x="4724400" y="1676400"/>
            <a:ext cx="3657600" cy="267652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p:txBody>
          <a:bodyPr>
            <a:noAutofit/>
          </a:bodyPr>
          <a:lstStyle/>
          <a:p>
            <a:r>
              <a:rPr lang="en-US" sz="4000" b="1" dirty="0" smtClean="0">
                <a:solidFill>
                  <a:schemeClr val="accent3">
                    <a:lumMod val="50000"/>
                  </a:schemeClr>
                </a:solidFill>
                <a:effectLst>
                  <a:outerShdw blurRad="38100" dist="38100" dir="2700000" algn="tl">
                    <a:srgbClr val="000000">
                      <a:alpha val="43137"/>
                    </a:srgbClr>
                  </a:outerShdw>
                </a:effectLst>
              </a:rPr>
              <a:t>Green Infrastructure Training </a:t>
            </a:r>
            <a:br>
              <a:rPr lang="en-US" sz="4000" b="1" dirty="0" smtClean="0">
                <a:solidFill>
                  <a:schemeClr val="accent3">
                    <a:lumMod val="50000"/>
                  </a:schemeClr>
                </a:solidFill>
                <a:effectLst>
                  <a:outerShdw blurRad="38100" dist="38100" dir="2700000" algn="tl">
                    <a:srgbClr val="000000">
                      <a:alpha val="43137"/>
                    </a:srgbClr>
                  </a:outerShdw>
                </a:effectLst>
              </a:rPr>
            </a:br>
            <a:r>
              <a:rPr lang="en-US" sz="4000" b="1" dirty="0" smtClean="0">
                <a:solidFill>
                  <a:schemeClr val="accent3">
                    <a:lumMod val="50000"/>
                  </a:schemeClr>
                </a:solidFill>
                <a:effectLst>
                  <a:outerShdw blurRad="38100" dist="38100" dir="2700000" algn="tl">
                    <a:srgbClr val="000000">
                      <a:alpha val="43137"/>
                    </a:srgbClr>
                  </a:outerShdw>
                </a:effectLst>
              </a:rPr>
              <a:t>Project Goals</a:t>
            </a:r>
            <a:endParaRPr lang="en-US" sz="4000" b="1" dirty="0">
              <a:solidFill>
                <a:schemeClr val="accent3">
                  <a:lumMod val="50000"/>
                </a:schemeClr>
              </a:solidFill>
              <a:effectLst>
                <a:outerShdw blurRad="38100" dist="38100" dir="2700000" algn="tl">
                  <a:srgbClr val="000000">
                    <a:alpha val="43137"/>
                  </a:srgbClr>
                </a:outerShdw>
              </a:effectLst>
            </a:endParaRPr>
          </a:p>
        </p:txBody>
      </p:sp>
      <p:sp>
        <p:nvSpPr>
          <p:cNvPr id="5123" name="Rectangle 3"/>
          <p:cNvSpPr>
            <a:spLocks noGrp="1" noChangeArrowheads="1"/>
          </p:cNvSpPr>
          <p:nvPr>
            <p:ph type="body" idx="4294967295"/>
          </p:nvPr>
        </p:nvSpPr>
        <p:spPr>
          <a:xfrm>
            <a:off x="152400" y="1600200"/>
            <a:ext cx="8839200" cy="5029200"/>
          </a:xfrm>
        </p:spPr>
        <p:txBody>
          <a:bodyPr>
            <a:normAutofit fontScale="92500" lnSpcReduction="10000"/>
          </a:bodyPr>
          <a:lstStyle/>
          <a:p>
            <a:pPr lvl="1"/>
            <a:r>
              <a:rPr lang="en-US" sz="3200" dirty="0" smtClean="0"/>
              <a:t>Create </a:t>
            </a:r>
            <a:r>
              <a:rPr lang="en-US" sz="3200" dirty="0"/>
              <a:t>a successful local “green-collar” workforce program</a:t>
            </a:r>
          </a:p>
          <a:p>
            <a:pPr lvl="1"/>
            <a:r>
              <a:rPr lang="en-US" sz="3200" dirty="0"/>
              <a:t>Build a replicable job training model for urban neighborhoods</a:t>
            </a:r>
          </a:p>
          <a:p>
            <a:pPr lvl="1"/>
            <a:r>
              <a:rPr lang="en-US" sz="3200" dirty="0"/>
              <a:t>Address poverty and unemployment</a:t>
            </a:r>
          </a:p>
          <a:p>
            <a:pPr lvl="1"/>
            <a:r>
              <a:rPr lang="en-US" sz="3200" dirty="0" smtClean="0"/>
              <a:t>Support local green businesses and industry</a:t>
            </a:r>
          </a:p>
          <a:p>
            <a:pPr lvl="1"/>
            <a:r>
              <a:rPr lang="en-US" sz="3200" dirty="0" smtClean="0"/>
              <a:t>Promote environmentally sustainable development</a:t>
            </a:r>
          </a:p>
          <a:p>
            <a:pPr lvl="1"/>
            <a:r>
              <a:rPr lang="en-US" sz="3200" dirty="0" smtClean="0"/>
              <a:t>Revitalize and reinvest in the physical infrastructure</a:t>
            </a:r>
          </a:p>
          <a:p>
            <a:pPr lvl="1"/>
            <a:r>
              <a:rPr lang="en-US" sz="3200" dirty="0" smtClean="0"/>
              <a:t>Invest in our community and our human capital</a:t>
            </a:r>
            <a:endParaRPr lang="en-US" dirty="0" smtClean="0"/>
          </a:p>
          <a:p>
            <a:pPr lvl="1"/>
            <a:endParaRPr lang="en-US" sz="3200" dirty="0"/>
          </a:p>
          <a:p>
            <a:pPr lvl="1"/>
            <a:endParaRPr lang="en-US" sz="2400" dirty="0"/>
          </a:p>
          <a:p>
            <a:endParaRPr lang="en-US" sz="2000" dirty="0"/>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382000" cy="1143000"/>
          </a:xfrm>
        </p:spPr>
        <p:txBody>
          <a:bodyPr>
            <a:normAutofit fontScale="90000"/>
          </a:bodyPr>
          <a:lstStyle/>
          <a:p>
            <a:r>
              <a:rPr lang="en-US" b="1" dirty="0" smtClean="0">
                <a:solidFill>
                  <a:schemeClr val="accent3">
                    <a:lumMod val="50000"/>
                  </a:schemeClr>
                </a:solidFill>
                <a:effectLst>
                  <a:outerShdw blurRad="38100" dist="38100" dir="2700000" algn="tl">
                    <a:srgbClr val="000000">
                      <a:alpha val="43137"/>
                    </a:srgbClr>
                  </a:outerShdw>
                </a:effectLst>
              </a:rPr>
              <a:t>Green  Train @ The Northside Urban Partnership</a:t>
            </a:r>
            <a:endParaRPr lang="en-US" dirty="0"/>
          </a:p>
        </p:txBody>
      </p:sp>
      <p:sp>
        <p:nvSpPr>
          <p:cNvPr id="3" name="Content Placeholder 2"/>
          <p:cNvSpPr>
            <a:spLocks noGrp="1"/>
          </p:cNvSpPr>
          <p:nvPr>
            <p:ph idx="1"/>
          </p:nvPr>
        </p:nvSpPr>
        <p:spPr>
          <a:xfrm>
            <a:off x="457200" y="1600200"/>
            <a:ext cx="8458200" cy="4525963"/>
          </a:xfrm>
        </p:spPr>
        <p:txBody>
          <a:bodyPr/>
          <a:lstStyle/>
          <a:p>
            <a:r>
              <a:rPr lang="en-US" dirty="0" smtClean="0"/>
              <a:t>Successful construction training program specializing in weatherization and energy auditing</a:t>
            </a:r>
          </a:p>
          <a:p>
            <a:r>
              <a:rPr lang="en-US" dirty="0" smtClean="0"/>
              <a:t>Work with mostly refugee populations</a:t>
            </a:r>
          </a:p>
          <a:p>
            <a:r>
              <a:rPr lang="en-US" dirty="0" smtClean="0"/>
              <a:t>Recruitment and workshop process</a:t>
            </a:r>
          </a:p>
          <a:p>
            <a:r>
              <a:rPr lang="en-US" dirty="0" smtClean="0"/>
              <a:t>Case management</a:t>
            </a:r>
          </a:p>
          <a:p>
            <a:r>
              <a:rPr lang="en-US" dirty="0" smtClean="0"/>
              <a:t>Job placement </a:t>
            </a:r>
          </a:p>
        </p:txBody>
      </p:sp>
      <p:pic>
        <p:nvPicPr>
          <p:cNvPr id="6" name="Content Placeholder 7" descr="NorthsideUP.jpg"/>
          <p:cNvPicPr>
            <a:picLocks noChangeAspect="1"/>
          </p:cNvPicPr>
          <p:nvPr/>
        </p:nvPicPr>
        <p:blipFill>
          <a:blip r:embed="rId3" cstate="print"/>
          <a:stretch>
            <a:fillRect/>
          </a:stretch>
        </p:blipFill>
        <p:spPr>
          <a:xfrm>
            <a:off x="6045950" y="4267200"/>
            <a:ext cx="2838969" cy="242316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50000"/>
                  </a:schemeClr>
                </a:solidFill>
                <a:effectLst>
                  <a:outerShdw blurRad="38100" dist="38100" dir="2700000" algn="tl">
                    <a:srgbClr val="000000">
                      <a:alpha val="43137"/>
                    </a:srgbClr>
                  </a:outerShdw>
                </a:effectLst>
              </a:rPr>
              <a:t>Green Infrastructure Training </a:t>
            </a:r>
            <a:endParaRPr lang="en-US" b="1" dirty="0">
              <a:solidFill>
                <a:schemeClr val="accent3">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447800"/>
            <a:ext cx="8229600" cy="4678363"/>
          </a:xfrm>
        </p:spPr>
        <p:txBody>
          <a:bodyPr>
            <a:normAutofit lnSpcReduction="10000"/>
          </a:bodyPr>
          <a:lstStyle/>
          <a:p>
            <a:r>
              <a:rPr lang="en-US" dirty="0" smtClean="0"/>
              <a:t>Green Train Landscaping and Urban Ecology Program</a:t>
            </a:r>
          </a:p>
          <a:p>
            <a:r>
              <a:rPr lang="en-US" dirty="0" smtClean="0"/>
              <a:t>Training </a:t>
            </a:r>
            <a:r>
              <a:rPr lang="en-US" dirty="0" smtClean="0"/>
              <a:t>program developed by SUNY </a:t>
            </a:r>
            <a:r>
              <a:rPr lang="en-US" dirty="0" smtClean="0"/>
              <a:t>ESF in collaboration with the Northside UP</a:t>
            </a:r>
            <a:endParaRPr lang="en-US" dirty="0" smtClean="0"/>
          </a:p>
          <a:p>
            <a:r>
              <a:rPr lang="en-US" dirty="0" smtClean="0"/>
              <a:t>Instruction </a:t>
            </a:r>
            <a:r>
              <a:rPr lang="en-US" dirty="0" smtClean="0"/>
              <a:t>delivered by experts in the process and content of green infrastructure and education</a:t>
            </a:r>
          </a:p>
          <a:p>
            <a:r>
              <a:rPr lang="en-US" dirty="0" smtClean="0"/>
              <a:t>10 </a:t>
            </a:r>
            <a:r>
              <a:rPr lang="en-US" dirty="0" smtClean="0"/>
              <a:t>weeks of </a:t>
            </a:r>
            <a:r>
              <a:rPr lang="en-US" dirty="0" smtClean="0"/>
              <a:t>hands-                                                    on </a:t>
            </a:r>
            <a:r>
              <a:rPr lang="en-US" dirty="0" smtClean="0"/>
              <a:t>and instruction</a:t>
            </a:r>
          </a:p>
          <a:p>
            <a:endParaRPr lang="en-US" dirty="0"/>
          </a:p>
        </p:txBody>
      </p:sp>
      <p:pic>
        <p:nvPicPr>
          <p:cNvPr id="4" name="Picture 3"/>
          <p:cNvPicPr>
            <a:picLocks noChangeAspect="1"/>
          </p:cNvPicPr>
          <p:nvPr/>
        </p:nvPicPr>
        <p:blipFill>
          <a:blip r:embed="rId3" cstate="print"/>
          <a:srcRect/>
          <a:stretch>
            <a:fillRect/>
          </a:stretch>
        </p:blipFill>
        <p:spPr bwMode="auto">
          <a:xfrm>
            <a:off x="4343400" y="4857770"/>
            <a:ext cx="4800600" cy="20002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3" cstate="print"/>
          <a:srcRect/>
          <a:stretch>
            <a:fillRect/>
          </a:stretch>
        </p:blipFill>
        <p:spPr bwMode="auto">
          <a:xfrm>
            <a:off x="2225046" y="0"/>
            <a:ext cx="4023400" cy="1676400"/>
          </a:xfrm>
          <a:prstGeom prst="rect">
            <a:avLst/>
          </a:prstGeom>
          <a:noFill/>
          <a:ln w="9525">
            <a:noFill/>
            <a:miter lim="800000"/>
            <a:headEnd/>
            <a:tailEnd/>
          </a:ln>
        </p:spPr>
      </p:pic>
      <p:grpSp>
        <p:nvGrpSpPr>
          <p:cNvPr id="54" name="Group 53"/>
          <p:cNvGrpSpPr/>
          <p:nvPr/>
        </p:nvGrpSpPr>
        <p:grpSpPr>
          <a:xfrm>
            <a:off x="0" y="1905000"/>
            <a:ext cx="8915400" cy="4724400"/>
            <a:chOff x="152400" y="1447800"/>
            <a:chExt cx="8610600" cy="4495800"/>
          </a:xfrm>
        </p:grpSpPr>
        <p:grpSp>
          <p:nvGrpSpPr>
            <p:cNvPr id="55" name="Group 33"/>
            <p:cNvGrpSpPr/>
            <p:nvPr/>
          </p:nvGrpSpPr>
          <p:grpSpPr>
            <a:xfrm>
              <a:off x="152400" y="2362200"/>
              <a:ext cx="1219200" cy="1169551"/>
              <a:chOff x="152400" y="2590800"/>
              <a:chExt cx="1219200" cy="1637371"/>
            </a:xfrm>
          </p:grpSpPr>
          <p:sp>
            <p:nvSpPr>
              <p:cNvPr id="111" name="Rounded Rectangle 3"/>
              <p:cNvSpPr/>
              <p:nvPr/>
            </p:nvSpPr>
            <p:spPr>
              <a:xfrm>
                <a:off x="152400" y="2590800"/>
                <a:ext cx="1219200" cy="1600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2" name="TextBox 7"/>
              <p:cNvSpPr txBox="1"/>
              <p:nvPr/>
            </p:nvSpPr>
            <p:spPr>
              <a:xfrm>
                <a:off x="152400" y="2590800"/>
                <a:ext cx="1219200" cy="1637371"/>
              </a:xfrm>
              <a:prstGeom prst="rect">
                <a:avLst/>
              </a:prstGeom>
              <a:noFill/>
            </p:spPr>
            <p:txBody>
              <a:bodyPr wrap="square" rtlCol="0">
                <a:spAutoFit/>
              </a:bodyPr>
              <a:lstStyle/>
              <a:p>
                <a:r>
                  <a:rPr lang="en-US" sz="1400" b="1" dirty="0" smtClean="0">
                    <a:latin typeface="Cambria" pitchFamily="18" charset="0"/>
                  </a:rPr>
                  <a:t>Program </a:t>
                </a:r>
              </a:p>
              <a:p>
                <a:r>
                  <a:rPr lang="en-US" sz="1200" b="1" dirty="0" smtClean="0">
                    <a:latin typeface="Cambria" pitchFamily="18" charset="0"/>
                  </a:rPr>
                  <a:t>Pre-screening</a:t>
                </a:r>
              </a:p>
              <a:p>
                <a:r>
                  <a:rPr lang="en-US" sz="1100" dirty="0" smtClean="0">
                    <a:latin typeface="Cambria" pitchFamily="18" charset="0"/>
                  </a:rPr>
                  <a:t>SUNY ESF, Northside Urban Partnership</a:t>
                </a:r>
              </a:p>
              <a:p>
                <a:endParaRPr lang="en-US" sz="1100" dirty="0">
                  <a:latin typeface="Cambria" pitchFamily="18" charset="0"/>
                </a:endParaRPr>
              </a:p>
            </p:txBody>
          </p:sp>
        </p:grpSp>
        <p:grpSp>
          <p:nvGrpSpPr>
            <p:cNvPr id="56" name="Group 53"/>
            <p:cNvGrpSpPr/>
            <p:nvPr/>
          </p:nvGrpSpPr>
          <p:grpSpPr>
            <a:xfrm>
              <a:off x="7391400" y="2438400"/>
              <a:ext cx="1371600" cy="1200329"/>
              <a:chOff x="7391400" y="2438400"/>
              <a:chExt cx="1371600" cy="1200329"/>
            </a:xfrm>
          </p:grpSpPr>
          <p:sp>
            <p:nvSpPr>
              <p:cNvPr id="109" name="Rounded Rectangle 6"/>
              <p:cNvSpPr/>
              <p:nvPr/>
            </p:nvSpPr>
            <p:spPr>
              <a:xfrm>
                <a:off x="7391400" y="2438400"/>
                <a:ext cx="1295400" cy="1143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10" name="TextBox 109"/>
              <p:cNvSpPr txBox="1"/>
              <p:nvPr/>
            </p:nvSpPr>
            <p:spPr>
              <a:xfrm>
                <a:off x="7391400" y="2438400"/>
                <a:ext cx="1371600" cy="1200329"/>
              </a:xfrm>
              <a:prstGeom prst="rect">
                <a:avLst/>
              </a:prstGeom>
              <a:noFill/>
            </p:spPr>
            <p:txBody>
              <a:bodyPr wrap="square" rtlCol="0">
                <a:spAutoFit/>
              </a:bodyPr>
              <a:lstStyle/>
              <a:p>
                <a:r>
                  <a:rPr lang="en-US" sz="1400" b="1" dirty="0" smtClean="0">
                    <a:latin typeface="Cambria" pitchFamily="18" charset="0"/>
                  </a:rPr>
                  <a:t>Program Graduation</a:t>
                </a:r>
              </a:p>
              <a:p>
                <a:r>
                  <a:rPr lang="en-US" sz="1100" dirty="0" smtClean="0">
                    <a:latin typeface="Cambria" pitchFamily="18" charset="0"/>
                  </a:rPr>
                  <a:t>SUNY ESF, Northside Urban Partnership</a:t>
                </a:r>
              </a:p>
              <a:p>
                <a:endParaRPr lang="en-US" sz="1100" dirty="0">
                  <a:latin typeface="Cambria" pitchFamily="18" charset="0"/>
                </a:endParaRPr>
              </a:p>
            </p:txBody>
          </p:sp>
        </p:grpSp>
        <p:grpSp>
          <p:nvGrpSpPr>
            <p:cNvPr id="61" name="Group 60"/>
            <p:cNvGrpSpPr/>
            <p:nvPr/>
          </p:nvGrpSpPr>
          <p:grpSpPr>
            <a:xfrm>
              <a:off x="5486400" y="1447800"/>
              <a:ext cx="1981200" cy="2895600"/>
              <a:chOff x="5486400" y="1447800"/>
              <a:chExt cx="1981200" cy="2895600"/>
            </a:xfrm>
          </p:grpSpPr>
          <p:sp>
            <p:nvSpPr>
              <p:cNvPr id="97" name="Rounded Rectangle 5"/>
              <p:cNvSpPr/>
              <p:nvPr/>
            </p:nvSpPr>
            <p:spPr>
              <a:xfrm>
                <a:off x="5486400" y="1447800"/>
                <a:ext cx="1828800" cy="2895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8" name="TextBox 97"/>
              <p:cNvSpPr txBox="1"/>
              <p:nvPr/>
            </p:nvSpPr>
            <p:spPr>
              <a:xfrm>
                <a:off x="5562600" y="1447800"/>
                <a:ext cx="1828800" cy="1538883"/>
              </a:xfrm>
              <a:prstGeom prst="rect">
                <a:avLst/>
              </a:prstGeom>
              <a:noFill/>
            </p:spPr>
            <p:txBody>
              <a:bodyPr wrap="square" rtlCol="0">
                <a:spAutoFit/>
              </a:bodyPr>
              <a:lstStyle/>
              <a:p>
                <a:r>
                  <a:rPr lang="en-US" sz="1400" b="1" dirty="0" smtClean="0">
                    <a:latin typeface="Cambria" pitchFamily="18" charset="0"/>
                  </a:rPr>
                  <a:t>Experiential Internships</a:t>
                </a:r>
              </a:p>
              <a:p>
                <a:r>
                  <a:rPr lang="en-US" sz="1100" dirty="0" smtClean="0">
                    <a:latin typeface="Cambria" pitchFamily="18" charset="0"/>
                  </a:rPr>
                  <a:t>with landscaping design and contracting, nursery, and green infrastructure employers in CNY</a:t>
                </a:r>
              </a:p>
              <a:p>
                <a:r>
                  <a:rPr lang="en-US" sz="1100" b="1" dirty="0" smtClean="0">
                    <a:latin typeface="Cambria" pitchFamily="18" charset="0"/>
                  </a:rPr>
                  <a:t>2 weeks</a:t>
                </a:r>
                <a:endParaRPr lang="en-US" sz="1100" i="1" dirty="0" smtClean="0">
                  <a:latin typeface="Cambria" pitchFamily="18" charset="0"/>
                </a:endParaRPr>
              </a:p>
              <a:p>
                <a:endParaRPr lang="en-US" sz="1100" dirty="0">
                  <a:latin typeface="Cambria" pitchFamily="18" charset="0"/>
                </a:endParaRPr>
              </a:p>
            </p:txBody>
          </p:sp>
          <p:grpSp>
            <p:nvGrpSpPr>
              <p:cNvPr id="99" name="Group 98"/>
              <p:cNvGrpSpPr/>
              <p:nvPr/>
            </p:nvGrpSpPr>
            <p:grpSpPr>
              <a:xfrm>
                <a:off x="5562600" y="3048000"/>
                <a:ext cx="1676400" cy="307777"/>
                <a:chOff x="5562600" y="3581400"/>
                <a:chExt cx="1676400" cy="307777"/>
              </a:xfrm>
            </p:grpSpPr>
            <p:sp>
              <p:nvSpPr>
                <p:cNvPr id="107" name="Rounded Rectangle 106"/>
                <p:cNvSpPr/>
                <p:nvPr/>
              </p:nvSpPr>
              <p:spPr>
                <a:xfrm>
                  <a:off x="5562600" y="3581400"/>
                  <a:ext cx="1676400" cy="304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8" name="TextBox 107"/>
                <p:cNvSpPr txBox="1"/>
                <p:nvPr/>
              </p:nvSpPr>
              <p:spPr>
                <a:xfrm>
                  <a:off x="5562600" y="3581400"/>
                  <a:ext cx="1676400" cy="307777"/>
                </a:xfrm>
                <a:prstGeom prst="rect">
                  <a:avLst/>
                </a:prstGeom>
                <a:noFill/>
              </p:spPr>
              <p:txBody>
                <a:bodyPr wrap="square" rtlCol="0">
                  <a:spAutoFit/>
                </a:bodyPr>
                <a:lstStyle/>
                <a:p>
                  <a:r>
                    <a:rPr lang="en-US" sz="1400" dirty="0" smtClean="0"/>
                    <a:t>On-site supervision</a:t>
                  </a:r>
                  <a:endParaRPr lang="en-US" sz="1400" dirty="0"/>
                </a:p>
              </p:txBody>
            </p:sp>
          </p:grpSp>
          <p:grpSp>
            <p:nvGrpSpPr>
              <p:cNvPr id="100" name="Group 99"/>
              <p:cNvGrpSpPr/>
              <p:nvPr/>
            </p:nvGrpSpPr>
            <p:grpSpPr>
              <a:xfrm>
                <a:off x="5562600" y="3429000"/>
                <a:ext cx="1676400" cy="307777"/>
                <a:chOff x="5562600" y="3581400"/>
                <a:chExt cx="1676400" cy="307777"/>
              </a:xfrm>
            </p:grpSpPr>
            <p:sp>
              <p:nvSpPr>
                <p:cNvPr id="105" name="Rounded Rectangle 39"/>
                <p:cNvSpPr/>
                <p:nvPr/>
              </p:nvSpPr>
              <p:spPr>
                <a:xfrm>
                  <a:off x="5562600" y="3581400"/>
                  <a:ext cx="1676400" cy="304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6" name="TextBox 105"/>
                <p:cNvSpPr txBox="1"/>
                <p:nvPr/>
              </p:nvSpPr>
              <p:spPr>
                <a:xfrm>
                  <a:off x="5562600" y="3581400"/>
                  <a:ext cx="1676400" cy="307777"/>
                </a:xfrm>
                <a:prstGeom prst="rect">
                  <a:avLst/>
                </a:prstGeom>
                <a:noFill/>
              </p:spPr>
              <p:txBody>
                <a:bodyPr wrap="square" rtlCol="0">
                  <a:spAutoFit/>
                </a:bodyPr>
                <a:lstStyle/>
                <a:p>
                  <a:r>
                    <a:rPr lang="en-US" sz="1400" dirty="0" smtClean="0"/>
                    <a:t>Hands-on training</a:t>
                  </a:r>
                  <a:endParaRPr lang="en-US" sz="1400" dirty="0"/>
                </a:p>
              </p:txBody>
            </p:sp>
          </p:grpSp>
          <p:grpSp>
            <p:nvGrpSpPr>
              <p:cNvPr id="101" name="Group 41"/>
              <p:cNvGrpSpPr/>
              <p:nvPr/>
            </p:nvGrpSpPr>
            <p:grpSpPr>
              <a:xfrm>
                <a:off x="5562600" y="3810000"/>
                <a:ext cx="1676400" cy="307777"/>
                <a:chOff x="5562600" y="3581400"/>
                <a:chExt cx="1676400" cy="307777"/>
              </a:xfrm>
            </p:grpSpPr>
            <p:sp>
              <p:nvSpPr>
                <p:cNvPr id="103" name="Rounded Rectangle 102"/>
                <p:cNvSpPr/>
                <p:nvPr/>
              </p:nvSpPr>
              <p:spPr>
                <a:xfrm>
                  <a:off x="5562600" y="3581400"/>
                  <a:ext cx="1676400" cy="304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4" name="TextBox 103"/>
                <p:cNvSpPr txBox="1"/>
                <p:nvPr/>
              </p:nvSpPr>
              <p:spPr>
                <a:xfrm>
                  <a:off x="5562600" y="3581400"/>
                  <a:ext cx="1676400" cy="307777"/>
                </a:xfrm>
                <a:prstGeom prst="rect">
                  <a:avLst/>
                </a:prstGeom>
                <a:noFill/>
              </p:spPr>
              <p:txBody>
                <a:bodyPr wrap="square" rtlCol="0">
                  <a:spAutoFit/>
                </a:bodyPr>
                <a:lstStyle/>
                <a:p>
                  <a:r>
                    <a:rPr lang="en-US" sz="1400" dirty="0" smtClean="0"/>
                    <a:t>On-the-job learning</a:t>
                  </a:r>
                  <a:endParaRPr lang="en-US" sz="1400" dirty="0"/>
                </a:p>
              </p:txBody>
            </p:sp>
          </p:grpSp>
          <p:sp>
            <p:nvSpPr>
              <p:cNvPr id="102" name="Right Arrow 101"/>
              <p:cNvSpPr/>
              <p:nvPr/>
            </p:nvSpPr>
            <p:spPr>
              <a:xfrm>
                <a:off x="7162800" y="2743200"/>
                <a:ext cx="304800" cy="304800"/>
              </a:xfrm>
              <a:prstGeom prst="rightArrow">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63" name="Group 54"/>
            <p:cNvGrpSpPr/>
            <p:nvPr/>
          </p:nvGrpSpPr>
          <p:grpSpPr>
            <a:xfrm>
              <a:off x="1219200" y="1447800"/>
              <a:ext cx="4343400" cy="3200400"/>
              <a:chOff x="1219200" y="1447800"/>
              <a:chExt cx="4343400" cy="3200400"/>
            </a:xfrm>
          </p:grpSpPr>
          <p:sp>
            <p:nvSpPr>
              <p:cNvPr id="71" name="Rounded Rectangle 4"/>
              <p:cNvSpPr/>
              <p:nvPr/>
            </p:nvSpPr>
            <p:spPr>
              <a:xfrm>
                <a:off x="1447800" y="1447800"/>
                <a:ext cx="3886200" cy="3200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2" name="TextBox 71"/>
              <p:cNvSpPr txBox="1"/>
              <p:nvPr/>
            </p:nvSpPr>
            <p:spPr>
              <a:xfrm>
                <a:off x="1600200" y="1524000"/>
                <a:ext cx="3657600" cy="815608"/>
              </a:xfrm>
              <a:prstGeom prst="rect">
                <a:avLst/>
              </a:prstGeom>
              <a:noFill/>
            </p:spPr>
            <p:txBody>
              <a:bodyPr wrap="square" rtlCol="0">
                <a:spAutoFit/>
              </a:bodyPr>
              <a:lstStyle/>
              <a:p>
                <a:r>
                  <a:rPr lang="en-US" sz="1400" b="1" dirty="0" smtClean="0">
                    <a:latin typeface="Cambria" pitchFamily="18" charset="0"/>
                  </a:rPr>
                  <a:t>Programming core content</a:t>
                </a:r>
              </a:p>
              <a:p>
                <a:r>
                  <a:rPr lang="en-US" sz="1100" dirty="0" smtClean="0">
                    <a:latin typeface="Cambria" pitchFamily="18" charset="0"/>
                  </a:rPr>
                  <a:t>Northside Collaboratory, locations throughout CNY</a:t>
                </a:r>
              </a:p>
              <a:p>
                <a:r>
                  <a:rPr lang="en-US" sz="1100" b="1" dirty="0" smtClean="0">
                    <a:latin typeface="Cambria" pitchFamily="18" charset="0"/>
                  </a:rPr>
                  <a:t>8 weeks</a:t>
                </a:r>
                <a:endParaRPr lang="en-US" sz="1100" i="1" dirty="0" smtClean="0">
                  <a:latin typeface="Cambria" pitchFamily="18" charset="0"/>
                </a:endParaRPr>
              </a:p>
              <a:p>
                <a:endParaRPr lang="en-US" sz="1100" dirty="0">
                  <a:latin typeface="Cambria" pitchFamily="18" charset="0"/>
                </a:endParaRPr>
              </a:p>
            </p:txBody>
          </p:sp>
          <p:grpSp>
            <p:nvGrpSpPr>
              <p:cNvPr id="73" name="Group 16"/>
              <p:cNvGrpSpPr/>
              <p:nvPr/>
            </p:nvGrpSpPr>
            <p:grpSpPr>
              <a:xfrm>
                <a:off x="1600200" y="3733800"/>
                <a:ext cx="3581400" cy="307777"/>
                <a:chOff x="1600200" y="2743200"/>
                <a:chExt cx="3581400" cy="307777"/>
              </a:xfrm>
            </p:grpSpPr>
            <p:sp>
              <p:nvSpPr>
                <p:cNvPr id="95" name="Rounded Rectangle 94"/>
                <p:cNvSpPr/>
                <p:nvPr/>
              </p:nvSpPr>
              <p:spPr>
                <a:xfrm>
                  <a:off x="1600200" y="2743200"/>
                  <a:ext cx="3581400" cy="3048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6" name="TextBox 95"/>
                <p:cNvSpPr txBox="1"/>
                <p:nvPr/>
              </p:nvSpPr>
              <p:spPr>
                <a:xfrm>
                  <a:off x="1600200" y="2743200"/>
                  <a:ext cx="3276600" cy="307777"/>
                </a:xfrm>
                <a:prstGeom prst="rect">
                  <a:avLst/>
                </a:prstGeom>
                <a:noFill/>
              </p:spPr>
              <p:txBody>
                <a:bodyPr wrap="square" rtlCol="0">
                  <a:spAutoFit/>
                </a:bodyPr>
                <a:lstStyle/>
                <a:p>
                  <a:r>
                    <a:rPr lang="en-US" sz="1400" dirty="0" smtClean="0"/>
                    <a:t>Urban green infrastructure applications</a:t>
                  </a:r>
                  <a:endParaRPr lang="en-US" sz="1400" dirty="0"/>
                </a:p>
              </p:txBody>
            </p:sp>
          </p:grpSp>
          <p:grpSp>
            <p:nvGrpSpPr>
              <p:cNvPr id="76" name="Group 17"/>
              <p:cNvGrpSpPr/>
              <p:nvPr/>
            </p:nvGrpSpPr>
            <p:grpSpPr>
              <a:xfrm>
                <a:off x="1600200" y="2590800"/>
                <a:ext cx="3581400" cy="307777"/>
                <a:chOff x="1600200" y="2743200"/>
                <a:chExt cx="3581400" cy="307777"/>
              </a:xfrm>
            </p:grpSpPr>
            <p:sp>
              <p:nvSpPr>
                <p:cNvPr id="93" name="Rounded Rectangle 18"/>
                <p:cNvSpPr/>
                <p:nvPr/>
              </p:nvSpPr>
              <p:spPr>
                <a:xfrm>
                  <a:off x="1600200" y="2743200"/>
                  <a:ext cx="3581400" cy="3048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4" name="TextBox 19"/>
                <p:cNvSpPr txBox="1"/>
                <p:nvPr/>
              </p:nvSpPr>
              <p:spPr>
                <a:xfrm>
                  <a:off x="1600200" y="2743200"/>
                  <a:ext cx="3276600" cy="307777"/>
                </a:xfrm>
                <a:prstGeom prst="rect">
                  <a:avLst/>
                </a:prstGeom>
                <a:noFill/>
              </p:spPr>
              <p:txBody>
                <a:bodyPr wrap="square" rtlCol="0">
                  <a:spAutoFit/>
                </a:bodyPr>
                <a:lstStyle/>
                <a:p>
                  <a:r>
                    <a:rPr lang="en-US" sz="1400" dirty="0" smtClean="0"/>
                    <a:t>Introduction to stormwater management</a:t>
                  </a:r>
                  <a:endParaRPr lang="en-US" sz="1400" dirty="0"/>
                </a:p>
              </p:txBody>
            </p:sp>
          </p:grpSp>
          <p:grpSp>
            <p:nvGrpSpPr>
              <p:cNvPr id="77" name="Group 20"/>
              <p:cNvGrpSpPr/>
              <p:nvPr/>
            </p:nvGrpSpPr>
            <p:grpSpPr>
              <a:xfrm>
                <a:off x="1600200" y="2971800"/>
                <a:ext cx="3581400" cy="307777"/>
                <a:chOff x="1600200" y="2743200"/>
                <a:chExt cx="3581400" cy="307777"/>
              </a:xfrm>
            </p:grpSpPr>
            <p:sp>
              <p:nvSpPr>
                <p:cNvPr id="91" name="Rounded Rectangle 90"/>
                <p:cNvSpPr/>
                <p:nvPr/>
              </p:nvSpPr>
              <p:spPr>
                <a:xfrm>
                  <a:off x="1600200" y="2743200"/>
                  <a:ext cx="3581400" cy="3048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2" name="TextBox 22"/>
                <p:cNvSpPr txBox="1"/>
                <p:nvPr/>
              </p:nvSpPr>
              <p:spPr>
                <a:xfrm>
                  <a:off x="1600200" y="2743200"/>
                  <a:ext cx="3505200" cy="307777"/>
                </a:xfrm>
                <a:prstGeom prst="rect">
                  <a:avLst/>
                </a:prstGeom>
                <a:noFill/>
              </p:spPr>
              <p:txBody>
                <a:bodyPr wrap="square" rtlCol="0">
                  <a:spAutoFit/>
                </a:bodyPr>
                <a:lstStyle/>
                <a:p>
                  <a:r>
                    <a:rPr lang="en-US" sz="1400" dirty="0" smtClean="0"/>
                    <a:t>Gardening and landscape design (2 weeks)</a:t>
                  </a:r>
                  <a:endParaRPr lang="en-US" sz="1400" dirty="0"/>
                </a:p>
              </p:txBody>
            </p:sp>
          </p:grpSp>
          <p:grpSp>
            <p:nvGrpSpPr>
              <p:cNvPr id="78" name="Group 23"/>
              <p:cNvGrpSpPr/>
              <p:nvPr/>
            </p:nvGrpSpPr>
            <p:grpSpPr>
              <a:xfrm>
                <a:off x="1600200" y="3352800"/>
                <a:ext cx="3581400" cy="307777"/>
                <a:chOff x="1600200" y="2743200"/>
                <a:chExt cx="3581400" cy="307777"/>
              </a:xfrm>
            </p:grpSpPr>
            <p:sp>
              <p:nvSpPr>
                <p:cNvPr id="89" name="Rounded Rectangle 88"/>
                <p:cNvSpPr/>
                <p:nvPr/>
              </p:nvSpPr>
              <p:spPr>
                <a:xfrm>
                  <a:off x="1600200" y="2743200"/>
                  <a:ext cx="3581400" cy="3048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0" name="TextBox 89"/>
                <p:cNvSpPr txBox="1"/>
                <p:nvPr/>
              </p:nvSpPr>
              <p:spPr>
                <a:xfrm>
                  <a:off x="1600200" y="2743200"/>
                  <a:ext cx="3505200" cy="307777"/>
                </a:xfrm>
                <a:prstGeom prst="rect">
                  <a:avLst/>
                </a:prstGeom>
                <a:noFill/>
              </p:spPr>
              <p:txBody>
                <a:bodyPr wrap="square" rtlCol="0">
                  <a:spAutoFit/>
                </a:bodyPr>
                <a:lstStyle/>
                <a:p>
                  <a:r>
                    <a:rPr lang="en-US" sz="1400" dirty="0" smtClean="0"/>
                    <a:t>Residential green infrastructure applications</a:t>
                  </a:r>
                  <a:endParaRPr lang="en-US" sz="1400" dirty="0"/>
                </a:p>
              </p:txBody>
            </p:sp>
          </p:grpSp>
          <p:grpSp>
            <p:nvGrpSpPr>
              <p:cNvPr id="79" name="Group 26"/>
              <p:cNvGrpSpPr/>
              <p:nvPr/>
            </p:nvGrpSpPr>
            <p:grpSpPr>
              <a:xfrm>
                <a:off x="1600200" y="2209800"/>
                <a:ext cx="3581400" cy="307777"/>
                <a:chOff x="1600200" y="2743200"/>
                <a:chExt cx="3581400" cy="307777"/>
              </a:xfrm>
            </p:grpSpPr>
            <p:sp>
              <p:nvSpPr>
                <p:cNvPr id="87" name="Rounded Rectangle 86"/>
                <p:cNvSpPr/>
                <p:nvPr/>
              </p:nvSpPr>
              <p:spPr>
                <a:xfrm>
                  <a:off x="1600200" y="2743200"/>
                  <a:ext cx="3581400" cy="3048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8" name="TextBox 87"/>
                <p:cNvSpPr txBox="1"/>
                <p:nvPr/>
              </p:nvSpPr>
              <p:spPr>
                <a:xfrm>
                  <a:off x="1600200" y="2743200"/>
                  <a:ext cx="3276600" cy="307777"/>
                </a:xfrm>
                <a:prstGeom prst="rect">
                  <a:avLst/>
                </a:prstGeom>
                <a:noFill/>
              </p:spPr>
              <p:txBody>
                <a:bodyPr wrap="square" rtlCol="0">
                  <a:spAutoFit/>
                </a:bodyPr>
                <a:lstStyle/>
                <a:p>
                  <a:r>
                    <a:rPr lang="en-US" sz="1400" dirty="0" smtClean="0"/>
                    <a:t>Programming introduction, team building</a:t>
                  </a:r>
                  <a:endParaRPr lang="en-US" sz="1400" dirty="0"/>
                </a:p>
              </p:txBody>
            </p:sp>
          </p:grpSp>
          <p:sp>
            <p:nvSpPr>
              <p:cNvPr id="80" name="Right Arrow 79"/>
              <p:cNvSpPr/>
              <p:nvPr/>
            </p:nvSpPr>
            <p:spPr>
              <a:xfrm>
                <a:off x="1219200" y="2743200"/>
                <a:ext cx="304800" cy="304800"/>
              </a:xfrm>
              <a:prstGeom prst="rightArrow">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3" name="Right Arrow 82"/>
              <p:cNvSpPr/>
              <p:nvPr/>
            </p:nvSpPr>
            <p:spPr>
              <a:xfrm>
                <a:off x="5257800" y="2743200"/>
                <a:ext cx="304800" cy="304800"/>
              </a:xfrm>
              <a:prstGeom prst="rightArrow">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84" name="Group 55"/>
              <p:cNvGrpSpPr/>
              <p:nvPr/>
            </p:nvGrpSpPr>
            <p:grpSpPr>
              <a:xfrm>
                <a:off x="1600200" y="4114800"/>
                <a:ext cx="3581400" cy="307777"/>
                <a:chOff x="1600200" y="2743200"/>
                <a:chExt cx="3581400" cy="307777"/>
              </a:xfrm>
            </p:grpSpPr>
            <p:sp>
              <p:nvSpPr>
                <p:cNvPr id="85" name="Rounded Rectangle 84"/>
                <p:cNvSpPr/>
                <p:nvPr/>
              </p:nvSpPr>
              <p:spPr>
                <a:xfrm>
                  <a:off x="1600200" y="2743200"/>
                  <a:ext cx="3581400" cy="3048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6" name="TextBox 85"/>
                <p:cNvSpPr txBox="1"/>
                <p:nvPr/>
              </p:nvSpPr>
              <p:spPr>
                <a:xfrm>
                  <a:off x="1600200" y="2743200"/>
                  <a:ext cx="3276600" cy="307777"/>
                </a:xfrm>
                <a:prstGeom prst="rect">
                  <a:avLst/>
                </a:prstGeom>
                <a:noFill/>
              </p:spPr>
              <p:txBody>
                <a:bodyPr wrap="square" rtlCol="0">
                  <a:spAutoFit/>
                </a:bodyPr>
                <a:lstStyle/>
                <a:p>
                  <a:r>
                    <a:rPr lang="en-US" sz="1400" dirty="0" smtClean="0"/>
                    <a:t>Work preparedness skills and soft skills</a:t>
                  </a:r>
                  <a:endParaRPr lang="en-US" sz="1400" dirty="0"/>
                </a:p>
              </p:txBody>
            </p:sp>
          </p:grpSp>
        </p:grpSp>
        <p:sp>
          <p:nvSpPr>
            <p:cNvPr id="64" name="Rounded Rectangle 63"/>
            <p:cNvSpPr/>
            <p:nvPr/>
          </p:nvSpPr>
          <p:spPr>
            <a:xfrm>
              <a:off x="2209800" y="4800600"/>
              <a:ext cx="236220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5" name="Right Arrow 64"/>
            <p:cNvSpPr/>
            <p:nvPr/>
          </p:nvSpPr>
          <p:spPr>
            <a:xfrm rot="5400000">
              <a:off x="3314700" y="4610100"/>
              <a:ext cx="228600" cy="304800"/>
            </a:xfrm>
            <a:prstGeom prst="rightArrow">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6" name="TextBox 65"/>
            <p:cNvSpPr txBox="1"/>
            <p:nvPr/>
          </p:nvSpPr>
          <p:spPr>
            <a:xfrm>
              <a:off x="2286000" y="4800600"/>
              <a:ext cx="2819400" cy="307777"/>
            </a:xfrm>
            <a:prstGeom prst="rect">
              <a:avLst/>
            </a:prstGeom>
            <a:noFill/>
          </p:spPr>
          <p:txBody>
            <a:bodyPr wrap="square" rtlCol="0">
              <a:spAutoFit/>
            </a:bodyPr>
            <a:lstStyle/>
            <a:p>
              <a:r>
                <a:rPr lang="en-US" sz="1400" b="1" dirty="0" smtClean="0">
                  <a:latin typeface="Cambria" pitchFamily="18" charset="0"/>
                </a:rPr>
                <a:t>Certifications</a:t>
              </a:r>
            </a:p>
          </p:txBody>
        </p:sp>
        <p:sp>
          <p:nvSpPr>
            <p:cNvPr id="67" name="Rounded Rectangle 66"/>
            <p:cNvSpPr/>
            <p:nvPr/>
          </p:nvSpPr>
          <p:spPr>
            <a:xfrm>
              <a:off x="2362200" y="5105400"/>
              <a:ext cx="2057400" cy="304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8" name="TextBox 67"/>
            <p:cNvSpPr txBox="1"/>
            <p:nvPr/>
          </p:nvSpPr>
          <p:spPr>
            <a:xfrm>
              <a:off x="2286000" y="5105400"/>
              <a:ext cx="2209800" cy="276999"/>
            </a:xfrm>
            <a:prstGeom prst="rect">
              <a:avLst/>
            </a:prstGeom>
            <a:noFill/>
          </p:spPr>
          <p:txBody>
            <a:bodyPr wrap="square" rtlCol="0">
              <a:spAutoFit/>
            </a:bodyPr>
            <a:lstStyle/>
            <a:p>
              <a:r>
                <a:rPr lang="en-US" sz="1200" dirty="0" smtClean="0">
                  <a:latin typeface="Cambria" pitchFamily="18" charset="0"/>
                </a:rPr>
                <a:t>ESF Certification of completion</a:t>
              </a:r>
              <a:endParaRPr lang="en-US" sz="1200" dirty="0">
                <a:latin typeface="Cambria" pitchFamily="18" charset="0"/>
              </a:endParaRPr>
            </a:p>
          </p:txBody>
        </p:sp>
        <p:sp>
          <p:nvSpPr>
            <p:cNvPr id="69" name="Rounded Rectangle 68"/>
            <p:cNvSpPr/>
            <p:nvPr/>
          </p:nvSpPr>
          <p:spPr>
            <a:xfrm>
              <a:off x="2362200" y="5486400"/>
              <a:ext cx="2057400" cy="304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0" name="TextBox 69"/>
            <p:cNvSpPr txBox="1"/>
            <p:nvPr/>
          </p:nvSpPr>
          <p:spPr>
            <a:xfrm>
              <a:off x="2286000" y="5486400"/>
              <a:ext cx="2057400" cy="276999"/>
            </a:xfrm>
            <a:prstGeom prst="rect">
              <a:avLst/>
            </a:prstGeom>
            <a:noFill/>
          </p:spPr>
          <p:txBody>
            <a:bodyPr wrap="square" rtlCol="0">
              <a:spAutoFit/>
            </a:bodyPr>
            <a:lstStyle/>
            <a:p>
              <a:r>
                <a:rPr lang="en-US" sz="1200" dirty="0" smtClean="0">
                  <a:latin typeface="Cambria" pitchFamily="18" charset="0"/>
                </a:rPr>
                <a:t>OSHA 10-hour</a:t>
              </a:r>
              <a:endParaRPr lang="en-US" sz="1200" dirty="0">
                <a:latin typeface="Cambria" pitchFamily="18" charset="0"/>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chemeClr val="accent3">
                    <a:lumMod val="50000"/>
                  </a:schemeClr>
                </a:solidFill>
                <a:effectLst>
                  <a:outerShdw blurRad="38100" dist="38100" dir="2700000" algn="tl">
                    <a:srgbClr val="000000">
                      <a:alpha val="43137"/>
                    </a:srgbClr>
                  </a:outerShdw>
                </a:effectLst>
              </a:rPr>
              <a:t>Landscaping Design and Build</a:t>
            </a:r>
            <a:endParaRPr lang="en-US" b="1" dirty="0">
              <a:solidFill>
                <a:schemeClr val="accent3">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914400"/>
            <a:ext cx="8458200" cy="4525963"/>
          </a:xfrm>
        </p:spPr>
        <p:txBody>
          <a:bodyPr/>
          <a:lstStyle/>
          <a:p>
            <a:r>
              <a:rPr lang="en-US" dirty="0" smtClean="0"/>
              <a:t>Instructors: </a:t>
            </a:r>
          </a:p>
          <a:p>
            <a:pPr lvl="1"/>
            <a:r>
              <a:rPr lang="en-US" dirty="0" smtClean="0"/>
              <a:t>Dan Reeder, Adjunct Professor, SUNY ESF and </a:t>
            </a:r>
            <a:r>
              <a:rPr lang="en-US" dirty="0" err="1" smtClean="0"/>
              <a:t>Greenscapes</a:t>
            </a:r>
            <a:r>
              <a:rPr lang="en-US" dirty="0" smtClean="0"/>
              <a:t> Landscaping Design</a:t>
            </a:r>
          </a:p>
          <a:p>
            <a:pPr lvl="1"/>
            <a:r>
              <a:rPr lang="en-US" dirty="0" smtClean="0"/>
              <a:t>Dan Carroll, Liverpool Central School District</a:t>
            </a:r>
            <a:endParaRPr lang="en-US" dirty="0"/>
          </a:p>
        </p:txBody>
      </p:sp>
      <p:pic>
        <p:nvPicPr>
          <p:cNvPr id="4" name="Content Placeholder 3" descr="Picture 269.jpg"/>
          <p:cNvPicPr>
            <a:picLocks noChangeAspect="1"/>
          </p:cNvPicPr>
          <p:nvPr/>
        </p:nvPicPr>
        <p:blipFill>
          <a:blip r:embed="rId2" cstate="print"/>
          <a:stretch>
            <a:fillRect/>
          </a:stretch>
        </p:blipFill>
        <p:spPr>
          <a:xfrm>
            <a:off x="152400" y="3276600"/>
            <a:ext cx="4939732" cy="3306763"/>
          </a:xfrm>
          <a:prstGeom prst="rect">
            <a:avLst/>
          </a:prstGeom>
        </p:spPr>
      </p:pic>
      <p:pic>
        <p:nvPicPr>
          <p:cNvPr id="5" name="Picture 4" descr="Picture 285.jpg"/>
          <p:cNvPicPr>
            <a:picLocks noChangeAspect="1"/>
          </p:cNvPicPr>
          <p:nvPr/>
        </p:nvPicPr>
        <p:blipFill>
          <a:blip r:embed="rId3" cstate="print"/>
          <a:stretch>
            <a:fillRect/>
          </a:stretch>
        </p:blipFill>
        <p:spPr>
          <a:xfrm>
            <a:off x="4572000" y="3581400"/>
            <a:ext cx="4572000" cy="3060595"/>
          </a:xfrm>
          <a:prstGeom prst="rect">
            <a:avLst/>
          </a:prstGeom>
          <a:ln w="28575">
            <a:solidFill>
              <a:schemeClr val="bg1"/>
            </a:solidFill>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Growing Green Infrastructure in Central New York  &amp;#x0D;&amp;#x0A;through Green Job Training&amp;quot;&quot;/&gt;&lt;property id=&quot;20307&quot; value=&quot;256&quot;/&gt;&lt;/object&gt;&lt;object type=&quot;3&quot; unique_id=&quot;10006&quot;&gt;&lt;property id=&quot;20148&quot; value=&quot;5&quot;/&gt;&lt;property id=&quot;20300&quot; value=&quot;Slide 4 - &amp;quot;Why Green Infrastructure Training in Central New York?&amp;quot;&quot;/&gt;&lt;property id=&quot;20307&quot; value=&quot;263&quot;/&gt;&lt;/object&gt;&lt;object type=&quot;3&quot; unique_id=&quot;10007&quot;&gt;&lt;property id=&quot;20148&quot; value=&quot;5&quot;/&gt;&lt;property id=&quot;20300&quot; value=&quot;Slide 3 - &amp;quot;Benefits of G.I.&amp;quot;&quot;/&gt;&lt;property id=&quot;20307&quot; value=&quot;262&quot;/&gt;&lt;/object&gt;&lt;object type=&quot;3&quot; unique_id=&quot;10008&quot;&gt;&lt;property id=&quot;20148&quot; value=&quot;5&quot;/&gt;&lt;property id=&quot;20300&quot; value=&quot;Slide 6 - &amp;quot;Green  Train @ The Northside Urban Partnership&amp;quot;&quot;/&gt;&lt;property id=&quot;20307&quot; value=&quot;265&quot;/&gt;&lt;/object&gt;&lt;object type=&quot;3&quot; unique_id=&quot;10009&quot;&gt;&lt;property id=&quot;20148&quot; value=&quot;5&quot;/&gt;&lt;property id=&quot;20300&quot; value=&quot;Slide 5 - &amp;quot;Green Infrastructure Training &amp;#x0D;&amp;#x0A;Project Goals&amp;quot;&quot;/&gt;&lt;property id=&quot;20307&quot; value=&quot;259&quot;/&gt;&lt;/object&gt;&lt;object type=&quot;3&quot; unique_id=&quot;10011&quot;&gt;&lt;property id=&quot;20148&quot; value=&quot;5&quot;/&gt;&lt;property id=&quot;20300&quot; value=&quot;Slide 24 - &amp;quot;Project status to date&amp;quot;&quot;/&gt;&lt;property id=&quot;20307&quot; value=&quot;260&quot;/&gt;&lt;/object&gt;&lt;object type=&quot;3&quot; unique_id=&quot;10012&quot;&gt;&lt;property id=&quot;20148&quot; value=&quot;5&quot;/&gt;&lt;property id=&quot;20300&quot; value=&quot;Slide 27 - &amp;quot;Any questions?&amp;quot;&quot;/&gt;&lt;property id=&quot;20307&quot; value=&quot;258&quot;/&gt;&lt;/object&gt;&lt;object type=&quot;3&quot; unique_id=&quot;10068&quot;&gt;&lt;property id=&quot;20148&quot; value=&quot;5&quot;/&gt;&lt;property id=&quot;20300&quot; value=&quot;Slide 2 - &amp;quot;Partnerships and funders&amp;quot;&quot;/&gt;&lt;property id=&quot;20307&quot; value=&quot;266&quot;/&gt;&lt;/object&gt;&lt;object type=&quot;3&quot; unique_id=&quot;10180&quot;&gt;&lt;property id=&quot;20148&quot; value=&quot;5&quot;/&gt;&lt;property id=&quot;20300&quot; value=&quot;Slide 8&quot;/&gt;&lt;property id=&quot;20307&quot; value=&quot;267&quot;/&gt;&lt;/object&gt;&lt;object type=&quot;3&quot; unique_id=&quot;10181&quot;&gt;&lt;property id=&quot;20148&quot; value=&quot;5&quot;/&gt;&lt;property id=&quot;20300&quot; value=&quot;Slide 9 - &amp;quot;Landscaping Design and Build&amp;quot;&quot;/&gt;&lt;property id=&quot;20307&quot; value=&quot;268&quot;/&gt;&lt;/object&gt;&lt;object type=&quot;3&quot; unique_id=&quot;10182&quot;&gt;&lt;property id=&quot;20148&quot; value=&quot;5&quot;/&gt;&lt;property id=&quot;20300&quot; value=&quot;Slide 12 - &amp;quot;Residential Green Infrastructure Design and Build&amp;quot;&quot;/&gt;&lt;property id=&quot;20307&quot; value=&quot;270&quot;/&gt;&lt;/object&gt;&lt;object type=&quot;3&quot; unique_id=&quot;10183&quot;&gt;&lt;property id=&quot;20148&quot; value=&quot;5&quot;/&gt;&lt;property id=&quot;20300&quot; value=&quot;Slide 17 - &amp;quot;Engineering Design for &amp;#x0D;&amp;#x0A;Green Infrastructure &amp;quot;&quot;/&gt;&lt;property id=&quot;20307&quot; value=&quot;269&quot;/&gt;&lt;/object&gt;&lt;object type=&quot;3&quot; unique_id=&quot;10184&quot;&gt;&lt;property id=&quot;20148&quot; value=&quot;5&quot;/&gt;&lt;property id=&quot;20300&quot; value=&quot;Slide 20 - &amp;quot;Internships&amp;quot;&quot;/&gt;&lt;property id=&quot;20307&quot; value=&quot;271&quot;/&gt;&lt;/object&gt;&lt;object type=&quot;3&quot; unique_id=&quot;10185&quot;&gt;&lt;property id=&quot;20148&quot; value=&quot;5&quot;/&gt;&lt;property id=&quot;20300&quot; value=&quot;Slide 22&quot;/&gt;&lt;property id=&quot;20307&quot; value=&quot;272&quot;/&gt;&lt;/object&gt;&lt;object type=&quot;3&quot; unique_id=&quot;10357&quot;&gt;&lt;property id=&quot;20148&quot; value=&quot;5&quot;/&gt;&lt;property id=&quot;20300&quot; value=&quot;Slide 7 - &amp;quot;Green Infrastructure Training &amp;quot;&quot;/&gt;&lt;property id=&quot;20307&quot; value=&quot;279&quot;/&gt;&lt;/object&gt;&lt;object type=&quot;3&quot; unique_id=&quot;10358&quot;&gt;&lt;property id=&quot;20148&quot; value=&quot;5&quot;/&gt;&lt;property id=&quot;20300&quot; value=&quot;Slide 10 - &amp;quot;Principles of landscape design&amp;quot;&quot;/&gt;&lt;property id=&quot;20307&quot; value=&quot;274&quot;/&gt;&lt;/object&gt;&lt;object type=&quot;3&quot; unique_id=&quot;10359&quot;&gt;&lt;property id=&quot;20148&quot; value=&quot;5&quot;/&gt;&lt;property id=&quot;20300&quot; value=&quot;Slide 11 - &amp;quot;Principles of urban forestry, soils, horticulture&amp;quot;&quot;/&gt;&lt;property id=&quot;20307&quot; value=&quot;276&quot;/&gt;&lt;/object&gt;&lt;object type=&quot;3&quot; unique_id=&quot;10360&quot;&gt;&lt;property id=&quot;20148&quot; value=&quot;5&quot;/&gt;&lt;property id=&quot;20300&quot; value=&quot;Slide 14 - &amp;quot;Design and build rain gardens&amp;quot;&quot;/&gt;&lt;property id=&quot;20307&quot; value=&quot;273&quot;/&gt;&lt;/object&gt;&lt;object type=&quot;3&quot; unique_id=&quot;10362&quot;&gt;&lt;property id=&quot;20148&quot; value=&quot;5&quot;/&gt;&lt;property id=&quot;20300&quot; value=&quot;Slide 13 - &amp;quot;Build and install rain barrels&amp;quot;&quot;/&gt;&lt;property id=&quot;20307&quot; value=&quot;277&quot;/&gt;&lt;/object&gt;&lt;object type=&quot;3&quot; unique_id=&quot;10363&quot;&gt;&lt;property id=&quot;20148&quot; value=&quot;5&quot;/&gt;&lt;property id=&quot;20300&quot; value=&quot;Slide 18 - &amp;quot;Design and Engineering&amp;quot;&quot;/&gt;&lt;property id=&quot;20307&quot; value=&quot;280&quot;/&gt;&lt;/object&gt;&lt;object type=&quot;3&quot; unique_id=&quot;10364&quot;&gt;&lt;property id=&quot;20148&quot; value=&quot;5&quot;/&gt;&lt;property id=&quot;20300&quot; value=&quot;Slide 21 - &amp;quot;And to hopefully have some fun along the way!&amp;quot;&quot;/&gt;&lt;property id=&quot;20307&quot; value=&quot;275&quot;/&gt;&lt;/object&gt;&lt;object type=&quot;3&quot; unique_id=&quot;10465&quot;&gt;&lt;property id=&quot;20148&quot; value=&quot;5&quot;/&gt;&lt;property id=&quot;20300&quot; value=&quot;Slide 19 - &amp;quot;Soft Skills&amp;quot;&quot;/&gt;&lt;property id=&quot;20307&quot; value=&quot;281&quot;/&gt;&lt;/object&gt;&lt;object type=&quot;3&quot; unique_id=&quot;10466&quot;&gt;&lt;property id=&quot;20148&quot; value=&quot;5&quot;/&gt;&lt;property id=&quot;20300&quot; value=&quot;Slide 25 - &amp;quot;Next Steps&amp;quot;&quot;/&gt;&lt;property id=&quot;20307&quot; value=&quot;282&quot;/&gt;&lt;/object&gt;&lt;object type=&quot;3&quot; unique_id=&quot;10597&quot;&gt;&lt;property id=&quot;20148&quot; value=&quot;5&quot;/&gt;&lt;property id=&quot;20300&quot; value=&quot;Slide 16&quot;/&gt;&lt;property id=&quot;20307&quot; value=&quot;284&quot;/&gt;&lt;/object&gt;&lt;object type=&quot;3&quot; unique_id=&quot;10600&quot;&gt;&lt;property id=&quot;20148&quot; value=&quot;5&quot;/&gt;&lt;property id=&quot;20300&quot; value=&quot;Slide 15&quot;/&gt;&lt;property id=&quot;20307&quot; value=&quot;287&quot;/&gt;&lt;/object&gt;&lt;object type=&quot;3&quot; unique_id=&quot;10751&quot;&gt;&lt;property id=&quot;20148&quot; value=&quot;5&quot;/&gt;&lt;property id=&quot;20300&quot; value=&quot;Slide 23 - &amp;quot;All while working towards these project goals:&amp;quot;&quot;/&gt;&lt;property id=&quot;20307&quot; value=&quot;289&quot;/&gt;&lt;/object&gt;&lt;object type=&quot;3&quot; unique_id=&quot;10951&quot;&gt;&lt;property id=&quot;20148&quot; value=&quot;5&quot;/&gt;&lt;property id=&quot;20300&quot; value=&quot;Slide 26&quot;/&gt;&lt;property id=&quot;20307&quot; value=&quot;290&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498</TotalTime>
  <Words>1830</Words>
  <Application>Microsoft Office PowerPoint</Application>
  <PresentationFormat>On-screen Show (4:3)</PresentationFormat>
  <Paragraphs>186</Paragraphs>
  <Slides>27</Slides>
  <Notes>16</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Growing Green Infrastructure in Central New York   through Green Job Training</vt:lpstr>
      <vt:lpstr>Partnerships and funders</vt:lpstr>
      <vt:lpstr>Benefits of G.I.</vt:lpstr>
      <vt:lpstr>Why Green Infrastructure Training in Central New York?</vt:lpstr>
      <vt:lpstr>Green Infrastructure Training  Project Goals</vt:lpstr>
      <vt:lpstr>Green  Train @ The Northside Urban Partnership</vt:lpstr>
      <vt:lpstr>Green Infrastructure Training </vt:lpstr>
      <vt:lpstr>Slide 8</vt:lpstr>
      <vt:lpstr>Landscaping Design and Build</vt:lpstr>
      <vt:lpstr>Principles of landscape design</vt:lpstr>
      <vt:lpstr>Principles of urban forestry, soils, horticulture</vt:lpstr>
      <vt:lpstr>Residential Green Infrastructure Design and Build</vt:lpstr>
      <vt:lpstr>Build and install rain barrels</vt:lpstr>
      <vt:lpstr>Design and build rain gardens</vt:lpstr>
      <vt:lpstr>Slide 15</vt:lpstr>
      <vt:lpstr>Slide 16</vt:lpstr>
      <vt:lpstr>Engineering Design for  Green Infrastructure </vt:lpstr>
      <vt:lpstr>Design and Engineering</vt:lpstr>
      <vt:lpstr>Soft Skills</vt:lpstr>
      <vt:lpstr>Internships</vt:lpstr>
      <vt:lpstr>And to hopefully have some fun along the way!</vt:lpstr>
      <vt:lpstr>Slide 22</vt:lpstr>
      <vt:lpstr>All while working towards these project goals:</vt:lpstr>
      <vt:lpstr>Project status to date</vt:lpstr>
      <vt:lpstr>Next Steps</vt:lpstr>
      <vt:lpstr>Slide 26</vt:lpstr>
      <vt:lpstr>Any questions?</vt:lpstr>
    </vt:vector>
  </TitlesOfParts>
  <Company>SUNY ESF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Green Infrastructure through Green Job Training</dc:title>
  <dc:creator>Ginny Williams</dc:creator>
  <cp:lastModifiedBy>Ginny Williams</cp:lastModifiedBy>
  <cp:revision>56</cp:revision>
  <dcterms:created xsi:type="dcterms:W3CDTF">2010-11-15T23:07:13Z</dcterms:created>
  <dcterms:modified xsi:type="dcterms:W3CDTF">2010-11-17T17:00:27Z</dcterms:modified>
</cp:coreProperties>
</file>