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0" r:id="rId3"/>
    <p:sldId id="259" r:id="rId4"/>
    <p:sldId id="287" r:id="rId5"/>
    <p:sldId id="258" r:id="rId6"/>
    <p:sldId id="291" r:id="rId7"/>
    <p:sldId id="269" r:id="rId8"/>
    <p:sldId id="290" r:id="rId9"/>
    <p:sldId id="272" r:id="rId10"/>
    <p:sldId id="271" r:id="rId11"/>
    <p:sldId id="273" r:id="rId12"/>
    <p:sldId id="274" r:id="rId13"/>
    <p:sldId id="266" r:id="rId14"/>
    <p:sldId id="275" r:id="rId15"/>
    <p:sldId id="281" r:id="rId16"/>
    <p:sldId id="277" r:id="rId17"/>
    <p:sldId id="293" r:id="rId18"/>
    <p:sldId id="294" r:id="rId19"/>
    <p:sldId id="276" r:id="rId20"/>
    <p:sldId id="280" r:id="rId21"/>
    <p:sldId id="295" r:id="rId22"/>
    <p:sldId id="284" r:id="rId23"/>
    <p:sldId id="282" r:id="rId24"/>
    <p:sldId id="283" r:id="rId25"/>
    <p:sldId id="278" r:id="rId26"/>
    <p:sldId id="279" r:id="rId27"/>
    <p:sldId id="270" r:id="rId28"/>
    <p:sldId id="292" r:id="rId2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0678" autoAdjust="0"/>
  </p:normalViewPr>
  <p:slideViewPr>
    <p:cSldViewPr>
      <p:cViewPr>
        <p:scale>
          <a:sx n="66" d="100"/>
          <a:sy n="66" d="100"/>
        </p:scale>
        <p:origin x="-141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594AB-8ABC-414F-B031-F4C427D62148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FC315-2AF7-456E-BB49-CD60B9308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8125D-6B5D-47F9-A829-F9FABAD4BA85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9A364-B31C-4908-896F-3D17ECB32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heating system 19 yrs. passive solar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</a:t>
            </a:r>
            <a:r>
              <a:rPr lang="en-US" baseline="0" dirty="0" smtClean="0"/>
              <a:t> account of ecosystem was the TEK account of the </a:t>
            </a:r>
            <a:r>
              <a:rPr lang="en-US" baseline="0" dirty="0" err="1" smtClean="0"/>
              <a:t>Onondagag</a:t>
            </a:r>
            <a:r>
              <a:rPr lang="en-US" baseline="0" dirty="0" smtClean="0"/>
              <a:t> nation,  this was a fishing port used to </a:t>
            </a:r>
            <a:r>
              <a:rPr lang="en-US" baseline="0" dirty="0" err="1" smtClean="0"/>
              <a:t>launsh</a:t>
            </a:r>
            <a:r>
              <a:rPr lang="en-US" baseline="0" dirty="0" smtClean="0"/>
              <a:t> canoes, for salmon, </a:t>
            </a:r>
            <a:r>
              <a:rPr lang="en-US" baseline="0" dirty="0" err="1" smtClean="0"/>
              <a:t>whitefush</a:t>
            </a:r>
            <a:r>
              <a:rPr lang="en-US" baseline="0" dirty="0" smtClean="0"/>
              <a:t>, eel. Too marshy to live, used as a natural resource, but they lived on the surrounding hills. Onondaga means people of the hills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A364-B31C-4908-896F-3D17ECB3266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D417A-3657-4F5F-A4E6-50F87FBF0D03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667C4-A63D-46B4-A13A-047A312F3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2220237.JPG"/>
          <p:cNvPicPr>
            <a:picLocks noChangeAspect="1"/>
          </p:cNvPicPr>
          <p:nvPr/>
        </p:nvPicPr>
        <p:blipFill>
          <a:blip r:embed="rId3" cstate="print"/>
          <a:srcRect l="14310" t="29834" r="17207" b="4905"/>
          <a:stretch>
            <a:fillRect/>
          </a:stretch>
        </p:blipFill>
        <p:spPr>
          <a:xfrm>
            <a:off x="533400" y="1447800"/>
            <a:ext cx="8036278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100" dirty="0" smtClean="0"/>
              <a:t>Building within Ecosystem Boundaries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2192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3" descr="1790_habitat.jpg"/>
          <p:cNvPicPr>
            <a:picLocks noGrp="1"/>
          </p:cNvPicPr>
          <p:nvPr>
            <p:ph idx="1"/>
          </p:nvPr>
        </p:nvPicPr>
        <p:blipFill>
          <a:blip r:embed="rId3" cstate="print"/>
          <a:srcRect l="13443" t="17161" r="17216" b="21982"/>
          <a:stretch>
            <a:fillRect/>
          </a:stretch>
        </p:blipFill>
        <p:spPr>
          <a:xfrm>
            <a:off x="1371600" y="1219200"/>
            <a:ext cx="67818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828800"/>
            <a:ext cx="3429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1000" dirty="0"/>
          </a:p>
          <a:p>
            <a:endParaRPr lang="en-US" sz="1000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6248400" y="4343400"/>
            <a:ext cx="457200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4572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</a:t>
            </a:r>
            <a:r>
              <a:rPr lang="en-US" sz="2000" dirty="0" smtClean="0"/>
              <a:t>Digitized  1790 Vegetation survey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60960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Dr. Myrna Hall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                      </a:t>
            </a:r>
            <a:endParaRPr lang="en-US" sz="3600" dirty="0"/>
          </a:p>
        </p:txBody>
      </p:sp>
      <p:pic>
        <p:nvPicPr>
          <p:cNvPr id="5" name="Content Placeholder 3" descr="317_19Marcellus.jpg"/>
          <p:cNvPicPr>
            <a:picLocks/>
          </p:cNvPicPr>
          <p:nvPr/>
        </p:nvPicPr>
        <p:blipFill>
          <a:blip r:embed="rId3" cstate="print">
            <a:lum bright="-28000" contrast="16000"/>
          </a:blip>
          <a:srcRect l="32704" t="11621" r="8970" b="6897"/>
          <a:stretch>
            <a:fillRect/>
          </a:stretch>
        </p:blipFill>
        <p:spPr>
          <a:xfrm>
            <a:off x="1447800" y="1066800"/>
            <a:ext cx="6324600" cy="548640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286000" y="3581400"/>
            <a:ext cx="457200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0" y="11125200"/>
            <a:ext cx="4876800" cy="258763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3048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 Current Street Grid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ecological monitoring to guide design</a:t>
            </a:r>
            <a:endParaRPr lang="en-US" sz="3200" dirty="0"/>
          </a:p>
        </p:txBody>
      </p:sp>
      <p:pic>
        <p:nvPicPr>
          <p:cNvPr id="7" name="Content Placeholder 6" descr="100_9734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343400" cy="42672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sunny day in the woo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0"/>
            <a:ext cx="4400062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2: Surveys and </a:t>
            </a:r>
            <a:r>
              <a:rPr lang="en-US" sz="3200" dirty="0"/>
              <a:t>e</a:t>
            </a:r>
            <a:r>
              <a:rPr lang="en-US" sz="3200" dirty="0" smtClean="0"/>
              <a:t>cological monitoring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Energy </a:t>
            </a:r>
          </a:p>
          <a:p>
            <a:pPr lvl="0"/>
            <a:r>
              <a:rPr lang="en-US" dirty="0" smtClean="0"/>
              <a:t>Micro-climate</a:t>
            </a:r>
          </a:p>
          <a:p>
            <a:pPr lvl="0"/>
            <a:r>
              <a:rPr lang="en-US" dirty="0" smtClean="0"/>
              <a:t>Atmosphere </a:t>
            </a:r>
          </a:p>
          <a:p>
            <a:pPr lvl="0"/>
            <a:r>
              <a:rPr lang="en-US" dirty="0" smtClean="0"/>
              <a:t>Wildlife communities        </a:t>
            </a:r>
          </a:p>
          <a:p>
            <a:pPr lvl="0"/>
            <a:r>
              <a:rPr lang="en-US" dirty="0" smtClean="0"/>
              <a:t>Water quality</a:t>
            </a:r>
            <a:r>
              <a:rPr lang="en-US" dirty="0" smtClean="0"/>
              <a:t>,</a:t>
            </a:r>
            <a:r>
              <a:rPr lang="en-US" dirty="0" smtClean="0"/>
              <a:t> </a:t>
            </a:r>
          </a:p>
          <a:p>
            <a:pPr lvl="0"/>
            <a:r>
              <a:rPr lang="en-US" dirty="0" smtClean="0"/>
              <a:t>Bio-Productivity</a:t>
            </a:r>
            <a:endParaRPr lang="en-US" dirty="0" smtClean="0"/>
          </a:p>
          <a:p>
            <a:pPr lvl="0"/>
            <a:r>
              <a:rPr lang="en-US" dirty="0" smtClean="0"/>
              <a:t>Soil  </a:t>
            </a:r>
          </a:p>
          <a:p>
            <a:pPr lvl="0"/>
            <a:r>
              <a:rPr lang="en-US" dirty="0" smtClean="0"/>
              <a:t>Community connectivity/food web </a:t>
            </a:r>
          </a:p>
          <a:p>
            <a:pPr lvl="0"/>
            <a:r>
              <a:rPr lang="en-US" dirty="0" smtClean="0"/>
              <a:t>Human Health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_pv_national_lo-r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99" y="1153391"/>
            <a:ext cx="6934201" cy="5358246"/>
          </a:xfrm>
        </p:spPr>
      </p:pic>
      <p:sp>
        <p:nvSpPr>
          <p:cNvPr id="5" name="TextBox 4"/>
          <p:cNvSpPr txBox="1"/>
          <p:nvPr/>
        </p:nvSpPr>
        <p:spPr>
          <a:xfrm>
            <a:off x="2667000" y="228601"/>
            <a:ext cx="472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Energy Resources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6858000" y="2362200"/>
            <a:ext cx="381000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E.P.S: Energy use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4.03 </a:t>
            </a:r>
            <a:r>
              <a:rPr lang="en-US" sz="4000" dirty="0" err="1" smtClean="0"/>
              <a:t>kwh</a:t>
            </a:r>
            <a:r>
              <a:rPr lang="en-US" sz="4000" dirty="0" smtClean="0"/>
              <a:t>/m² /day in available solar resources</a:t>
            </a:r>
          </a:p>
          <a:p>
            <a:endParaRPr lang="en-US" sz="4000" dirty="0"/>
          </a:p>
          <a:p>
            <a:r>
              <a:rPr lang="en-US" sz="4000" dirty="0" smtClean="0"/>
              <a:t>E.P.S: 2,770.3 </a:t>
            </a:r>
            <a:r>
              <a:rPr lang="en-US" sz="4000" dirty="0" err="1" smtClean="0"/>
              <a:t>kwh</a:t>
            </a:r>
            <a:r>
              <a:rPr lang="en-US" sz="4000" dirty="0" smtClean="0"/>
              <a:t>/day energy in total </a:t>
            </a:r>
          </a:p>
          <a:p>
            <a:endParaRPr lang="en-US" sz="2400" dirty="0"/>
          </a:p>
          <a:p>
            <a:r>
              <a:rPr lang="en-US" sz="2600" dirty="0" smtClean="0"/>
              <a:t>Average U.S household: 8,900 </a:t>
            </a:r>
            <a:r>
              <a:rPr lang="en-US" sz="2600" dirty="0" err="1" smtClean="0"/>
              <a:t>kwh</a:t>
            </a:r>
            <a:r>
              <a:rPr lang="en-US" sz="2600" dirty="0" smtClean="0"/>
              <a:t>/yr</a:t>
            </a:r>
            <a:endParaRPr lang="en-US" sz="2600" dirty="0"/>
          </a:p>
          <a:p>
            <a:r>
              <a:rPr lang="en-US" sz="2600" dirty="0" smtClean="0"/>
              <a:t>Only   24 </a:t>
            </a:r>
            <a:r>
              <a:rPr lang="en-US" sz="2600" dirty="0" err="1" smtClean="0"/>
              <a:t>kwh</a:t>
            </a:r>
            <a:r>
              <a:rPr lang="en-US" sz="2600" dirty="0" smtClean="0"/>
              <a:t>/day</a:t>
            </a:r>
          </a:p>
          <a:p>
            <a:endParaRPr lang="en-US" sz="2400" dirty="0"/>
          </a:p>
          <a:p>
            <a:pPr>
              <a:buNone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Solar thermal and PVC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P</a:t>
            </a:r>
            <a:r>
              <a:rPr lang="en-US" sz="2400" dirty="0" smtClean="0"/>
              <a:t>assive solar design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efficiency and natural lighting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D</a:t>
            </a:r>
            <a:r>
              <a:rPr lang="en-US" sz="2400" dirty="0" smtClean="0"/>
              <a:t>eciduous shade trees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Carbon cycle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6781800" cy="1066800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50000"/>
              </a:lnSpc>
              <a:spcBef>
                <a:spcPts val="0"/>
              </a:spcBef>
              <a:tabLst>
                <a:tab pos="4752340" algn="l"/>
              </a:tabLst>
            </a:pPr>
            <a:r>
              <a:rPr lang="en-US" sz="9800" dirty="0" smtClean="0"/>
              <a:t>E.P.S: 1,653 lbs of  CO² /yr stored on site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tabLst>
                <a:tab pos="4752340" algn="l"/>
              </a:tabLst>
            </a:pPr>
            <a:r>
              <a:rPr lang="en-US" sz="9800" dirty="0" err="1" smtClean="0"/>
              <a:t>Avg</a:t>
            </a:r>
            <a:r>
              <a:rPr lang="en-US" sz="9800" dirty="0" smtClean="0"/>
              <a:t> US citizen produces 24 </a:t>
            </a:r>
            <a:r>
              <a:rPr lang="en-US" sz="9800" dirty="0" err="1" smtClean="0"/>
              <a:t>tonnes</a:t>
            </a:r>
            <a:r>
              <a:rPr lang="en-US" sz="9800" dirty="0" smtClean="0"/>
              <a:t>/person yr. 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tabLst>
                <a:tab pos="4752340" algn="l"/>
              </a:tabLst>
            </a:pPr>
            <a:endParaRPr lang="en-US" sz="2400" dirty="0">
              <a:latin typeface="Tw Cen MT" pitchFamily="34" charset="0"/>
              <a:ea typeface="Times New Roman"/>
              <a:cs typeface="Times New Roman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  <a:tabLst>
                <a:tab pos="4752340" algn="l"/>
              </a:tabLst>
            </a:pPr>
            <a:endParaRPr lang="en-US" sz="2400" dirty="0" smtClean="0">
              <a:latin typeface="Tw Cen MT" pitchFamily="34" charset="0"/>
              <a:ea typeface="Times New Roman"/>
              <a:cs typeface="Times New Roman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  <a:tabLst>
                <a:tab pos="4752340" algn="l"/>
              </a:tabLst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	</a:t>
            </a:r>
            <a:endParaRPr lang="en-US" sz="2400" dirty="0" smtClean="0">
              <a:latin typeface="Calibri"/>
              <a:ea typeface="Times New Roman"/>
              <a:cs typeface="Times New Roman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752340" algn="l"/>
              </a:tabLst>
            </a:pPr>
            <a:endParaRPr lang="en-US" sz="2800" dirty="0" smtClean="0">
              <a:latin typeface="Calibri"/>
              <a:ea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6" name="Picture 5" descr="IMG_6434.JPG"/>
          <p:cNvPicPr>
            <a:picLocks noChangeAspect="1"/>
          </p:cNvPicPr>
          <p:nvPr/>
        </p:nvPicPr>
        <p:blipFill>
          <a:blip r:embed="rId3" cstate="print"/>
          <a:srcRect t="32134"/>
          <a:stretch>
            <a:fillRect/>
          </a:stretch>
        </p:blipFill>
        <p:spPr>
          <a:xfrm>
            <a:off x="1143000" y="2362200"/>
            <a:ext cx="6942667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Alternatives</a:t>
            </a:r>
            <a:endParaRPr lang="en-US" sz="2800" dirty="0"/>
          </a:p>
        </p:txBody>
      </p:sp>
      <p:pic>
        <p:nvPicPr>
          <p:cNvPr id="4" name="Content Placeholder 3" descr="IMG_6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23"/>
          <a:stretch>
            <a:fillRect/>
          </a:stretch>
        </p:blipFill>
        <p:spPr>
          <a:xfrm>
            <a:off x="304800" y="1295400"/>
            <a:ext cx="8546044" cy="52117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066800"/>
            <a:ext cx="3581400" cy="550174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990600"/>
            <a:ext cx="2743200" cy="17526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 </a:t>
            </a:r>
            <a:r>
              <a:rPr lang="en-US" sz="2000" dirty="0" smtClean="0"/>
              <a:t>Plant surveys and seed bank studies to guide management</a:t>
            </a:r>
          </a:p>
        </p:txBody>
      </p:sp>
      <p:pic>
        <p:nvPicPr>
          <p:cNvPr id="8" name="Picture 7" descr="Swallow-wo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362200"/>
            <a:ext cx="2743200" cy="3867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5600" y="228600"/>
            <a:ext cx="3181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    Vegetation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Vincetoxicum</a:t>
            </a:r>
            <a:r>
              <a:rPr lang="en-US" i="1" dirty="0" smtClean="0"/>
              <a:t> </a:t>
            </a:r>
            <a:r>
              <a:rPr lang="en-US" i="1" dirty="0" err="1" smtClean="0"/>
              <a:t>nigrum</a:t>
            </a:r>
            <a:endParaRPr lang="en-US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E.P.S: Creation of wildlife habitat using native species and natural structures for breeding, nesting, and foraging.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endParaRPr lang="en-US" sz="1800" b="1" dirty="0" smtClean="0"/>
          </a:p>
          <a:p>
            <a:pPr mar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4752340" algn="l"/>
              </a:tabLst>
            </a:pP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Eastern Hemlock (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Tsuga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canadensis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)……………Tannins for leather industry, Timber,</a:t>
            </a:r>
            <a:endParaRPr lang="en-US" sz="1700" dirty="0" smtClean="0"/>
          </a:p>
          <a:p>
            <a:pPr mar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4752340" algn="l"/>
              </a:tabLst>
            </a:pP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Red Maple (Acer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rubrum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)……………………….. Syrup,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Tonewood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 for instruments</a:t>
            </a:r>
            <a:endParaRPr lang="en-US" sz="1700" dirty="0" smtClean="0">
              <a:latin typeface="Calibri"/>
              <a:ea typeface="Times New Roman"/>
              <a:cs typeface="Times New Roman"/>
            </a:endParaRPr>
          </a:p>
          <a:p>
            <a:pPr mar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4752340" algn="l"/>
              </a:tabLst>
            </a:pP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Yellow Birch (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Betula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alleghaniensis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) . ……….Lumber for furniture, cabinets, Firewood</a:t>
            </a:r>
            <a:endParaRPr lang="en-US" sz="1700" dirty="0" smtClean="0">
              <a:latin typeface="Calibri"/>
              <a:ea typeface="Times New Roman"/>
              <a:cs typeface="Times New Roman"/>
            </a:endParaRPr>
          </a:p>
          <a:p>
            <a:pPr mar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4752340" algn="l"/>
              </a:tabLst>
            </a:pP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Black Ash (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Fraxinus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nigra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) ………………………. Basket-making, Firewood 	</a:t>
            </a:r>
            <a:endParaRPr lang="en-US" sz="1700" dirty="0" smtClean="0">
              <a:latin typeface="Calibri"/>
              <a:ea typeface="Times New Roman"/>
              <a:cs typeface="Times New Roman"/>
            </a:endParaRPr>
          </a:p>
          <a:p>
            <a:pPr mar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4752340" algn="l"/>
              </a:tabLst>
            </a:pP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Tamarack (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Larix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laricina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)……………Straight timber for ship masts, posts, railroad ties</a:t>
            </a:r>
            <a:endParaRPr lang="en-US" sz="1700" dirty="0" smtClean="0">
              <a:latin typeface="Calibri"/>
              <a:ea typeface="Times New Roman"/>
              <a:cs typeface="Times New Roman"/>
            </a:endParaRPr>
          </a:p>
          <a:p>
            <a:pPr marL="0">
              <a:lnSpc>
                <a:spcPct val="170000"/>
              </a:lnSpc>
              <a:spcBef>
                <a:spcPts val="0"/>
              </a:spcBef>
              <a:buFont typeface="Wingdings" pitchFamily="2" charset="2"/>
              <a:buChar char="Ø"/>
              <a:tabLst>
                <a:tab pos="4752340" algn="l"/>
              </a:tabLst>
            </a:pP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Eastern White Pine (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Pinus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700" dirty="0" err="1" smtClean="0">
                <a:latin typeface="Times New Roman"/>
                <a:ea typeface="Times New Roman"/>
                <a:cs typeface="Times New Roman"/>
              </a:rPr>
              <a:t>strobus</a:t>
            </a:r>
            <a:r>
              <a:rPr lang="en-US" sz="1700" dirty="0" smtClean="0">
                <a:latin typeface="Times New Roman"/>
                <a:ea typeface="Times New Roman"/>
                <a:cs typeface="Times New Roman"/>
              </a:rPr>
              <a:t>)………………. Medicinal tea, Timber</a:t>
            </a:r>
            <a:endParaRPr lang="en-US" sz="1700" dirty="0" smtClean="0">
              <a:latin typeface="Calibri"/>
              <a:ea typeface="Times New Roman"/>
              <a:cs typeface="Times New Roman"/>
            </a:endParaRPr>
          </a:p>
          <a:p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Ecological Performance Standards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000" dirty="0" smtClean="0"/>
          </a:p>
          <a:p>
            <a:r>
              <a:rPr lang="en-US" dirty="0" smtClean="0"/>
              <a:t> To guide and Inform for building within ecosystem boundaries </a:t>
            </a:r>
          </a:p>
          <a:p>
            <a:endParaRPr lang="en-US" dirty="0" smtClean="0"/>
          </a:p>
          <a:p>
            <a:r>
              <a:rPr lang="en-US" dirty="0" smtClean="0"/>
              <a:t>A road map for site specific, ecologically sound building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Water Cycle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E.P.S:   257 gallons per day gallons water absorbed and     	    </a:t>
            </a:r>
            <a:r>
              <a:rPr lang="en-US" sz="2400" dirty="0" smtClean="0"/>
              <a:t>purified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40” rainfall and 115” snow received per year. </a:t>
            </a:r>
          </a:p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r</a:t>
            </a:r>
            <a:r>
              <a:rPr lang="en-US" sz="2400" dirty="0" smtClean="0"/>
              <a:t>ain gardens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bio-swales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rain </a:t>
            </a:r>
            <a:r>
              <a:rPr lang="en-US" sz="2400" dirty="0" smtClean="0"/>
              <a:t>water </a:t>
            </a:r>
            <a:r>
              <a:rPr lang="en-US" sz="2400" dirty="0" smtClean="0"/>
              <a:t>re-use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 smtClean="0"/>
              <a:t>gray-water purification and re-use, 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tree plantings</a:t>
            </a:r>
            <a:r>
              <a:rPr lang="en-US" sz="2400" dirty="0" smtClean="0"/>
              <a:t>, 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green-roof,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 smtClean="0"/>
              <a:t>rainwater-fed toilet </a:t>
            </a: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50100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6000" contrast="17000"/>
          </a:blip>
          <a:srcRect l="12438" t="41426" r="40593" b="25662"/>
          <a:stretch>
            <a:fillRect/>
          </a:stretch>
        </p:blipFill>
        <p:spPr>
          <a:xfrm>
            <a:off x="2861733" y="304800"/>
            <a:ext cx="6282267" cy="4038600"/>
          </a:xfrm>
          <a:prstGeom prst="rect">
            <a:avLst/>
          </a:prstGeom>
        </p:spPr>
      </p:pic>
      <p:pic>
        <p:nvPicPr>
          <p:cNvPr id="5" name="Picture 4" descr="250px-OatkaCreek.jpg"/>
          <p:cNvPicPr>
            <a:picLocks noChangeAspect="1"/>
          </p:cNvPicPr>
          <p:nvPr/>
        </p:nvPicPr>
        <p:blipFill>
          <a:blip r:embed="rId3" cstate="print">
            <a:lum bright="-3000" contrast="5000"/>
          </a:blip>
          <a:stretch>
            <a:fillRect/>
          </a:stretch>
        </p:blipFill>
        <p:spPr>
          <a:xfrm>
            <a:off x="457200" y="3887418"/>
            <a:ext cx="3505200" cy="2635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9600"/>
            <a:ext cx="205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&gt;100 Sp. Fish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Reduced to </a:t>
            </a:r>
          </a:p>
          <a:p>
            <a:r>
              <a:rPr lang="en-US" sz="2400" dirty="0" smtClean="0"/>
              <a:t>12 sp. in 1950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Fishing         banned in 1970.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1054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White fish, salmon, eel, regionally extirpated</a:t>
            </a:r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 Water </a:t>
            </a:r>
            <a:r>
              <a:rPr lang="en-US" sz="3600" dirty="0" smtClean="0"/>
              <a:t>quality improvements through design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3581400" cy="44958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Rainwater capture,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pervious surfaces,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no pesticides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no chemical fertilizers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infiltration techniques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permanent erosion          control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Picture 3" descr="P5010059.JPG"/>
          <p:cNvPicPr/>
          <p:nvPr/>
        </p:nvPicPr>
        <p:blipFill>
          <a:blip r:embed="rId3" cstate="print">
            <a:lum bright="-14000" contrast="40000"/>
          </a:blip>
          <a:stretch>
            <a:fillRect/>
          </a:stretch>
        </p:blipFill>
        <p:spPr>
          <a:xfrm>
            <a:off x="3733800" y="1600200"/>
            <a:ext cx="4953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Micro-climate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E.P.S: Emissivity of site averaging  </a:t>
            </a:r>
          </a:p>
          <a:p>
            <a:pPr>
              <a:buNone/>
            </a:pPr>
            <a:r>
              <a:rPr lang="en-US" sz="2400" dirty="0" smtClean="0"/>
              <a:t>    between .96-.97.</a:t>
            </a:r>
          </a:p>
          <a:p>
            <a:r>
              <a:rPr lang="en-US" sz="2400" dirty="0" smtClean="0"/>
              <a:t>E.P.S: </a:t>
            </a:r>
            <a:r>
              <a:rPr lang="en-US" sz="2400" dirty="0" err="1" smtClean="0"/>
              <a:t>Albedo</a:t>
            </a:r>
            <a:r>
              <a:rPr lang="en-US" sz="2400" dirty="0" smtClean="0"/>
              <a:t> falls within</a:t>
            </a:r>
          </a:p>
          <a:p>
            <a:pPr>
              <a:buNone/>
            </a:pPr>
            <a:r>
              <a:rPr lang="en-US" sz="2400" dirty="0" smtClean="0"/>
              <a:t>    the range of  .17-.20 .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Appropriate roof coloration and </a:t>
            </a:r>
          </a:p>
          <a:p>
            <a:pPr>
              <a:buNone/>
            </a:pPr>
            <a:r>
              <a:rPr lang="en-US" sz="2400" dirty="0" smtClean="0"/>
              <a:t>    material,  reduce or eliminate </a:t>
            </a:r>
          </a:p>
          <a:p>
            <a:pPr>
              <a:buNone/>
            </a:pPr>
            <a:r>
              <a:rPr lang="en-US" sz="2400" dirty="0" smtClean="0"/>
              <a:t>    impervious surfaces, tree plantings</a:t>
            </a:r>
            <a:endParaRPr lang="en-US" sz="2400" dirty="0"/>
          </a:p>
        </p:txBody>
      </p:sp>
      <p:pic>
        <p:nvPicPr>
          <p:cNvPr id="4" name="Picture 3" descr="Albedo.svg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0" y="1295400"/>
            <a:ext cx="3389897" cy="48767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Bio-productivity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4572000" cy="38862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E.P.S: </a:t>
            </a:r>
          </a:p>
          <a:p>
            <a:r>
              <a:rPr lang="en-US" sz="2800" dirty="0" smtClean="0"/>
              <a:t>Soil </a:t>
            </a:r>
            <a:r>
              <a:rPr lang="en-US" sz="2800" dirty="0" smtClean="0"/>
              <a:t>testing</a:t>
            </a:r>
            <a:endParaRPr lang="en-US" sz="2800" dirty="0" smtClean="0"/>
          </a:p>
          <a:p>
            <a:r>
              <a:rPr lang="en-US" sz="2800" dirty="0" smtClean="0"/>
              <a:t>Soil building </a:t>
            </a:r>
            <a:r>
              <a:rPr lang="en-US" sz="2800" dirty="0" smtClean="0"/>
              <a:t>practices</a:t>
            </a:r>
          </a:p>
          <a:p>
            <a:pPr lvl="1"/>
            <a:r>
              <a:rPr lang="en-US" sz="2000" dirty="0" smtClean="0"/>
              <a:t>f</a:t>
            </a:r>
            <a:r>
              <a:rPr lang="en-US" sz="2000" dirty="0" smtClean="0"/>
              <a:t>ood scrap composting,</a:t>
            </a:r>
          </a:p>
          <a:p>
            <a:pPr lvl="1"/>
            <a:r>
              <a:rPr lang="en-US" sz="2000" dirty="0" smtClean="0"/>
              <a:t> layer composting</a:t>
            </a:r>
            <a:endParaRPr lang="en-US" sz="2000" dirty="0" smtClean="0"/>
          </a:p>
          <a:p>
            <a:r>
              <a:rPr lang="en-US" sz="2800" dirty="0" smtClean="0"/>
              <a:t>On-site food production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4" name="Content Placeholder 3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524000"/>
            <a:ext cx="3349539" cy="507865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Step 3 Address Limitations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Changes in hydrology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Urban soils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Depleted seed bank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Zoning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Invasive species, mychorizal changes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</a:t>
            </a:r>
            <a:r>
              <a:rPr lang="en-US" sz="2800" dirty="0" smtClean="0"/>
              <a:t>ridge species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Adapting standards for modern conditions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Succession and dynamic equilibrium of </a:t>
            </a:r>
            <a:r>
              <a:rPr lang="en-US" sz="2800" dirty="0" smtClean="0"/>
              <a:t>site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Staying within the ecological boundaries of reference ecosystem…….is not a restoration project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 4: </a:t>
            </a:r>
            <a:r>
              <a:rPr lang="en-US" sz="3200" dirty="0" smtClean="0"/>
              <a:t>Design 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lnSpcReduction="10000"/>
          </a:bodyPr>
          <a:lstStyle/>
          <a:p>
            <a:endParaRPr lang="en-US" sz="1000" dirty="0" smtClean="0"/>
          </a:p>
          <a:p>
            <a:r>
              <a:rPr lang="en-US" sz="2800" dirty="0" smtClean="0"/>
              <a:t>Perform </a:t>
            </a:r>
            <a:r>
              <a:rPr lang="en-US" sz="2800" dirty="0" smtClean="0"/>
              <a:t>within the environmental boundaries of </a:t>
            </a:r>
            <a:r>
              <a:rPr lang="en-US" sz="2800" dirty="0" smtClean="0"/>
              <a:t>a </a:t>
            </a:r>
            <a:r>
              <a:rPr lang="en-US" sz="2800" dirty="0" smtClean="0"/>
              <a:t>given </a:t>
            </a:r>
            <a:r>
              <a:rPr lang="en-US" sz="2800" dirty="0" smtClean="0"/>
              <a:t>reference ecosystem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 Natural and biological processes to achieve performance goals whenever possible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4133.JPG"/>
          <p:cNvPicPr>
            <a:picLocks noChangeAspect="1"/>
          </p:cNvPicPr>
          <p:nvPr/>
        </p:nvPicPr>
        <p:blipFill>
          <a:blip r:embed="rId3" cstate="print"/>
          <a:srcRect t="20000" r="8333"/>
          <a:stretch>
            <a:fillRect/>
          </a:stretch>
        </p:blipFill>
        <p:spPr>
          <a:xfrm>
            <a:off x="4724400" y="1066800"/>
            <a:ext cx="41910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096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Passive Solar</a:t>
            </a:r>
            <a:endParaRPr lang="en-US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2220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9175" y="968574"/>
            <a:ext cx="5281448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762000"/>
            <a:ext cx="2590800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Design within planetary boundaries to protect life for the next seven generations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8382000" cy="5029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Not a rating system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Based on performance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Build environment as part of a functioning ecosystem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Site specific guidelines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Reproducible process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114800" cy="5562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i="1" dirty="0" smtClean="0"/>
          </a:p>
          <a:p>
            <a:pPr>
              <a:lnSpc>
                <a:spcPct val="160000"/>
              </a:lnSpc>
              <a:buNone/>
            </a:pPr>
            <a:r>
              <a:rPr lang="en-US" sz="2400" dirty="0" smtClean="0"/>
              <a:t>Sequestering carbon</a:t>
            </a:r>
          </a:p>
          <a:p>
            <a:pPr>
              <a:lnSpc>
                <a:spcPct val="160000"/>
              </a:lnSpc>
            </a:pPr>
            <a:r>
              <a:rPr lang="en-US" sz="1900" i="1" dirty="0" smtClean="0"/>
              <a:t>Tree plantings, 50-60 trees a year </a:t>
            </a:r>
            <a:endParaRPr lang="en-US" sz="2600" i="1" dirty="0" smtClean="0"/>
          </a:p>
          <a:p>
            <a:pPr>
              <a:lnSpc>
                <a:spcPct val="170000"/>
              </a:lnSpc>
              <a:buNone/>
            </a:pPr>
            <a:r>
              <a:rPr lang="en-US" sz="2400" dirty="0" smtClean="0"/>
              <a:t>Purifying water</a:t>
            </a:r>
          </a:p>
          <a:p>
            <a:pPr>
              <a:lnSpc>
                <a:spcPct val="170000"/>
              </a:lnSpc>
            </a:pPr>
            <a:r>
              <a:rPr lang="en-US" sz="1900" i="1" dirty="0" smtClean="0"/>
              <a:t>1200 gal. Cistern: flushes toilets, exterior spigots </a:t>
            </a:r>
            <a:endParaRPr lang="en-US" i="1" dirty="0" smtClean="0"/>
          </a:p>
          <a:p>
            <a:pPr>
              <a:lnSpc>
                <a:spcPct val="170000"/>
              </a:lnSpc>
              <a:buNone/>
            </a:pPr>
            <a:r>
              <a:rPr lang="en-US" sz="2400" dirty="0" smtClean="0"/>
              <a:t>Reprocessing waste on site</a:t>
            </a:r>
          </a:p>
          <a:p>
            <a:pPr>
              <a:lnSpc>
                <a:spcPct val="170000"/>
              </a:lnSpc>
            </a:pPr>
            <a:r>
              <a:rPr lang="en-US" sz="2100" i="1" dirty="0" smtClean="0"/>
              <a:t>Salvaged material</a:t>
            </a:r>
          </a:p>
          <a:p>
            <a:pPr>
              <a:lnSpc>
                <a:spcPct val="200000"/>
              </a:lnSpc>
              <a:buNone/>
            </a:pPr>
            <a:r>
              <a:rPr lang="en-US" sz="2400" dirty="0" smtClean="0"/>
              <a:t>Habitat creation</a:t>
            </a:r>
          </a:p>
          <a:p>
            <a:pPr>
              <a:lnSpc>
                <a:spcPct val="200000"/>
              </a:lnSpc>
              <a:buNone/>
            </a:pPr>
            <a:endParaRPr lang="en-US" sz="2400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_5442.JPG"/>
          <p:cNvPicPr>
            <a:picLocks noChangeAspect="1"/>
          </p:cNvPicPr>
          <p:nvPr/>
        </p:nvPicPr>
        <p:blipFill>
          <a:blip r:embed="rId3" cstate="print"/>
          <a:srcRect t="24103" b="5060"/>
          <a:stretch>
            <a:fillRect/>
          </a:stretch>
        </p:blipFill>
        <p:spPr>
          <a:xfrm>
            <a:off x="4572000" y="1219200"/>
            <a:ext cx="434340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304800"/>
            <a:ext cx="662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Holistic design rather then efficiency alone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343400" cy="50292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Stay within the biological and </a:t>
            </a:r>
            <a:r>
              <a:rPr lang="en-US" sz="2400" dirty="0" err="1" smtClean="0"/>
              <a:t>abiotic</a:t>
            </a:r>
            <a:r>
              <a:rPr lang="en-US" sz="2400" dirty="0" smtClean="0"/>
              <a:t> boundaries </a:t>
            </a:r>
          </a:p>
          <a:p>
            <a:endParaRPr lang="en-US" sz="2400" dirty="0" smtClean="0"/>
          </a:p>
          <a:p>
            <a:r>
              <a:rPr lang="en-US" sz="2400" dirty="0" smtClean="0"/>
              <a:t>Manage for regeneration, succession, and resilience</a:t>
            </a:r>
          </a:p>
          <a:p>
            <a:endParaRPr lang="en-US" sz="2400" dirty="0" smtClean="0"/>
          </a:p>
          <a:p>
            <a:r>
              <a:rPr lang="en-US" sz="2400" dirty="0" smtClean="0"/>
              <a:t>Preserve and enhance the patterns of a functioning ecosystem</a:t>
            </a:r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4" name="Picture 3" descr="P8190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609600"/>
            <a:ext cx="3829050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6019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Pickerelweed, </a:t>
            </a:r>
            <a:r>
              <a:rPr lang="en-US" i="1" dirty="0" err="1" smtClean="0"/>
              <a:t>Pontederia</a:t>
            </a:r>
            <a:r>
              <a:rPr lang="en-US" i="1" dirty="0" smtClean="0"/>
              <a:t> </a:t>
            </a:r>
            <a:r>
              <a:rPr lang="en-US" i="1" dirty="0" err="1" smtClean="0"/>
              <a:t>cordata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1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Goals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Case study: 319 Marcellus</a:t>
            </a:r>
            <a:endParaRPr lang="en-US" sz="3600" dirty="0"/>
          </a:p>
        </p:txBody>
      </p:sp>
      <p:pic>
        <p:nvPicPr>
          <p:cNvPr id="4" name="Content Placeholder 3" descr="IMG_35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3043"/>
          <a:stretch>
            <a:fillRect/>
          </a:stretch>
        </p:blipFill>
        <p:spPr>
          <a:xfrm>
            <a:off x="304800" y="1219200"/>
            <a:ext cx="8411113" cy="52471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1:  Site Assessment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Historical maps</a:t>
            </a:r>
          </a:p>
          <a:p>
            <a:endParaRPr lang="en-US" dirty="0" smtClean="0"/>
          </a:p>
          <a:p>
            <a:r>
              <a:rPr lang="en-US" dirty="0" smtClean="0"/>
              <a:t>Geographical information system (GIS) mapping: climate, soil, land cover, hydrology</a:t>
            </a:r>
          </a:p>
          <a:p>
            <a:endParaRPr lang="en-US" dirty="0" smtClean="0"/>
          </a:p>
          <a:p>
            <a:r>
              <a:rPr lang="en-US" dirty="0" smtClean="0"/>
              <a:t>Traditional and local ecological knowledge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      Historical Ecosystem</a:t>
            </a:r>
            <a:endParaRPr lang="en-US" sz="3600" dirty="0"/>
          </a:p>
        </p:txBody>
      </p:sp>
      <p:pic>
        <p:nvPicPr>
          <p:cNvPr id="4" name="Content Placeholder 3" descr="8-2-08 0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371600"/>
            <a:ext cx="7877521" cy="486131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Salt sheds, Creek channelization 1800’s -1900’s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51076" y="1676400"/>
            <a:ext cx="3502152" cy="2819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4" name="Content Placeholder 3" descr="USGS Syrc 1898sw 15min Quad.jpg"/>
          <p:cNvPicPr>
            <a:picLocks noChangeAspect="1"/>
          </p:cNvPicPr>
          <p:nvPr/>
        </p:nvPicPr>
        <p:blipFill>
          <a:blip r:embed="rId3" cstate="print">
            <a:lum bright="-13000" contrast="37000"/>
          </a:blip>
          <a:srcRect l="13680" t="33437" b="27173"/>
          <a:stretch>
            <a:fillRect/>
          </a:stretch>
        </p:blipFill>
        <p:spPr>
          <a:xfrm>
            <a:off x="914400" y="990600"/>
            <a:ext cx="7391399" cy="5466556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105400" y="4876800"/>
            <a:ext cx="533400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</TotalTime>
  <Words>615</Words>
  <Application>Microsoft Office PowerPoint</Application>
  <PresentationFormat>On-screen Show (4:3)</PresentationFormat>
  <Paragraphs>198</Paragraphs>
  <Slides>28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Building within Ecosystem Boundaries </vt:lpstr>
      <vt:lpstr> Ecological Performance Standards</vt:lpstr>
      <vt:lpstr>Slide 3</vt:lpstr>
      <vt:lpstr>Slide 4</vt:lpstr>
      <vt:lpstr>Slide 5</vt:lpstr>
      <vt:lpstr>Case study: 319 Marcellus</vt:lpstr>
      <vt:lpstr>Step 1:  Site Assessment</vt:lpstr>
      <vt:lpstr>       Historical Ecosystem</vt:lpstr>
      <vt:lpstr>Salt sheds, Creek channelization 1800’s -1900’s  </vt:lpstr>
      <vt:lpstr>  </vt:lpstr>
      <vt:lpstr>                       </vt:lpstr>
      <vt:lpstr>ecological monitoring to guide design</vt:lpstr>
      <vt:lpstr>Step 2: Surveys and ecological monitoring</vt:lpstr>
      <vt:lpstr>Slide 14</vt:lpstr>
      <vt:lpstr>E.P.S: Energy use</vt:lpstr>
      <vt:lpstr>Carbon cycle</vt:lpstr>
      <vt:lpstr>Alternatives</vt:lpstr>
      <vt:lpstr>Slide 18</vt:lpstr>
      <vt:lpstr>E.P.S: Creation of wildlife habitat using native species and natural structures for breeding, nesting, and foraging.  </vt:lpstr>
      <vt:lpstr>Water Cycle</vt:lpstr>
      <vt:lpstr>Slide 21</vt:lpstr>
      <vt:lpstr> Water quality improvements through design</vt:lpstr>
      <vt:lpstr>Micro-climate</vt:lpstr>
      <vt:lpstr>Bio-productivity</vt:lpstr>
      <vt:lpstr>Step 3 Address Limitations</vt:lpstr>
      <vt:lpstr>Solutions</vt:lpstr>
      <vt:lpstr>Step 4: Design Goals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Ecological Performance    standards</dc:title>
  <dc:creator>Superfine Behind</dc:creator>
  <cp:lastModifiedBy>Superfine Behind</cp:lastModifiedBy>
  <cp:revision>192</cp:revision>
  <dcterms:created xsi:type="dcterms:W3CDTF">2010-07-26T12:32:43Z</dcterms:created>
  <dcterms:modified xsi:type="dcterms:W3CDTF">2010-11-17T14:05:07Z</dcterms:modified>
</cp:coreProperties>
</file>